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1803" r:id="rId2"/>
    <p:sldId id="1801" r:id="rId3"/>
    <p:sldId id="1815" r:id="rId4"/>
    <p:sldId id="1806" r:id="rId5"/>
    <p:sldId id="1816" r:id="rId6"/>
    <p:sldId id="1807" r:id="rId7"/>
    <p:sldId id="1809" r:id="rId8"/>
    <p:sldId id="1822" r:id="rId9"/>
    <p:sldId id="1833" r:id="rId10"/>
    <p:sldId id="1828" r:id="rId11"/>
    <p:sldId id="1841" r:id="rId12"/>
    <p:sldId id="1839" r:id="rId13"/>
    <p:sldId id="1821" r:id="rId14"/>
    <p:sldId id="1826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pitchFamily="34" charset="0"/>
      <p:regular r:id="rId27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D"/>
    <a:srgbClr val="00ACD5"/>
    <a:srgbClr val="00AFDD"/>
    <a:srgbClr val="339A2E"/>
    <a:srgbClr val="E6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061" autoAdjust="0"/>
    <p:restoredTop sz="97176" autoAdjust="0"/>
  </p:normalViewPr>
  <p:slideViewPr>
    <p:cSldViewPr snapToGrid="0" showGuides="1">
      <p:cViewPr varScale="1">
        <p:scale>
          <a:sx n="114" d="100"/>
          <a:sy n="114" d="100"/>
        </p:scale>
        <p:origin x="984" y="9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kota, Keshab Raj" userId="48e10fd4-7c78-498a-a7df-1c6942c5723d" providerId="ADAL" clId="{573371FC-E625-4831-9A38-DE392F16658A}"/>
    <pc:docChg chg="undo custSel addSld delSld modSld sldOrd modMainMaster">
      <pc:chgData name="Sapkota, Keshab Raj" userId="48e10fd4-7c78-498a-a7df-1c6942c5723d" providerId="ADAL" clId="{573371FC-E625-4831-9A38-DE392F16658A}" dt="2023-07-28T18:16:33.987" v="1107" actId="1076"/>
      <pc:docMkLst>
        <pc:docMk/>
      </pc:docMkLst>
      <pc:sldChg chg="addSp modSp mod">
        <pc:chgData name="Sapkota, Keshab Raj" userId="48e10fd4-7c78-498a-a7df-1c6942c5723d" providerId="ADAL" clId="{573371FC-E625-4831-9A38-DE392F16658A}" dt="2023-06-26T17:08:30.729" v="119" actId="207"/>
        <pc:sldMkLst>
          <pc:docMk/>
          <pc:sldMk cId="1993885935" sldId="1801"/>
        </pc:sldMkLst>
        <pc:spChg chg="add mod ord">
          <ac:chgData name="Sapkota, Keshab Raj" userId="48e10fd4-7c78-498a-a7df-1c6942c5723d" providerId="ADAL" clId="{573371FC-E625-4831-9A38-DE392F16658A}" dt="2023-06-26T17:00:07.946" v="92" actId="14100"/>
          <ac:spMkLst>
            <pc:docMk/>
            <pc:sldMk cId="1993885935" sldId="1801"/>
            <ac:spMk id="2" creationId="{E2600C6F-C159-4A0F-91E5-E9FB78764ECE}"/>
          </ac:spMkLst>
        </pc:spChg>
        <pc:spChg chg="mod">
          <ac:chgData name="Sapkota, Keshab Raj" userId="48e10fd4-7c78-498a-a7df-1c6942c5723d" providerId="ADAL" clId="{573371FC-E625-4831-9A38-DE392F16658A}" dt="2023-06-26T17:08:19.808" v="114" actId="1076"/>
          <ac:spMkLst>
            <pc:docMk/>
            <pc:sldMk cId="1993885935" sldId="1801"/>
            <ac:spMk id="13" creationId="{D6F70118-6BDE-4783-8EE2-3E7FA3298C07}"/>
          </ac:spMkLst>
        </pc:spChg>
        <pc:spChg chg="mod">
          <ac:chgData name="Sapkota, Keshab Raj" userId="48e10fd4-7c78-498a-a7df-1c6942c5723d" providerId="ADAL" clId="{573371FC-E625-4831-9A38-DE392F16658A}" dt="2023-06-26T16:58:59.028" v="43" actId="13822"/>
          <ac:spMkLst>
            <pc:docMk/>
            <pc:sldMk cId="1993885935" sldId="1801"/>
            <ac:spMk id="26" creationId="{18371669-9AF7-4135-B33D-6B0800C1594B}"/>
          </ac:spMkLst>
        </pc:spChg>
        <pc:spChg chg="mod">
          <ac:chgData name="Sapkota, Keshab Raj" userId="48e10fd4-7c78-498a-a7df-1c6942c5723d" providerId="ADAL" clId="{573371FC-E625-4831-9A38-DE392F16658A}" dt="2023-06-26T16:59:31.624" v="83" actId="313"/>
          <ac:spMkLst>
            <pc:docMk/>
            <pc:sldMk cId="1993885935" sldId="1801"/>
            <ac:spMk id="28" creationId="{1082B9A8-5663-41F7-AE61-7CE0CD53E100}"/>
          </ac:spMkLst>
        </pc:spChg>
        <pc:spChg chg="mod">
          <ac:chgData name="Sapkota, Keshab Raj" userId="48e10fd4-7c78-498a-a7df-1c6942c5723d" providerId="ADAL" clId="{573371FC-E625-4831-9A38-DE392F16658A}" dt="2023-06-26T16:59:34.653" v="84" actId="14100"/>
          <ac:spMkLst>
            <pc:docMk/>
            <pc:sldMk cId="1993885935" sldId="1801"/>
            <ac:spMk id="30" creationId="{F7088694-791C-4741-88A5-CAB53835D650}"/>
          </ac:spMkLst>
        </pc:spChg>
        <pc:spChg chg="add mod">
          <ac:chgData name="Sapkota, Keshab Raj" userId="48e10fd4-7c78-498a-a7df-1c6942c5723d" providerId="ADAL" clId="{573371FC-E625-4831-9A38-DE392F16658A}" dt="2023-06-26T17:08:30.729" v="119" actId="207"/>
          <ac:spMkLst>
            <pc:docMk/>
            <pc:sldMk cId="1993885935" sldId="1801"/>
            <ac:spMk id="32" creationId="{BE314D8B-B524-4443-9770-209C023F6FE3}"/>
          </ac:spMkLst>
        </pc:spChg>
      </pc:sldChg>
      <pc:sldChg chg="addSp delSp modSp mod">
        <pc:chgData name="Sapkota, Keshab Raj" userId="48e10fd4-7c78-498a-a7df-1c6942c5723d" providerId="ADAL" clId="{573371FC-E625-4831-9A38-DE392F16658A}" dt="2023-07-28T18:16:19.275" v="1104" actId="1076"/>
        <pc:sldMkLst>
          <pc:docMk/>
          <pc:sldMk cId="1569385745" sldId="1803"/>
        </pc:sldMkLst>
        <pc:spChg chg="mod">
          <ac:chgData name="Sapkota, Keshab Raj" userId="48e10fd4-7c78-498a-a7df-1c6942c5723d" providerId="ADAL" clId="{573371FC-E625-4831-9A38-DE392F16658A}" dt="2023-06-26T16:57:47.091" v="42" actId="20577"/>
          <ac:spMkLst>
            <pc:docMk/>
            <pc:sldMk cId="1569385745" sldId="1803"/>
            <ac:spMk id="5" creationId="{575B0C3F-F222-4489-903B-C39D2B76731C}"/>
          </ac:spMkLst>
        </pc:spChg>
        <pc:spChg chg="mod">
          <ac:chgData name="Sapkota, Keshab Raj" userId="48e10fd4-7c78-498a-a7df-1c6942c5723d" providerId="ADAL" clId="{573371FC-E625-4831-9A38-DE392F16658A}" dt="2023-06-26T16:57:19.735" v="0" actId="20577"/>
          <ac:spMkLst>
            <pc:docMk/>
            <pc:sldMk cId="1569385745" sldId="1803"/>
            <ac:spMk id="6" creationId="{BB7A497D-6550-48A7-8636-B6BD188E8A31}"/>
          </ac:spMkLst>
        </pc:spChg>
        <pc:spChg chg="mod">
          <ac:chgData name="Sapkota, Keshab Raj" userId="48e10fd4-7c78-498a-a7df-1c6942c5723d" providerId="ADAL" clId="{573371FC-E625-4831-9A38-DE392F16658A}" dt="2023-06-26T16:57:25.969" v="7" actId="20577"/>
          <ac:spMkLst>
            <pc:docMk/>
            <pc:sldMk cId="1569385745" sldId="1803"/>
            <ac:spMk id="9" creationId="{CCCF0929-D0C3-49DE-A777-A216DC9ACCEB}"/>
          </ac:spMkLst>
        </pc:spChg>
        <pc:spChg chg="mod">
          <ac:chgData name="Sapkota, Keshab Raj" userId="48e10fd4-7c78-498a-a7df-1c6942c5723d" providerId="ADAL" clId="{573371FC-E625-4831-9A38-DE392F16658A}" dt="2023-06-26T21:13:57.865" v="1044" actId="404"/>
          <ac:spMkLst>
            <pc:docMk/>
            <pc:sldMk cId="1569385745" sldId="1803"/>
            <ac:spMk id="10" creationId="{EA22BD46-C551-46D5-9D20-92E3F595E349}"/>
          </ac:spMkLst>
        </pc:spChg>
        <pc:spChg chg="del mod">
          <ac:chgData name="Sapkota, Keshab Raj" userId="48e10fd4-7c78-498a-a7df-1c6942c5723d" providerId="ADAL" clId="{573371FC-E625-4831-9A38-DE392F16658A}" dt="2023-06-26T21:13:36.694" v="1039"/>
          <ac:spMkLst>
            <pc:docMk/>
            <pc:sldMk cId="1569385745" sldId="1803"/>
            <ac:spMk id="12" creationId="{634D8270-0EAD-4C0F-A1C0-8120506ABD1A}"/>
          </ac:spMkLst>
        </pc:spChg>
        <pc:picChg chg="add mod">
          <ac:chgData name="Sapkota, Keshab Raj" userId="48e10fd4-7c78-498a-a7df-1c6942c5723d" providerId="ADAL" clId="{573371FC-E625-4831-9A38-DE392F16658A}" dt="2023-07-28T18:16:19.275" v="1104" actId="1076"/>
          <ac:picMkLst>
            <pc:docMk/>
            <pc:sldMk cId="1569385745" sldId="1803"/>
            <ac:picMk id="8" creationId="{990CD526-F846-4754-8206-0C87C6A7741A}"/>
          </ac:picMkLst>
        </pc:picChg>
        <pc:picChg chg="del">
          <ac:chgData name="Sapkota, Keshab Raj" userId="48e10fd4-7c78-498a-a7df-1c6942c5723d" providerId="ADAL" clId="{573371FC-E625-4831-9A38-DE392F16658A}" dt="2023-07-28T18:16:16.500" v="1103" actId="478"/>
          <ac:picMkLst>
            <pc:docMk/>
            <pc:sldMk cId="1569385745" sldId="1803"/>
            <ac:picMk id="11" creationId="{683BC3DA-F258-4835-9DFB-37E345BDDAF8}"/>
          </ac:picMkLst>
        </pc:picChg>
      </pc:sldChg>
      <pc:sldChg chg="del">
        <pc:chgData name="Sapkota, Keshab Raj" userId="48e10fd4-7c78-498a-a7df-1c6942c5723d" providerId="ADAL" clId="{573371FC-E625-4831-9A38-DE392F16658A}" dt="2023-06-26T17:02:51.353" v="98" actId="47"/>
        <pc:sldMkLst>
          <pc:docMk/>
          <pc:sldMk cId="1069118777" sldId="1805"/>
        </pc:sldMkLst>
      </pc:sldChg>
      <pc:sldChg chg="add">
        <pc:chgData name="Sapkota, Keshab Raj" userId="48e10fd4-7c78-498a-a7df-1c6942c5723d" providerId="ADAL" clId="{573371FC-E625-4831-9A38-DE392F16658A}" dt="2023-06-26T17:03:19.159" v="99"/>
        <pc:sldMkLst>
          <pc:docMk/>
          <pc:sldMk cId="4239127821" sldId="1806"/>
        </pc:sldMkLst>
      </pc:sldChg>
      <pc:sldChg chg="modSp add mod">
        <pc:chgData name="Sapkota, Keshab Raj" userId="48e10fd4-7c78-498a-a7df-1c6942c5723d" providerId="ADAL" clId="{573371FC-E625-4831-9A38-DE392F16658A}" dt="2023-06-26T17:06:44.937" v="113" actId="20577"/>
        <pc:sldMkLst>
          <pc:docMk/>
          <pc:sldMk cId="697971565" sldId="1809"/>
        </pc:sldMkLst>
        <pc:spChg chg="mod">
          <ac:chgData name="Sapkota, Keshab Raj" userId="48e10fd4-7c78-498a-a7df-1c6942c5723d" providerId="ADAL" clId="{573371FC-E625-4831-9A38-DE392F16658A}" dt="2023-06-26T17:06:44.937" v="113" actId="20577"/>
          <ac:spMkLst>
            <pc:docMk/>
            <pc:sldMk cId="697971565" sldId="1809"/>
            <ac:spMk id="2" creationId="{6C7A6DAC-FE57-41EF-B5D0-0964C0D56CCE}"/>
          </ac:spMkLst>
        </pc:spChg>
      </pc:sldChg>
      <pc:sldChg chg="add">
        <pc:chgData name="Sapkota, Keshab Raj" userId="48e10fd4-7c78-498a-a7df-1c6942c5723d" providerId="ADAL" clId="{573371FC-E625-4831-9A38-DE392F16658A}" dt="2023-06-26T17:02:13.731" v="97"/>
        <pc:sldMkLst>
          <pc:docMk/>
          <pc:sldMk cId="990296717" sldId="1815"/>
        </pc:sldMkLst>
      </pc:sldChg>
      <pc:sldChg chg="ord">
        <pc:chgData name="Sapkota, Keshab Raj" userId="48e10fd4-7c78-498a-a7df-1c6942c5723d" providerId="ADAL" clId="{573371FC-E625-4831-9A38-DE392F16658A}" dt="2023-06-26T17:03:37.505" v="101"/>
        <pc:sldMkLst>
          <pc:docMk/>
          <pc:sldMk cId="10310192" sldId="1816"/>
        </pc:sldMkLst>
      </pc:sldChg>
      <pc:sldChg chg="add">
        <pc:chgData name="Sapkota, Keshab Raj" userId="48e10fd4-7c78-498a-a7df-1c6942c5723d" providerId="ADAL" clId="{573371FC-E625-4831-9A38-DE392F16658A}" dt="2023-06-26T17:29:38.526" v="685"/>
        <pc:sldMkLst>
          <pc:docMk/>
          <pc:sldMk cId="3105787334" sldId="1821"/>
        </pc:sldMkLst>
      </pc:sldChg>
      <pc:sldChg chg="modSp mod ord">
        <pc:chgData name="Sapkota, Keshab Raj" userId="48e10fd4-7c78-498a-a7df-1c6942c5723d" providerId="ADAL" clId="{573371FC-E625-4831-9A38-DE392F16658A}" dt="2023-06-26T21:15:03.548" v="1051"/>
        <pc:sldMkLst>
          <pc:docMk/>
          <pc:sldMk cId="60598912" sldId="1822"/>
        </pc:sldMkLst>
        <pc:spChg chg="mod">
          <ac:chgData name="Sapkota, Keshab Raj" userId="48e10fd4-7c78-498a-a7df-1c6942c5723d" providerId="ADAL" clId="{573371FC-E625-4831-9A38-DE392F16658A}" dt="2023-06-26T17:01:01.300" v="96" actId="20577"/>
          <ac:spMkLst>
            <pc:docMk/>
            <pc:sldMk cId="60598912" sldId="1822"/>
            <ac:spMk id="65" creationId="{4B38F665-762A-4F83-93B6-95A78C65C892}"/>
          </ac:spMkLst>
        </pc:spChg>
      </pc:sldChg>
      <pc:sldChg chg="modSp add mod">
        <pc:chgData name="Sapkota, Keshab Raj" userId="48e10fd4-7c78-498a-a7df-1c6942c5723d" providerId="ADAL" clId="{573371FC-E625-4831-9A38-DE392F16658A}" dt="2023-06-26T21:17:08.493" v="1100" actId="6549"/>
        <pc:sldMkLst>
          <pc:docMk/>
          <pc:sldMk cId="714220903" sldId="1826"/>
        </pc:sldMkLst>
        <pc:spChg chg="mod">
          <ac:chgData name="Sapkota, Keshab Raj" userId="48e10fd4-7c78-498a-a7df-1c6942c5723d" providerId="ADAL" clId="{573371FC-E625-4831-9A38-DE392F16658A}" dt="2023-06-26T21:17:08.493" v="1100" actId="6549"/>
          <ac:spMkLst>
            <pc:docMk/>
            <pc:sldMk cId="714220903" sldId="1826"/>
            <ac:spMk id="13" creationId="{B3BCD7E3-0D6F-48F0-8699-313918E4E2AA}"/>
          </ac:spMkLst>
        </pc:spChg>
      </pc:sldChg>
      <pc:sldChg chg="del">
        <pc:chgData name="Sapkota, Keshab Raj" userId="48e10fd4-7c78-498a-a7df-1c6942c5723d" providerId="ADAL" clId="{573371FC-E625-4831-9A38-DE392F16658A}" dt="2023-06-26T17:04:46.729" v="102" actId="47"/>
        <pc:sldMkLst>
          <pc:docMk/>
          <pc:sldMk cId="1828286782" sldId="1831"/>
        </pc:sldMkLst>
      </pc:sldChg>
      <pc:sldChg chg="del">
        <pc:chgData name="Sapkota, Keshab Raj" userId="48e10fd4-7c78-498a-a7df-1c6942c5723d" providerId="ADAL" clId="{573371FC-E625-4831-9A38-DE392F16658A}" dt="2023-06-26T17:09:03.472" v="120" actId="47"/>
        <pc:sldMkLst>
          <pc:docMk/>
          <pc:sldMk cId="1496466162" sldId="1832"/>
        </pc:sldMkLst>
      </pc:sldChg>
      <pc:sldChg chg="addSp delSp modSp mod ord">
        <pc:chgData name="Sapkota, Keshab Raj" userId="48e10fd4-7c78-498a-a7df-1c6942c5723d" providerId="ADAL" clId="{573371FC-E625-4831-9A38-DE392F16658A}" dt="2023-06-26T21:14:38.370" v="1049" actId="6549"/>
        <pc:sldMkLst>
          <pc:docMk/>
          <pc:sldMk cId="45307297" sldId="1833"/>
        </pc:sldMkLst>
        <pc:spChg chg="mod">
          <ac:chgData name="Sapkota, Keshab Raj" userId="48e10fd4-7c78-498a-a7df-1c6942c5723d" providerId="ADAL" clId="{573371FC-E625-4831-9A38-DE392F16658A}" dt="2023-06-26T21:14:38.370" v="1049" actId="6549"/>
          <ac:spMkLst>
            <pc:docMk/>
            <pc:sldMk cId="45307297" sldId="1833"/>
            <ac:spMk id="2" creationId="{B7330872-41FC-4959-89D5-79ECCBC5D590}"/>
          </ac:spMkLst>
        </pc:spChg>
        <pc:spChg chg="mod">
          <ac:chgData name="Sapkota, Keshab Raj" userId="48e10fd4-7c78-498a-a7df-1c6942c5723d" providerId="ADAL" clId="{573371FC-E625-4831-9A38-DE392F16658A}" dt="2023-06-26T17:17:14.507" v="309" actId="115"/>
          <ac:spMkLst>
            <pc:docMk/>
            <pc:sldMk cId="45307297" sldId="1833"/>
            <ac:spMk id="6" creationId="{DDF57BC6-2254-4AF7-84A3-BE74CF0DCCEE}"/>
          </ac:spMkLst>
        </pc:spChg>
        <pc:spChg chg="mod">
          <ac:chgData name="Sapkota, Keshab Raj" userId="48e10fd4-7c78-498a-a7df-1c6942c5723d" providerId="ADAL" clId="{573371FC-E625-4831-9A38-DE392F16658A}" dt="2023-06-26T17:14:14.898" v="271" actId="164"/>
          <ac:spMkLst>
            <pc:docMk/>
            <pc:sldMk cId="45307297" sldId="1833"/>
            <ac:spMk id="8" creationId="{7295112A-16FD-47E4-8A20-43BC3098CE8F}"/>
          </ac:spMkLst>
        </pc:spChg>
        <pc:spChg chg="mod">
          <ac:chgData name="Sapkota, Keshab Raj" userId="48e10fd4-7c78-498a-a7df-1c6942c5723d" providerId="ADAL" clId="{573371FC-E625-4831-9A38-DE392F16658A}" dt="2023-06-26T17:18:28.414" v="322" actId="14100"/>
          <ac:spMkLst>
            <pc:docMk/>
            <pc:sldMk cId="45307297" sldId="1833"/>
            <ac:spMk id="10" creationId="{CFF014BC-1FD1-43C4-A80D-B5D0A2B30AE2}"/>
          </ac:spMkLst>
        </pc:spChg>
        <pc:spChg chg="mod">
          <ac:chgData name="Sapkota, Keshab Raj" userId="48e10fd4-7c78-498a-a7df-1c6942c5723d" providerId="ADAL" clId="{573371FC-E625-4831-9A38-DE392F16658A}" dt="2023-06-26T17:18:04.247" v="318" actId="1076"/>
          <ac:spMkLst>
            <pc:docMk/>
            <pc:sldMk cId="45307297" sldId="1833"/>
            <ac:spMk id="15" creationId="{464C87B0-6480-48CE-9809-FAF0A7939099}"/>
          </ac:spMkLst>
        </pc:spChg>
        <pc:spChg chg="mod">
          <ac:chgData name="Sapkota, Keshab Raj" userId="48e10fd4-7c78-498a-a7df-1c6942c5723d" providerId="ADAL" clId="{573371FC-E625-4831-9A38-DE392F16658A}" dt="2023-06-26T17:17:10.922" v="308" actId="1076"/>
          <ac:spMkLst>
            <pc:docMk/>
            <pc:sldMk cId="45307297" sldId="1833"/>
            <ac:spMk id="22" creationId="{D35915CF-88E0-49F0-95A4-DA26C9989D99}"/>
          </ac:spMkLst>
        </pc:spChg>
        <pc:spChg chg="del">
          <ac:chgData name="Sapkota, Keshab Raj" userId="48e10fd4-7c78-498a-a7df-1c6942c5723d" providerId="ADAL" clId="{573371FC-E625-4831-9A38-DE392F16658A}" dt="2023-06-26T17:14:01.281" v="267" actId="478"/>
          <ac:spMkLst>
            <pc:docMk/>
            <pc:sldMk cId="45307297" sldId="1833"/>
            <ac:spMk id="24" creationId="{F7C10935-458D-4131-BF3C-4353D8693F75}"/>
          </ac:spMkLst>
        </pc:spChg>
        <pc:spChg chg="del">
          <ac:chgData name="Sapkota, Keshab Raj" userId="48e10fd4-7c78-498a-a7df-1c6942c5723d" providerId="ADAL" clId="{573371FC-E625-4831-9A38-DE392F16658A}" dt="2023-06-26T17:12:34.771" v="225" actId="478"/>
          <ac:spMkLst>
            <pc:docMk/>
            <pc:sldMk cId="45307297" sldId="1833"/>
            <ac:spMk id="25" creationId="{4C6A3EFF-4EFC-4179-A088-AA8A08458C0B}"/>
          </ac:spMkLst>
        </pc:spChg>
        <pc:spChg chg="add del mod">
          <ac:chgData name="Sapkota, Keshab Raj" userId="48e10fd4-7c78-498a-a7df-1c6942c5723d" providerId="ADAL" clId="{573371FC-E625-4831-9A38-DE392F16658A}" dt="2023-06-26T17:14:38.645" v="277" actId="478"/>
          <ac:spMkLst>
            <pc:docMk/>
            <pc:sldMk cId="45307297" sldId="1833"/>
            <ac:spMk id="27" creationId="{E712F8C1-587C-4DB2-80A6-082A1EF3B9C8}"/>
          </ac:spMkLst>
        </pc:spChg>
        <pc:spChg chg="del">
          <ac:chgData name="Sapkota, Keshab Raj" userId="48e10fd4-7c78-498a-a7df-1c6942c5723d" providerId="ADAL" clId="{573371FC-E625-4831-9A38-DE392F16658A}" dt="2023-06-26T17:12:34.771" v="225" actId="478"/>
          <ac:spMkLst>
            <pc:docMk/>
            <pc:sldMk cId="45307297" sldId="1833"/>
            <ac:spMk id="28" creationId="{8F7111D4-6806-4D64-9045-65022E8E9547}"/>
          </ac:spMkLst>
        </pc:spChg>
        <pc:spChg chg="add mod">
          <ac:chgData name="Sapkota, Keshab Raj" userId="48e10fd4-7c78-498a-a7df-1c6942c5723d" providerId="ADAL" clId="{573371FC-E625-4831-9A38-DE392F16658A}" dt="2023-06-26T17:19:24.049" v="358" actId="1076"/>
          <ac:spMkLst>
            <pc:docMk/>
            <pc:sldMk cId="45307297" sldId="1833"/>
            <ac:spMk id="29" creationId="{DEED9A03-C287-451B-A467-46FF1F9329FA}"/>
          </ac:spMkLst>
        </pc:spChg>
        <pc:spChg chg="mod">
          <ac:chgData name="Sapkota, Keshab Raj" userId="48e10fd4-7c78-498a-a7df-1c6942c5723d" providerId="ADAL" clId="{573371FC-E625-4831-9A38-DE392F16658A}" dt="2023-06-26T17:18:30.804" v="323" actId="1076"/>
          <ac:spMkLst>
            <pc:docMk/>
            <pc:sldMk cId="45307297" sldId="1833"/>
            <ac:spMk id="32" creationId="{0AE6108C-1588-41FB-9B9E-5B91D5EA9927}"/>
          </ac:spMkLst>
        </pc:spChg>
        <pc:grpChg chg="add mod">
          <ac:chgData name="Sapkota, Keshab Raj" userId="48e10fd4-7c78-498a-a7df-1c6942c5723d" providerId="ADAL" clId="{573371FC-E625-4831-9A38-DE392F16658A}" dt="2023-06-26T17:18:04.247" v="318" actId="1076"/>
          <ac:grpSpMkLst>
            <pc:docMk/>
            <pc:sldMk cId="45307297" sldId="1833"/>
            <ac:grpSpMk id="4" creationId="{B037702B-EA2F-4AF4-8164-5AF0030EA6FC}"/>
          </ac:grpSpMkLst>
        </pc:grpChg>
        <pc:grpChg chg="mod">
          <ac:chgData name="Sapkota, Keshab Raj" userId="48e10fd4-7c78-498a-a7df-1c6942c5723d" providerId="ADAL" clId="{573371FC-E625-4831-9A38-DE392F16658A}" dt="2023-06-26T17:18:28.414" v="322" actId="14100"/>
          <ac:grpSpMkLst>
            <pc:docMk/>
            <pc:sldMk cId="45307297" sldId="1833"/>
            <ac:grpSpMk id="12" creationId="{65EB71AF-91A8-4DC9-96BD-0C3324AC7018}"/>
          </ac:grpSpMkLst>
        </pc:grpChg>
        <pc:grpChg chg="del">
          <ac:chgData name="Sapkota, Keshab Raj" userId="48e10fd4-7c78-498a-a7df-1c6942c5723d" providerId="ADAL" clId="{573371FC-E625-4831-9A38-DE392F16658A}" dt="2023-06-26T17:12:10.920" v="208" actId="478"/>
          <ac:grpSpMkLst>
            <pc:docMk/>
            <pc:sldMk cId="45307297" sldId="1833"/>
            <ac:grpSpMk id="19" creationId="{24DACF77-8DA2-459E-A86E-165C8F7EFDD8}"/>
          </ac:grpSpMkLst>
        </pc:grpChg>
        <pc:picChg chg="del mod">
          <ac:chgData name="Sapkota, Keshab Raj" userId="48e10fd4-7c78-498a-a7df-1c6942c5723d" providerId="ADAL" clId="{573371FC-E625-4831-9A38-DE392F16658A}" dt="2023-06-26T17:12:06.541" v="207" actId="478"/>
          <ac:picMkLst>
            <pc:docMk/>
            <pc:sldMk cId="45307297" sldId="1833"/>
            <ac:picMk id="16" creationId="{2DE1A8A3-6F41-4788-94D2-1AC340265D18}"/>
          </ac:picMkLst>
        </pc:picChg>
        <pc:picChg chg="del">
          <ac:chgData name="Sapkota, Keshab Raj" userId="48e10fd4-7c78-498a-a7df-1c6942c5723d" providerId="ADAL" clId="{573371FC-E625-4831-9A38-DE392F16658A}" dt="2023-06-26T17:11:16.147" v="202" actId="478"/>
          <ac:picMkLst>
            <pc:docMk/>
            <pc:sldMk cId="45307297" sldId="1833"/>
            <ac:picMk id="26" creationId="{1E1C0D13-F9AA-46A9-92C6-A50C81027456}"/>
          </ac:picMkLst>
        </pc:picChg>
        <pc:picChg chg="add mod">
          <ac:chgData name="Sapkota, Keshab Raj" userId="48e10fd4-7c78-498a-a7df-1c6942c5723d" providerId="ADAL" clId="{573371FC-E625-4831-9A38-DE392F16658A}" dt="2023-06-26T17:19:19.590" v="357" actId="1076"/>
          <ac:picMkLst>
            <pc:docMk/>
            <pc:sldMk cId="45307297" sldId="1833"/>
            <ac:picMk id="30" creationId="{C3FB11DA-0048-4DC6-BBF8-20EDCCA5A04A}"/>
          </ac:picMkLst>
        </pc:picChg>
        <pc:picChg chg="add mod">
          <ac:chgData name="Sapkota, Keshab Raj" userId="48e10fd4-7c78-498a-a7df-1c6942c5723d" providerId="ADAL" clId="{573371FC-E625-4831-9A38-DE392F16658A}" dt="2023-06-26T17:19:16.769" v="355" actId="1076"/>
          <ac:picMkLst>
            <pc:docMk/>
            <pc:sldMk cId="45307297" sldId="1833"/>
            <ac:picMk id="31" creationId="{90E875B0-3C0D-4806-9546-365D245DFCA3}"/>
          </ac:picMkLst>
        </pc:picChg>
        <pc:picChg chg="mod">
          <ac:chgData name="Sapkota, Keshab Raj" userId="48e10fd4-7c78-498a-a7df-1c6942c5723d" providerId="ADAL" clId="{573371FC-E625-4831-9A38-DE392F16658A}" dt="2023-06-26T17:18:28.414" v="322" actId="14100"/>
          <ac:picMkLst>
            <pc:docMk/>
            <pc:sldMk cId="45307297" sldId="1833"/>
            <ac:picMk id="2052" creationId="{13C681E9-1E98-46EA-A522-564E2C2B3782}"/>
          </ac:picMkLst>
        </pc:picChg>
      </pc:sldChg>
      <pc:sldChg chg="del">
        <pc:chgData name="Sapkota, Keshab Raj" userId="48e10fd4-7c78-498a-a7df-1c6942c5723d" providerId="ADAL" clId="{573371FC-E625-4831-9A38-DE392F16658A}" dt="2023-06-26T17:09:05.237" v="121" actId="47"/>
        <pc:sldMkLst>
          <pc:docMk/>
          <pc:sldMk cId="8598134" sldId="1834"/>
        </pc:sldMkLst>
      </pc:sldChg>
      <pc:sldChg chg="del">
        <pc:chgData name="Sapkota, Keshab Raj" userId="48e10fd4-7c78-498a-a7df-1c6942c5723d" providerId="ADAL" clId="{573371FC-E625-4831-9A38-DE392F16658A}" dt="2023-06-26T17:19:45.140" v="360" actId="47"/>
        <pc:sldMkLst>
          <pc:docMk/>
          <pc:sldMk cId="2994277310" sldId="1835"/>
        </pc:sldMkLst>
      </pc:sldChg>
      <pc:sldChg chg="modSp del mod">
        <pc:chgData name="Sapkota, Keshab Raj" userId="48e10fd4-7c78-498a-a7df-1c6942c5723d" providerId="ADAL" clId="{573371FC-E625-4831-9A38-DE392F16658A}" dt="2023-06-26T17:29:57.782" v="688" actId="47"/>
        <pc:sldMkLst>
          <pc:docMk/>
          <pc:sldMk cId="1106369523" sldId="1836"/>
        </pc:sldMkLst>
        <pc:spChg chg="mod">
          <ac:chgData name="Sapkota, Keshab Raj" userId="48e10fd4-7c78-498a-a7df-1c6942c5723d" providerId="ADAL" clId="{573371FC-E625-4831-9A38-DE392F16658A}" dt="2023-06-26T17:22:01.061" v="452" actId="20577"/>
          <ac:spMkLst>
            <pc:docMk/>
            <pc:sldMk cId="1106369523" sldId="1836"/>
            <ac:spMk id="31" creationId="{D933E21B-1593-49BC-ABC2-DEBD98B401C6}"/>
          </ac:spMkLst>
        </pc:spChg>
      </pc:sldChg>
      <pc:sldChg chg="del">
        <pc:chgData name="Sapkota, Keshab Raj" userId="48e10fd4-7c78-498a-a7df-1c6942c5723d" providerId="ADAL" clId="{573371FC-E625-4831-9A38-DE392F16658A}" dt="2023-06-26T17:19:43.810" v="359" actId="47"/>
        <pc:sldMkLst>
          <pc:docMk/>
          <pc:sldMk cId="621338737" sldId="1837"/>
        </pc:sldMkLst>
      </pc:sldChg>
      <pc:sldChg chg="del">
        <pc:chgData name="Sapkota, Keshab Raj" userId="48e10fd4-7c78-498a-a7df-1c6942c5723d" providerId="ADAL" clId="{573371FC-E625-4831-9A38-DE392F16658A}" dt="2023-06-26T17:29:45.512" v="686" actId="47"/>
        <pc:sldMkLst>
          <pc:docMk/>
          <pc:sldMk cId="680967266" sldId="1838"/>
        </pc:sldMkLst>
      </pc:sldChg>
      <pc:sldChg chg="addSp delSp modSp mod">
        <pc:chgData name="Sapkota, Keshab Raj" userId="48e10fd4-7c78-498a-a7df-1c6942c5723d" providerId="ADAL" clId="{573371FC-E625-4831-9A38-DE392F16658A}" dt="2023-06-26T21:12:29.537" v="1031" actId="1076"/>
        <pc:sldMkLst>
          <pc:docMk/>
          <pc:sldMk cId="211644978" sldId="1839"/>
        </pc:sldMkLst>
        <pc:spChg chg="add mod">
          <ac:chgData name="Sapkota, Keshab Raj" userId="48e10fd4-7c78-498a-a7df-1c6942c5723d" providerId="ADAL" clId="{573371FC-E625-4831-9A38-DE392F16658A}" dt="2023-06-26T21:11:53.110" v="1025" actId="20577"/>
          <ac:spMkLst>
            <pc:docMk/>
            <pc:sldMk cId="211644978" sldId="1839"/>
            <ac:spMk id="3" creationId="{EBCCAFF2-1ED8-42C4-BB20-3EB52207A223}"/>
          </ac:spMkLst>
        </pc:spChg>
        <pc:spChg chg="mod">
          <ac:chgData name="Sapkota, Keshab Raj" userId="48e10fd4-7c78-498a-a7df-1c6942c5723d" providerId="ADAL" clId="{573371FC-E625-4831-9A38-DE392F16658A}" dt="2023-06-26T21:12:24.629" v="1030" actId="2711"/>
          <ac:spMkLst>
            <pc:docMk/>
            <pc:sldMk cId="211644978" sldId="1839"/>
            <ac:spMk id="4" creationId="{3F1F3D96-CF18-4FD4-8A99-FF4EA20342B7}"/>
          </ac:spMkLst>
        </pc:spChg>
        <pc:spChg chg="mod">
          <ac:chgData name="Sapkota, Keshab Raj" userId="48e10fd4-7c78-498a-a7df-1c6942c5723d" providerId="ADAL" clId="{573371FC-E625-4831-9A38-DE392F16658A}" dt="2023-06-26T21:12:29.537" v="1031" actId="1076"/>
          <ac:spMkLst>
            <pc:docMk/>
            <pc:sldMk cId="211644978" sldId="1839"/>
            <ac:spMk id="11" creationId="{1686C9F7-6F4A-4D6E-BE20-BB9B7E5D5389}"/>
          </ac:spMkLst>
        </pc:spChg>
        <pc:spChg chg="add mod">
          <ac:chgData name="Sapkota, Keshab Raj" userId="48e10fd4-7c78-498a-a7df-1c6942c5723d" providerId="ADAL" clId="{573371FC-E625-4831-9A38-DE392F16658A}" dt="2023-06-26T21:11:02.513" v="1004" actId="20577"/>
          <ac:spMkLst>
            <pc:docMk/>
            <pc:sldMk cId="211644978" sldId="1839"/>
            <ac:spMk id="17" creationId="{75953CD7-AE93-411F-9714-CFAD7AF85A53}"/>
          </ac:spMkLst>
        </pc:spChg>
        <pc:spChg chg="add mod">
          <ac:chgData name="Sapkota, Keshab Raj" userId="48e10fd4-7c78-498a-a7df-1c6942c5723d" providerId="ADAL" clId="{573371FC-E625-4831-9A38-DE392F16658A}" dt="2023-06-26T21:11:45.337" v="1016" actId="14100"/>
          <ac:spMkLst>
            <pc:docMk/>
            <pc:sldMk cId="211644978" sldId="1839"/>
            <ac:spMk id="18" creationId="{5C54EC3B-E688-450C-AB4F-8552FDDA6FF7}"/>
          </ac:spMkLst>
        </pc:spChg>
        <pc:spChg chg="add del mod">
          <ac:chgData name="Sapkota, Keshab Raj" userId="48e10fd4-7c78-498a-a7df-1c6942c5723d" providerId="ADAL" clId="{573371FC-E625-4831-9A38-DE392F16658A}" dt="2023-06-26T21:11:38.415" v="1014" actId="478"/>
          <ac:spMkLst>
            <pc:docMk/>
            <pc:sldMk cId="211644978" sldId="1839"/>
            <ac:spMk id="19" creationId="{DD2C2E5A-354B-411F-970C-1F49FF70BBB5}"/>
          </ac:spMkLst>
        </pc:spChg>
        <pc:grpChg chg="mod">
          <ac:chgData name="Sapkota, Keshab Raj" userId="48e10fd4-7c78-498a-a7df-1c6942c5723d" providerId="ADAL" clId="{573371FC-E625-4831-9A38-DE392F16658A}" dt="2023-06-26T21:12:04.049" v="1027" actId="1076"/>
          <ac:grpSpMkLst>
            <pc:docMk/>
            <pc:sldMk cId="211644978" sldId="1839"/>
            <ac:grpSpMk id="12" creationId="{FDAFEC28-5247-4EAC-AA42-D467897C35A6}"/>
          </ac:grpSpMkLst>
        </pc:grpChg>
        <pc:grpChg chg="mod">
          <ac:chgData name="Sapkota, Keshab Raj" userId="48e10fd4-7c78-498a-a7df-1c6942c5723d" providerId="ADAL" clId="{573371FC-E625-4831-9A38-DE392F16658A}" dt="2023-06-26T21:12:04.049" v="1027" actId="1076"/>
          <ac:grpSpMkLst>
            <pc:docMk/>
            <pc:sldMk cId="211644978" sldId="1839"/>
            <ac:grpSpMk id="16" creationId="{111B49DD-2E37-4984-8D2B-B205ED021414}"/>
          </ac:grpSpMkLst>
        </pc:grpChg>
      </pc:sldChg>
      <pc:sldChg chg="del">
        <pc:chgData name="Sapkota, Keshab Raj" userId="48e10fd4-7c78-498a-a7df-1c6942c5723d" providerId="ADAL" clId="{573371FC-E625-4831-9A38-DE392F16658A}" dt="2023-06-26T21:12:49.312" v="1035" actId="47"/>
        <pc:sldMkLst>
          <pc:docMk/>
          <pc:sldMk cId="4098829714" sldId="1840"/>
        </pc:sldMkLst>
      </pc:sldChg>
      <pc:sldChg chg="addSp delSp modSp mod">
        <pc:chgData name="Sapkota, Keshab Raj" userId="48e10fd4-7c78-498a-a7df-1c6942c5723d" providerId="ADAL" clId="{573371FC-E625-4831-9A38-DE392F16658A}" dt="2023-06-26T17:28:44.540" v="684" actId="1076"/>
        <pc:sldMkLst>
          <pc:docMk/>
          <pc:sldMk cId="793815015" sldId="1841"/>
        </pc:sldMkLst>
        <pc:spChg chg="add mod">
          <ac:chgData name="Sapkota, Keshab Raj" userId="48e10fd4-7c78-498a-a7df-1c6942c5723d" providerId="ADAL" clId="{573371FC-E625-4831-9A38-DE392F16658A}" dt="2023-06-26T17:26:35.149" v="584" actId="14100"/>
          <ac:spMkLst>
            <pc:docMk/>
            <pc:sldMk cId="793815015" sldId="1841"/>
            <ac:spMk id="3" creationId="{F332D213-F702-4AE7-A48B-E321491E2F35}"/>
          </ac:spMkLst>
        </pc:spChg>
        <pc:spChg chg="add mod">
          <ac:chgData name="Sapkota, Keshab Raj" userId="48e10fd4-7c78-498a-a7df-1c6942c5723d" providerId="ADAL" clId="{573371FC-E625-4831-9A38-DE392F16658A}" dt="2023-06-26T17:28:41.411" v="683" actId="1076"/>
          <ac:spMkLst>
            <pc:docMk/>
            <pc:sldMk cId="793815015" sldId="1841"/>
            <ac:spMk id="4" creationId="{FE7474FC-36B9-49E5-8594-30C358A43B61}"/>
          </ac:spMkLst>
        </pc:spChg>
        <pc:spChg chg="mod">
          <ac:chgData name="Sapkota, Keshab Raj" userId="48e10fd4-7c78-498a-a7df-1c6942c5723d" providerId="ADAL" clId="{573371FC-E625-4831-9A38-DE392F16658A}" dt="2023-06-26T17:22:36.544" v="459" actId="1076"/>
          <ac:spMkLst>
            <pc:docMk/>
            <pc:sldMk cId="793815015" sldId="1841"/>
            <ac:spMk id="6" creationId="{7E68DDDD-F02C-44D3-81F6-11958ECBC97D}"/>
          </ac:spMkLst>
        </pc:spChg>
        <pc:spChg chg="mod">
          <ac:chgData name="Sapkota, Keshab Raj" userId="48e10fd4-7c78-498a-a7df-1c6942c5723d" providerId="ADAL" clId="{573371FC-E625-4831-9A38-DE392F16658A}" dt="2023-06-26T17:22:36.544" v="459" actId="1076"/>
          <ac:spMkLst>
            <pc:docMk/>
            <pc:sldMk cId="793815015" sldId="1841"/>
            <ac:spMk id="10" creationId="{203942F7-A494-4088-8C22-7EB0EC978D7F}"/>
          </ac:spMkLst>
        </pc:spChg>
        <pc:spChg chg="mod">
          <ac:chgData name="Sapkota, Keshab Raj" userId="48e10fd4-7c78-498a-a7df-1c6942c5723d" providerId="ADAL" clId="{573371FC-E625-4831-9A38-DE392F16658A}" dt="2023-06-26T17:20:20.540" v="364" actId="14100"/>
          <ac:spMkLst>
            <pc:docMk/>
            <pc:sldMk cId="793815015" sldId="1841"/>
            <ac:spMk id="11" creationId="{33B710BF-605D-45FA-94A0-9150F59FB09F}"/>
          </ac:spMkLst>
        </pc:spChg>
        <pc:spChg chg="mod">
          <ac:chgData name="Sapkota, Keshab Raj" userId="48e10fd4-7c78-498a-a7df-1c6942c5723d" providerId="ADAL" clId="{573371FC-E625-4831-9A38-DE392F16658A}" dt="2023-06-26T17:22:56.737" v="466" actId="115"/>
          <ac:spMkLst>
            <pc:docMk/>
            <pc:sldMk cId="793815015" sldId="1841"/>
            <ac:spMk id="14" creationId="{0D21DA0E-9FFD-42E9-88CE-C1B771F55FC2}"/>
          </ac:spMkLst>
        </pc:spChg>
        <pc:spChg chg="mod">
          <ac:chgData name="Sapkota, Keshab Raj" userId="48e10fd4-7c78-498a-a7df-1c6942c5723d" providerId="ADAL" clId="{573371FC-E625-4831-9A38-DE392F16658A}" dt="2023-06-26T17:20:22.405" v="365" actId="1076"/>
          <ac:spMkLst>
            <pc:docMk/>
            <pc:sldMk cId="793815015" sldId="1841"/>
            <ac:spMk id="27" creationId="{CAC4CE38-4795-4A9C-B1C8-6B06E58976DC}"/>
          </ac:spMkLst>
        </pc:spChg>
        <pc:spChg chg="add mod">
          <ac:chgData name="Sapkota, Keshab Raj" userId="48e10fd4-7c78-498a-a7df-1c6942c5723d" providerId="ADAL" clId="{573371FC-E625-4831-9A38-DE392F16658A}" dt="2023-06-26T17:26:03.793" v="581" actId="1076"/>
          <ac:spMkLst>
            <pc:docMk/>
            <pc:sldMk cId="793815015" sldId="1841"/>
            <ac:spMk id="30" creationId="{EE47C4DD-76F6-4FE0-BD6D-3ED4CC7670EF}"/>
          </ac:spMkLst>
        </pc:spChg>
        <pc:spChg chg="mod">
          <ac:chgData name="Sapkota, Keshab Raj" userId="48e10fd4-7c78-498a-a7df-1c6942c5723d" providerId="ADAL" clId="{573371FC-E625-4831-9A38-DE392F16658A}" dt="2023-06-26T17:22:36.544" v="459" actId="1076"/>
          <ac:spMkLst>
            <pc:docMk/>
            <pc:sldMk cId="793815015" sldId="1841"/>
            <ac:spMk id="32" creationId="{5EA372FF-5125-426A-AFF5-52B9CFF7D180}"/>
          </ac:spMkLst>
        </pc:spChg>
        <pc:spChg chg="mod">
          <ac:chgData name="Sapkota, Keshab Raj" userId="48e10fd4-7c78-498a-a7df-1c6942c5723d" providerId="ADAL" clId="{573371FC-E625-4831-9A38-DE392F16658A}" dt="2023-06-26T17:22:21.336" v="453"/>
          <ac:spMkLst>
            <pc:docMk/>
            <pc:sldMk cId="793815015" sldId="1841"/>
            <ac:spMk id="39" creationId="{95240788-9203-4F23-A315-2840AFE7C8E7}"/>
          </ac:spMkLst>
        </pc:spChg>
        <pc:spChg chg="mod">
          <ac:chgData name="Sapkota, Keshab Raj" userId="48e10fd4-7c78-498a-a7df-1c6942c5723d" providerId="ADAL" clId="{573371FC-E625-4831-9A38-DE392F16658A}" dt="2023-06-26T17:28:10.073" v="662" actId="1076"/>
          <ac:spMkLst>
            <pc:docMk/>
            <pc:sldMk cId="793815015" sldId="1841"/>
            <ac:spMk id="41" creationId="{C1B2BE93-E8F1-4187-BEA2-5D84536BFF36}"/>
          </ac:spMkLst>
        </pc:spChg>
        <pc:spChg chg="mod">
          <ac:chgData name="Sapkota, Keshab Raj" userId="48e10fd4-7c78-498a-a7df-1c6942c5723d" providerId="ADAL" clId="{573371FC-E625-4831-9A38-DE392F16658A}" dt="2023-06-26T17:28:10.073" v="662" actId="1076"/>
          <ac:spMkLst>
            <pc:docMk/>
            <pc:sldMk cId="793815015" sldId="1841"/>
            <ac:spMk id="44" creationId="{463E4B28-871D-4158-870D-953BCE5AAB3E}"/>
          </ac:spMkLst>
        </pc:spChg>
        <pc:spChg chg="add mod">
          <ac:chgData name="Sapkota, Keshab Raj" userId="48e10fd4-7c78-498a-a7df-1c6942c5723d" providerId="ADAL" clId="{573371FC-E625-4831-9A38-DE392F16658A}" dt="2023-06-26T17:28:44.540" v="684" actId="1076"/>
          <ac:spMkLst>
            <pc:docMk/>
            <pc:sldMk cId="793815015" sldId="1841"/>
            <ac:spMk id="45" creationId="{9CD726ED-7075-4B3C-BED6-8E4067A1D0E8}"/>
          </ac:spMkLst>
        </pc:spChg>
        <pc:grpChg chg="mod">
          <ac:chgData name="Sapkota, Keshab Raj" userId="48e10fd4-7c78-498a-a7df-1c6942c5723d" providerId="ADAL" clId="{573371FC-E625-4831-9A38-DE392F16658A}" dt="2023-06-26T17:22:36.544" v="459" actId="1076"/>
          <ac:grpSpMkLst>
            <pc:docMk/>
            <pc:sldMk cId="793815015" sldId="1841"/>
            <ac:grpSpMk id="9" creationId="{39E36A73-4473-4A31-8E1A-80EBAA97D93C}"/>
          </ac:grpSpMkLst>
        </pc:grpChg>
        <pc:grpChg chg="mod">
          <ac:chgData name="Sapkota, Keshab Raj" userId="48e10fd4-7c78-498a-a7df-1c6942c5723d" providerId="ADAL" clId="{573371FC-E625-4831-9A38-DE392F16658A}" dt="2023-06-26T17:22:36.544" v="459" actId="1076"/>
          <ac:grpSpMkLst>
            <pc:docMk/>
            <pc:sldMk cId="793815015" sldId="1841"/>
            <ac:grpSpMk id="31" creationId="{E6387900-509D-45CF-8E6B-D14F00762AEC}"/>
          </ac:grpSpMkLst>
        </pc:grpChg>
        <pc:grpChg chg="del">
          <ac:chgData name="Sapkota, Keshab Raj" userId="48e10fd4-7c78-498a-a7df-1c6942c5723d" providerId="ADAL" clId="{573371FC-E625-4831-9A38-DE392F16658A}" dt="2023-06-26T17:21:43.698" v="447" actId="478"/>
          <ac:grpSpMkLst>
            <pc:docMk/>
            <pc:sldMk cId="793815015" sldId="1841"/>
            <ac:grpSpMk id="33" creationId="{7249B94C-9F3F-4410-B5A2-B768C6DBB26A}"/>
          </ac:grpSpMkLst>
        </pc:grpChg>
        <pc:grpChg chg="del">
          <ac:chgData name="Sapkota, Keshab Raj" userId="48e10fd4-7c78-498a-a7df-1c6942c5723d" providerId="ADAL" clId="{573371FC-E625-4831-9A38-DE392F16658A}" dt="2023-06-26T17:21:44.342" v="448" actId="478"/>
          <ac:grpSpMkLst>
            <pc:docMk/>
            <pc:sldMk cId="793815015" sldId="1841"/>
            <ac:grpSpMk id="35" creationId="{A0B01756-6B29-4E07-9FCE-EF387894380B}"/>
          </ac:grpSpMkLst>
        </pc:grpChg>
        <pc:grpChg chg="add mod">
          <ac:chgData name="Sapkota, Keshab Raj" userId="48e10fd4-7c78-498a-a7df-1c6942c5723d" providerId="ADAL" clId="{573371FC-E625-4831-9A38-DE392F16658A}" dt="2023-06-26T17:28:11.693" v="663" actId="1076"/>
          <ac:grpSpMkLst>
            <pc:docMk/>
            <pc:sldMk cId="793815015" sldId="1841"/>
            <ac:grpSpMk id="37" creationId="{0C2C1516-1B96-4570-9657-8F60BE9EF825}"/>
          </ac:grpSpMkLst>
        </pc:grpChg>
        <pc:grpChg chg="add mod">
          <ac:chgData name="Sapkota, Keshab Raj" userId="48e10fd4-7c78-498a-a7df-1c6942c5723d" providerId="ADAL" clId="{573371FC-E625-4831-9A38-DE392F16658A}" dt="2023-06-26T17:28:10.073" v="662" actId="1076"/>
          <ac:grpSpMkLst>
            <pc:docMk/>
            <pc:sldMk cId="793815015" sldId="1841"/>
            <ac:grpSpMk id="40" creationId="{268AA250-C891-495E-8D45-E3F3137F0988}"/>
          </ac:grpSpMkLst>
        </pc:grpChg>
        <pc:grpChg chg="mod">
          <ac:chgData name="Sapkota, Keshab Raj" userId="48e10fd4-7c78-498a-a7df-1c6942c5723d" providerId="ADAL" clId="{573371FC-E625-4831-9A38-DE392F16658A}" dt="2023-06-26T17:28:10.073" v="662" actId="1076"/>
          <ac:grpSpMkLst>
            <pc:docMk/>
            <pc:sldMk cId="793815015" sldId="1841"/>
            <ac:grpSpMk id="42" creationId="{6D2F671F-AA5B-4B71-A917-6D85C5892317}"/>
          </ac:grpSpMkLst>
        </pc:grpChg>
        <pc:picChg chg="mod">
          <ac:chgData name="Sapkota, Keshab Raj" userId="48e10fd4-7c78-498a-a7df-1c6942c5723d" providerId="ADAL" clId="{573371FC-E625-4831-9A38-DE392F16658A}" dt="2023-06-26T17:22:21.336" v="453"/>
          <ac:picMkLst>
            <pc:docMk/>
            <pc:sldMk cId="793815015" sldId="1841"/>
            <ac:picMk id="38" creationId="{E8DAF902-D6D7-4F0B-BC66-3E9694CD9B80}"/>
          </ac:picMkLst>
        </pc:picChg>
        <pc:picChg chg="mod">
          <ac:chgData name="Sapkota, Keshab Raj" userId="48e10fd4-7c78-498a-a7df-1c6942c5723d" providerId="ADAL" clId="{573371FC-E625-4831-9A38-DE392F16658A}" dt="2023-06-26T17:28:10.073" v="662" actId="1076"/>
          <ac:picMkLst>
            <pc:docMk/>
            <pc:sldMk cId="793815015" sldId="1841"/>
            <ac:picMk id="43" creationId="{D09EF0AC-0110-4DD5-ACDA-646BD010245B}"/>
          </ac:picMkLst>
        </pc:picChg>
        <pc:picChg chg="mod">
          <ac:chgData name="Sapkota, Keshab Raj" userId="48e10fd4-7c78-498a-a7df-1c6942c5723d" providerId="ADAL" clId="{573371FC-E625-4831-9A38-DE392F16658A}" dt="2023-06-26T17:22:36.544" v="459" actId="1076"/>
          <ac:picMkLst>
            <pc:docMk/>
            <pc:sldMk cId="793815015" sldId="1841"/>
            <ac:picMk id="1026" creationId="{FFB0B200-2DFB-44AE-850A-4E16123BFFBD}"/>
          </ac:picMkLst>
        </pc:picChg>
        <pc:cxnChg chg="mod">
          <ac:chgData name="Sapkota, Keshab Raj" userId="48e10fd4-7c78-498a-a7df-1c6942c5723d" providerId="ADAL" clId="{573371FC-E625-4831-9A38-DE392F16658A}" dt="2023-06-26T17:22:36.544" v="459" actId="1076"/>
          <ac:cxnSpMkLst>
            <pc:docMk/>
            <pc:sldMk cId="793815015" sldId="1841"/>
            <ac:cxnSpMk id="5" creationId="{CC57DADD-D28F-4644-A0C3-BA73574AB982}"/>
          </ac:cxnSpMkLst>
        </pc:cxnChg>
        <pc:cxnChg chg="mod">
          <ac:chgData name="Sapkota, Keshab Raj" userId="48e10fd4-7c78-498a-a7df-1c6942c5723d" providerId="ADAL" clId="{573371FC-E625-4831-9A38-DE392F16658A}" dt="2023-06-26T17:22:36.544" v="459" actId="1076"/>
          <ac:cxnSpMkLst>
            <pc:docMk/>
            <pc:sldMk cId="793815015" sldId="1841"/>
            <ac:cxnSpMk id="8" creationId="{8D523E92-86FF-4916-B308-2C7444887C8F}"/>
          </ac:cxnSpMkLst>
        </pc:cxnChg>
      </pc:sldChg>
      <pc:sldChg chg="del">
        <pc:chgData name="Sapkota, Keshab Raj" userId="48e10fd4-7c78-498a-a7df-1c6942c5723d" providerId="ADAL" clId="{573371FC-E625-4831-9A38-DE392F16658A}" dt="2023-06-26T21:13:02.259" v="1036" actId="47"/>
        <pc:sldMkLst>
          <pc:docMk/>
          <pc:sldMk cId="1846063467" sldId="1842"/>
        </pc:sldMkLst>
      </pc:sldChg>
      <pc:sldChg chg="del">
        <pc:chgData name="Sapkota, Keshab Raj" userId="48e10fd4-7c78-498a-a7df-1c6942c5723d" providerId="ADAL" clId="{573371FC-E625-4831-9A38-DE392F16658A}" dt="2023-06-26T17:29:50.462" v="687" actId="47"/>
        <pc:sldMkLst>
          <pc:docMk/>
          <pc:sldMk cId="1357684327" sldId="1843"/>
        </pc:sldMkLst>
      </pc:sldChg>
      <pc:sldChg chg="del">
        <pc:chgData name="Sapkota, Keshab Raj" userId="48e10fd4-7c78-498a-a7df-1c6942c5723d" providerId="ADAL" clId="{573371FC-E625-4831-9A38-DE392F16658A}" dt="2023-06-26T21:12:48.178" v="1034" actId="47"/>
        <pc:sldMkLst>
          <pc:docMk/>
          <pc:sldMk cId="2576991654" sldId="1844"/>
        </pc:sldMkLst>
      </pc:sldChg>
      <pc:sldChg chg="del">
        <pc:chgData name="Sapkota, Keshab Raj" userId="48e10fd4-7c78-498a-a7df-1c6942c5723d" providerId="ADAL" clId="{573371FC-E625-4831-9A38-DE392F16658A}" dt="2023-06-26T21:12:47.014" v="1033" actId="47"/>
        <pc:sldMkLst>
          <pc:docMk/>
          <pc:sldMk cId="1013316552" sldId="1845"/>
        </pc:sldMkLst>
      </pc:sldChg>
      <pc:sldChg chg="del">
        <pc:chgData name="Sapkota, Keshab Raj" userId="48e10fd4-7c78-498a-a7df-1c6942c5723d" providerId="ADAL" clId="{573371FC-E625-4831-9A38-DE392F16658A}" dt="2023-06-26T21:12:45.864" v="1032" actId="47"/>
        <pc:sldMkLst>
          <pc:docMk/>
          <pc:sldMk cId="427709421" sldId="1846"/>
        </pc:sldMkLst>
      </pc:sldChg>
      <pc:sldMasterChg chg="modSldLayout">
        <pc:chgData name="Sapkota, Keshab Raj" userId="48e10fd4-7c78-498a-a7df-1c6942c5723d" providerId="ADAL" clId="{573371FC-E625-4831-9A38-DE392F16658A}" dt="2023-07-28T18:16:33.987" v="1107" actId="1076"/>
        <pc:sldMasterMkLst>
          <pc:docMk/>
          <pc:sldMasterMk cId="2290262625" sldId="2147483662"/>
        </pc:sldMasterMkLst>
        <pc:sldLayoutChg chg="addSp delSp modSp mod">
          <pc:chgData name="Sapkota, Keshab Raj" userId="48e10fd4-7c78-498a-a7df-1c6942c5723d" providerId="ADAL" clId="{573371FC-E625-4831-9A38-DE392F16658A}" dt="2023-07-28T18:16:33.987" v="1107" actId="1076"/>
          <pc:sldLayoutMkLst>
            <pc:docMk/>
            <pc:sldMasterMk cId="2290262625" sldId="2147483662"/>
            <pc:sldLayoutMk cId="3148796074" sldId="2147483763"/>
          </pc:sldLayoutMkLst>
          <pc:picChg chg="del">
            <ac:chgData name="Sapkota, Keshab Raj" userId="48e10fd4-7c78-498a-a7df-1c6942c5723d" providerId="ADAL" clId="{573371FC-E625-4831-9A38-DE392F16658A}" dt="2023-07-28T18:16:30.029" v="1105" actId="478"/>
            <ac:picMkLst>
              <pc:docMk/>
              <pc:sldMasterMk cId="2290262625" sldId="2147483662"/>
              <pc:sldLayoutMk cId="3148796074" sldId="2147483763"/>
              <ac:picMk id="6" creationId="{AEC027F3-A44D-4119-917F-001B8E9E8719}"/>
            </ac:picMkLst>
          </pc:picChg>
          <pc:picChg chg="add mod">
            <ac:chgData name="Sapkota, Keshab Raj" userId="48e10fd4-7c78-498a-a7df-1c6942c5723d" providerId="ADAL" clId="{573371FC-E625-4831-9A38-DE392F16658A}" dt="2023-07-28T18:16:33.987" v="1107" actId="1076"/>
            <ac:picMkLst>
              <pc:docMk/>
              <pc:sldMasterMk cId="2290262625" sldId="2147483662"/>
              <pc:sldLayoutMk cId="3148796074" sldId="2147483763"/>
              <ac:picMk id="7" creationId="{566D8DC4-92D8-4E1B-875F-9D93547F823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7/28/2023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cc02.safelinks.protection.outlook.com/?url=http%3A%2F%2Fcint.lanl.gov%2F&amp;data=05%7C01%7Ckrsapko%40sandia.gov%7Ca035877b9aa34465710a08db612e8e6b%7C7ccb5a20a303498cb0c129007381b574%7C1%7C0%7C638210624826259614%7CUnknown%7CTWFpbGZsb3d8eyJWIjoiMC4wLjAwMDAiLCJQIjoiV2luMzIiLCJBTiI6Ik1haWwiLCJXVCI6Mn0%3D%7C3000%7C%7C%7C&amp;sdata=GowvXlSgNi8TSumWJsjcOkIMU%2BtjMpocc2Hnib%2FAZFY%3D&amp;reserved=0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566D8DC4-92D8-4E1B-875F-9D93547F8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6" y="261257"/>
            <a:ext cx="634335" cy="63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%3A%2F%2Fcint.lanl.gov%2F&amp;data=05%7C01%7Ckrsapko%40sandia.gov%7Ca035877b9aa34465710a08db612e8e6b%7C7ccb5a20a303498cb0c129007381b574%7C1%7C0%7C638210624826259614%7CUnknown%7CTWFpbGZsb3d8eyJWIjoiMC4wLjAwMDAiLCJQIjoiV2luMzIiLCJBTiI6Ik1haWwiLCJXVCI6Mn0%3D%7C3000%7C%7C%7C&amp;sdata=GowvXlSgNi8TSumWJsjcOkIMU%2BtjMpocc2Hnib%2FAZFY%3D&amp;reserved=0" TargetMode="External"/><Relationship Id="rId2" Type="http://schemas.openxmlformats.org/officeDocument/2006/relationships/hyperlink" Target="mailto:krsapko@sandia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0C3F-F222-4489-903B-C39D2B767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264723"/>
            <a:ext cx="6165850" cy="1317382"/>
          </a:xfrm>
        </p:spPr>
        <p:txBody>
          <a:bodyPr/>
          <a:lstStyle/>
          <a:p>
            <a:r>
              <a:rPr lang="en-US" dirty="0"/>
              <a:t>New Users Focused Session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7A497D-6550-48A7-8636-B6BD188E8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133506"/>
            <a:ext cx="3942127" cy="1237158"/>
          </a:xfrm>
        </p:spPr>
        <p:txBody>
          <a:bodyPr/>
          <a:lstStyle/>
          <a:p>
            <a:r>
              <a:rPr lang="en-US" sz="2000" dirty="0"/>
              <a:t>Keshab Sapkota 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krsapko@sandia.gov</a:t>
            </a:r>
            <a:r>
              <a:rPr lang="en-US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0929-D0C3-49DE-A777-A216DC9ACC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0600" y="4690063"/>
            <a:ext cx="4297393" cy="772965"/>
          </a:xfrm>
        </p:spPr>
        <p:txBody>
          <a:bodyPr>
            <a:normAutofit/>
          </a:bodyPr>
          <a:lstStyle/>
          <a:p>
            <a:r>
              <a:rPr lang="en-US" sz="1800" i="1" dirty="0"/>
              <a:t>June 27, 3:30 - 4:30pm </a:t>
            </a:r>
          </a:p>
          <a:p>
            <a:r>
              <a:rPr lang="en-US" sz="1800" i="1" dirty="0"/>
              <a:t>1026/518 (CINT)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3463-91C8-49D1-801A-DBB8859B03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22BD46-C551-46D5-9D20-92E3F595E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103" y="5439178"/>
            <a:ext cx="88336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CINT Nanofabrication Workshop Series (CNWS)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https://cint.lanl.gov/news/events1.shtml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90CD526-F846-4754-8206-0C87C6A77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72" y="5537508"/>
            <a:ext cx="634335" cy="63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3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AAD-94BA-4819-A63C-4947681C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Photoresist: positive tone, negative tone, chemically amplified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757A07-6C7D-4A11-80D8-BECEF1388D0F}"/>
              </a:ext>
            </a:extLst>
          </p:cNvPr>
          <p:cNvGrpSpPr/>
          <p:nvPr/>
        </p:nvGrpSpPr>
        <p:grpSpPr>
          <a:xfrm>
            <a:off x="419449" y="1307260"/>
            <a:ext cx="11707013" cy="1057017"/>
            <a:chOff x="353393" y="1632691"/>
            <a:chExt cx="11707013" cy="10570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A579AD-5E53-4338-8A74-ED5C98703473}"/>
                </a:ext>
              </a:extLst>
            </p:cNvPr>
            <p:cNvSpPr/>
            <p:nvPr/>
          </p:nvSpPr>
          <p:spPr>
            <a:xfrm>
              <a:off x="353393" y="1632691"/>
              <a:ext cx="2099345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Photoresist</a:t>
              </a:r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2EB9CC7-8531-4B49-911D-F3BF26C93337}"/>
                </a:ext>
              </a:extLst>
            </p:cNvPr>
            <p:cNvSpPr/>
            <p:nvPr/>
          </p:nvSpPr>
          <p:spPr>
            <a:xfrm>
              <a:off x="5587863" y="1662054"/>
              <a:ext cx="535400" cy="469783"/>
            </a:xfrm>
            <a:prstGeom prst="mathPlus">
              <a:avLst>
                <a:gd name="adj1" fmla="val 128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quals 15">
              <a:extLst>
                <a:ext uri="{FF2B5EF4-FFF2-40B4-BE49-F238E27FC236}">
                  <a16:creationId xmlns:a16="http://schemas.microsoft.com/office/drawing/2014/main" id="{CC3BF079-39A6-4A80-A66C-B5DACC551AAE}"/>
                </a:ext>
              </a:extLst>
            </p:cNvPr>
            <p:cNvSpPr/>
            <p:nvPr/>
          </p:nvSpPr>
          <p:spPr>
            <a:xfrm>
              <a:off x="2642532" y="1716583"/>
              <a:ext cx="389736" cy="360724"/>
            </a:xfrm>
            <a:prstGeom prst="mathEqual">
              <a:avLst>
                <a:gd name="adj1" fmla="val 18869"/>
                <a:gd name="adj2" fmla="val 117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F4265-92AA-43D1-B1A0-D23C6773D63D}"/>
                </a:ext>
              </a:extLst>
            </p:cNvPr>
            <p:cNvSpPr/>
            <p:nvPr/>
          </p:nvSpPr>
          <p:spPr>
            <a:xfrm>
              <a:off x="3214561" y="1632691"/>
              <a:ext cx="2288618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Resin</a:t>
              </a:r>
              <a:r>
                <a:rPr lang="en-US" dirty="0"/>
                <a:t> </a:t>
              </a:r>
            </a:p>
            <a:p>
              <a:pPr algn="ctr"/>
              <a:r>
                <a:rPr lang="en-US" sz="1600" dirty="0"/>
                <a:t>e.g. </a:t>
              </a:r>
              <a:r>
                <a:rPr lang="en-US" sz="1600" dirty="0" err="1"/>
                <a:t>Novolak</a:t>
              </a:r>
              <a:endParaRPr lang="en-US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43D57-F10E-437D-AD0C-E7EF2502DFD3}"/>
                </a:ext>
              </a:extLst>
            </p:cNvPr>
            <p:cNvSpPr/>
            <p:nvPr/>
          </p:nvSpPr>
          <p:spPr>
            <a:xfrm>
              <a:off x="6223056" y="1632691"/>
              <a:ext cx="2683337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Photoactive compound </a:t>
              </a:r>
              <a:r>
                <a:rPr lang="en-US" sz="1600" dirty="0"/>
                <a:t>e.g. DNQ</a:t>
              </a:r>
              <a:r>
                <a:rPr lang="en-US" sz="1600" dirty="0">
                  <a:sym typeface="Wingdings" panose="05000000000000000000" pitchFamily="2" charset="2"/>
                </a:rPr>
                <a:t> Carboxylic acid</a:t>
              </a:r>
              <a:endParaRPr lang="en-US" sz="16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4984A8-972A-4299-BB76-A07E2C6C46D3}"/>
                </a:ext>
              </a:extLst>
            </p:cNvPr>
            <p:cNvSpPr/>
            <p:nvPr/>
          </p:nvSpPr>
          <p:spPr>
            <a:xfrm>
              <a:off x="9539324" y="1632691"/>
              <a:ext cx="2422493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Solvents or Thinner</a:t>
              </a:r>
            </a:p>
            <a:p>
              <a:pPr algn="ctr"/>
              <a:r>
                <a:rPr lang="en-US" dirty="0"/>
                <a:t> </a:t>
              </a:r>
              <a:r>
                <a:rPr lang="en-US" sz="1600" dirty="0"/>
                <a:t>e.g. PGMEA, Anisole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95C0384B-987A-4CBF-B484-985AE4D42F7D}"/>
                </a:ext>
              </a:extLst>
            </p:cNvPr>
            <p:cNvSpPr/>
            <p:nvPr/>
          </p:nvSpPr>
          <p:spPr>
            <a:xfrm>
              <a:off x="8906394" y="1662054"/>
              <a:ext cx="534341" cy="469783"/>
            </a:xfrm>
            <a:prstGeom prst="mathPlus">
              <a:avLst>
                <a:gd name="adj1" fmla="val 128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3E95F3-F1A3-4A45-BD38-5136E8B13DF0}"/>
                </a:ext>
              </a:extLst>
            </p:cNvPr>
            <p:cNvSpPr/>
            <p:nvPr/>
          </p:nvSpPr>
          <p:spPr>
            <a:xfrm>
              <a:off x="3461685" y="2161199"/>
              <a:ext cx="2159734" cy="528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Chemical matrix, binder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E7554C-2FB8-4D65-8236-EA6C25EB1D8A}"/>
                </a:ext>
              </a:extLst>
            </p:cNvPr>
            <p:cNvSpPr/>
            <p:nvPr/>
          </p:nvSpPr>
          <p:spPr>
            <a:xfrm>
              <a:off x="6542624" y="2161199"/>
              <a:ext cx="2422493" cy="528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photon/electron activates chemical reaction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9FCD4D-1730-4B54-A37C-B1B6EB12A470}"/>
                </a:ext>
              </a:extLst>
            </p:cNvPr>
            <p:cNvSpPr/>
            <p:nvPr/>
          </p:nvSpPr>
          <p:spPr>
            <a:xfrm>
              <a:off x="9979395" y="2161200"/>
              <a:ext cx="2081011" cy="528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Keeps photoresist in solution form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9A342A-E3F8-4705-AD87-791FD52E534A}"/>
              </a:ext>
            </a:extLst>
          </p:cNvPr>
          <p:cNvGrpSpPr/>
          <p:nvPr/>
        </p:nvGrpSpPr>
        <p:grpSpPr>
          <a:xfrm>
            <a:off x="522027" y="2890704"/>
            <a:ext cx="7494191" cy="1830269"/>
            <a:chOff x="571507" y="3491620"/>
            <a:chExt cx="7494191" cy="18302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545A36-71C0-4F67-B960-79527F7F6E01}"/>
                </a:ext>
              </a:extLst>
            </p:cNvPr>
            <p:cNvSpPr txBox="1"/>
            <p:nvPr/>
          </p:nvSpPr>
          <p:spPr>
            <a:xfrm>
              <a:off x="571507" y="3899716"/>
              <a:ext cx="2099346" cy="9233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</a:rPr>
                <a:t>Exposing photoresist with photons, electrons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1F08FA-04CB-42A5-9B8F-EE58A0A720A1}"/>
                </a:ext>
              </a:extLst>
            </p:cNvPr>
            <p:cNvSpPr txBox="1"/>
            <p:nvPr/>
          </p:nvSpPr>
          <p:spPr>
            <a:xfrm>
              <a:off x="3512859" y="3491620"/>
              <a:ext cx="209934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Polymerization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2182E0-88AE-479E-9708-D78DDCD73EE3}"/>
                </a:ext>
              </a:extLst>
            </p:cNvPr>
            <p:cNvSpPr txBox="1"/>
            <p:nvPr/>
          </p:nvSpPr>
          <p:spPr>
            <a:xfrm>
              <a:off x="3526274" y="4176715"/>
              <a:ext cx="2099346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Crosslinking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9038C0-362A-4DD8-8640-6ED23334F541}"/>
                </a:ext>
              </a:extLst>
            </p:cNvPr>
            <p:cNvSpPr txBox="1"/>
            <p:nvPr/>
          </p:nvSpPr>
          <p:spPr>
            <a:xfrm>
              <a:off x="3512859" y="4952557"/>
              <a:ext cx="2099346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Decomposition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559CE65-A24B-456B-B0F6-9F074E469E28}"/>
                </a:ext>
              </a:extLst>
            </p:cNvPr>
            <p:cNvCxnSpPr>
              <a:stCxn id="34" idx="3"/>
              <a:endCxn id="36" idx="1"/>
            </p:cNvCxnSpPr>
            <p:nvPr/>
          </p:nvCxnSpPr>
          <p:spPr>
            <a:xfrm>
              <a:off x="2670853" y="4361381"/>
              <a:ext cx="8554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E7DBC-7BF8-4D6B-B31D-953B882AC359}"/>
                </a:ext>
              </a:extLst>
            </p:cNvPr>
            <p:cNvCxnSpPr>
              <a:endCxn id="35" idx="1"/>
            </p:cNvCxnSpPr>
            <p:nvPr/>
          </p:nvCxnSpPr>
          <p:spPr>
            <a:xfrm>
              <a:off x="3116518" y="3676286"/>
              <a:ext cx="39634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600B5-1C20-4E11-AFFF-845ED51D4E4B}"/>
                </a:ext>
              </a:extLst>
            </p:cNvPr>
            <p:cNvCxnSpPr/>
            <p:nvPr/>
          </p:nvCxnSpPr>
          <p:spPr>
            <a:xfrm>
              <a:off x="3116517" y="5137223"/>
              <a:ext cx="39634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17A98D-67BA-468B-AEA4-E4516C08B4D3}"/>
                </a:ext>
              </a:extLst>
            </p:cNvPr>
            <p:cNvCxnSpPr/>
            <p:nvPr/>
          </p:nvCxnSpPr>
          <p:spPr>
            <a:xfrm>
              <a:off x="3116518" y="3676286"/>
              <a:ext cx="0" cy="1460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17FD31-F649-40ED-86E3-0D1404B4F9DD}"/>
                </a:ext>
              </a:extLst>
            </p:cNvPr>
            <p:cNvSpPr txBox="1"/>
            <p:nvPr/>
          </p:nvSpPr>
          <p:spPr>
            <a:xfrm>
              <a:off x="5966352" y="3798961"/>
              <a:ext cx="2099346" cy="369332"/>
            </a:xfrm>
            <a:prstGeom prst="rect">
              <a:avLst/>
            </a:prstGeom>
            <a:ln w="19050">
              <a:solidFill>
                <a:srgbClr val="00ACD5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Negative tone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BD0CA0-EEA9-4BF8-83E7-A7CD6DD24D96}"/>
                </a:ext>
              </a:extLst>
            </p:cNvPr>
            <p:cNvSpPr txBox="1"/>
            <p:nvPr/>
          </p:nvSpPr>
          <p:spPr>
            <a:xfrm>
              <a:off x="5966352" y="4951663"/>
              <a:ext cx="2099346" cy="369332"/>
            </a:xfrm>
            <a:prstGeom prst="rect">
              <a:avLst/>
            </a:prstGeom>
            <a:ln w="19050">
              <a:solidFill>
                <a:srgbClr val="00ACD5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Positive tone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A06651E-FD2C-4F3D-8C34-8FAFB0220A70}"/>
                </a:ext>
              </a:extLst>
            </p:cNvPr>
            <p:cNvCxnSpPr>
              <a:stCxn id="35" idx="3"/>
              <a:endCxn id="46" idx="1"/>
            </p:cNvCxnSpPr>
            <p:nvPr/>
          </p:nvCxnSpPr>
          <p:spPr>
            <a:xfrm>
              <a:off x="5612205" y="3676286"/>
              <a:ext cx="354147" cy="3073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74E3DD8-91E0-4359-87AA-6A4B6858D873}"/>
                </a:ext>
              </a:extLst>
            </p:cNvPr>
            <p:cNvCxnSpPr>
              <a:stCxn id="36" idx="3"/>
              <a:endCxn id="46" idx="1"/>
            </p:cNvCxnSpPr>
            <p:nvPr/>
          </p:nvCxnSpPr>
          <p:spPr>
            <a:xfrm flipV="1">
              <a:off x="5625620" y="3983627"/>
              <a:ext cx="340732" cy="3777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3D7BC01-A5CE-4751-9271-AEEEA4F6B6CD}"/>
                </a:ext>
              </a:extLst>
            </p:cNvPr>
            <p:cNvCxnSpPr>
              <a:stCxn id="37" idx="3"/>
              <a:endCxn id="47" idx="1"/>
            </p:cNvCxnSpPr>
            <p:nvPr/>
          </p:nvCxnSpPr>
          <p:spPr>
            <a:xfrm flipV="1">
              <a:off x="5612205" y="5136329"/>
              <a:ext cx="354147" cy="894"/>
            </a:xfrm>
            <a:prstGeom prst="straightConnector1">
              <a:avLst/>
            </a:prstGeom>
            <a:ln w="19050">
              <a:solidFill>
                <a:srgbClr val="00ACD5"/>
              </a:solidFill>
              <a:tailEnd type="triangle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E556F2B-AFE3-40B7-B958-5587918C80C4}"/>
              </a:ext>
            </a:extLst>
          </p:cNvPr>
          <p:cNvSpPr txBox="1"/>
          <p:nvPr/>
        </p:nvSpPr>
        <p:spPr>
          <a:xfrm>
            <a:off x="522027" y="5685066"/>
            <a:ext cx="11017192" cy="1055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002060"/>
                </a:solidFill>
                <a:latin typeface="+mj-lt"/>
              </a:rPr>
              <a:t>Chemically amplified resist (CAR)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Light is absorbed by photoacid generators (PAGs) </a:t>
            </a:r>
            <a:r>
              <a:rPr lang="en-US" sz="18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 </a:t>
            </a:r>
            <a:r>
              <a:rPr lang="en-US" sz="18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multiple photoacid molecules per photon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3E3E"/>
                </a:solidFill>
                <a:latin typeface="open sans" panose="020B0606030504020204" pitchFamily="34" charset="0"/>
              </a:rPr>
              <a:t>High quantum yield </a:t>
            </a:r>
            <a:r>
              <a:rPr lang="en-US" dirty="0">
                <a:solidFill>
                  <a:srgbClr val="3E3E3E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 high sensitivity</a:t>
            </a:r>
            <a:r>
              <a:rPr lang="en-US" dirty="0">
                <a:solidFill>
                  <a:srgbClr val="3E3E3E"/>
                </a:solidFill>
                <a:latin typeface="open sans" panose="020B0606030504020204" pitchFamily="34" charset="0"/>
              </a:rPr>
              <a:t>, low exposure dose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EC80F9-031B-4263-BCF9-1E1843AECF1B}"/>
              </a:ext>
            </a:extLst>
          </p:cNvPr>
          <p:cNvSpPr txBox="1"/>
          <p:nvPr/>
        </p:nvSpPr>
        <p:spPr>
          <a:xfrm>
            <a:off x="361248" y="2467195"/>
            <a:ext cx="4177717" cy="3255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002060"/>
                </a:solidFill>
                <a:latin typeface="+mj-lt"/>
              </a:rPr>
              <a:t>Positive &amp; negative tone resists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014DE4-973B-4E56-9187-6E9F442A8BC3}"/>
              </a:ext>
            </a:extLst>
          </p:cNvPr>
          <p:cNvGrpSpPr/>
          <p:nvPr/>
        </p:nvGrpSpPr>
        <p:grpSpPr>
          <a:xfrm>
            <a:off x="9123753" y="2660667"/>
            <a:ext cx="2799578" cy="2500092"/>
            <a:chOff x="8912743" y="2950743"/>
            <a:chExt cx="2902207" cy="2615476"/>
          </a:xfrm>
        </p:grpSpPr>
        <p:pic>
          <p:nvPicPr>
            <p:cNvPr id="1026" name="Picture 2" descr="Ghodssi R., Lin P., MEMS Materials and Processes Handbook">
              <a:extLst>
                <a:ext uri="{FF2B5EF4-FFF2-40B4-BE49-F238E27FC236}">
                  <a16:creationId xmlns:a16="http://schemas.microsoft.com/office/drawing/2014/main" id="{DEE7541C-1B26-41DD-A5FE-19CEE81CF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117" y="2950743"/>
              <a:ext cx="2797459" cy="261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F4AA4A-8ECE-49D5-A69A-ADEBF6EEA676}"/>
                </a:ext>
              </a:extLst>
            </p:cNvPr>
            <p:cNvSpPr/>
            <p:nvPr/>
          </p:nvSpPr>
          <p:spPr>
            <a:xfrm>
              <a:off x="8912743" y="4773669"/>
              <a:ext cx="1144895" cy="164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Positive tone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F4FCCA-4EF6-4DC0-9BEF-23682E20BB72}"/>
                </a:ext>
              </a:extLst>
            </p:cNvPr>
            <p:cNvSpPr/>
            <p:nvPr/>
          </p:nvSpPr>
          <p:spPr>
            <a:xfrm>
              <a:off x="10569750" y="4753920"/>
              <a:ext cx="12452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Negative tone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16FDD70-4672-438E-BA31-38F82ED8C607}"/>
              </a:ext>
            </a:extLst>
          </p:cNvPr>
          <p:cNvSpPr txBox="1"/>
          <p:nvPr/>
        </p:nvSpPr>
        <p:spPr>
          <a:xfrm>
            <a:off x="540902" y="4738636"/>
            <a:ext cx="10079560" cy="9544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002060"/>
                </a:solidFill>
                <a:latin typeface="+mj-lt"/>
              </a:rPr>
              <a:t>Image reversal resist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Can be used as positive or negative tone resist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As positive tone: single exposure; as negative tone: exposure </a:t>
            </a:r>
            <a:r>
              <a:rPr lang="en-US" b="1" dirty="0">
                <a:sym typeface="Wingdings" panose="05000000000000000000" pitchFamily="2" charset="2"/>
              </a:rPr>
              <a:t> bake  flood exposure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2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24AE-D685-41F6-88BD-2D33BC70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Electron Beam Lithography (EBL)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710BF-605D-45FA-94A0-9150F59FB09F}"/>
              </a:ext>
            </a:extLst>
          </p:cNvPr>
          <p:cNvSpPr txBox="1"/>
          <p:nvPr/>
        </p:nvSpPr>
        <p:spPr>
          <a:xfrm>
            <a:off x="680501" y="1065716"/>
            <a:ext cx="9569153" cy="5019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EBL writing is achieved by series of discrete point exposures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1DA0E-9FFD-42E9-88CE-C1B771F55FC2}"/>
              </a:ext>
            </a:extLst>
          </p:cNvPr>
          <p:cNvSpPr txBox="1"/>
          <p:nvPr/>
        </p:nvSpPr>
        <p:spPr>
          <a:xfrm>
            <a:off x="515730" y="2112125"/>
            <a:ext cx="7336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Spot size, electron energy, beam current,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Spot size defines resolution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For higher resolution</a:t>
            </a:r>
            <a:r>
              <a:rPr lang="en-US" b="1" dirty="0"/>
              <a:t>: smaller aperture, low beam current, high energy electrons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D6466-E53D-4FBE-B489-933D0435F5B9}"/>
              </a:ext>
            </a:extLst>
          </p:cNvPr>
          <p:cNvSpPr txBox="1"/>
          <p:nvPr/>
        </p:nvSpPr>
        <p:spPr>
          <a:xfrm>
            <a:off x="4462943" y="6303158"/>
            <a:ext cx="704675" cy="2486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C4CE38-4795-4A9C-B1C8-6B06E58976DC}"/>
                  </a:ext>
                </a:extLst>
              </p:cNvPr>
              <p:cNvSpPr txBox="1"/>
              <p:nvPr/>
            </p:nvSpPr>
            <p:spPr>
              <a:xfrm>
                <a:off x="2515080" y="1580785"/>
                <a:ext cx="2652538" cy="41227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𝐷𝑜𝑠𝑒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C4CE38-4795-4A9C-B1C8-6B06E5897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80" y="1580785"/>
                <a:ext cx="2652538" cy="412270"/>
              </a:xfrm>
              <a:prstGeom prst="rect">
                <a:avLst/>
              </a:prstGeom>
              <a:blipFill>
                <a:blip r:embed="rId2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6387900-509D-45CF-8E6B-D14F00762AEC}"/>
              </a:ext>
            </a:extLst>
          </p:cNvPr>
          <p:cNvGrpSpPr/>
          <p:nvPr/>
        </p:nvGrpSpPr>
        <p:grpSpPr>
          <a:xfrm>
            <a:off x="7941422" y="1076574"/>
            <a:ext cx="4073031" cy="2675207"/>
            <a:chOff x="784678" y="4079704"/>
            <a:chExt cx="4073031" cy="26752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E36A73-4473-4A31-8E1A-80EBAA97D93C}"/>
                </a:ext>
              </a:extLst>
            </p:cNvPr>
            <p:cNvGrpSpPr/>
            <p:nvPr/>
          </p:nvGrpSpPr>
          <p:grpSpPr>
            <a:xfrm>
              <a:off x="784678" y="4079704"/>
              <a:ext cx="4073031" cy="2369715"/>
              <a:chOff x="7080307" y="1287885"/>
              <a:chExt cx="4073031" cy="2369715"/>
            </a:xfrm>
          </p:grpSpPr>
          <p:pic>
            <p:nvPicPr>
              <p:cNvPr id="1026" name="Picture 2" descr="Electron-Beam Lithography Training">
                <a:extLst>
                  <a:ext uri="{FF2B5EF4-FFF2-40B4-BE49-F238E27FC236}">
                    <a16:creationId xmlns:a16="http://schemas.microsoft.com/office/drawing/2014/main" id="{FFB0B200-2DFB-44AE-850A-4E16123BF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40" t="31070" r="15015" b="22958"/>
              <a:stretch/>
            </p:blipFill>
            <p:spPr bwMode="auto">
              <a:xfrm>
                <a:off x="7080307" y="1547208"/>
                <a:ext cx="4073031" cy="2110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CC57DADD-D28F-4644-A0C3-BA73574AB982}"/>
                  </a:ext>
                </a:extLst>
              </p:cNvPr>
              <p:cNvCxnSpPr/>
              <p:nvPr/>
            </p:nvCxnSpPr>
            <p:spPr>
              <a:xfrm>
                <a:off x="7482980" y="1619075"/>
                <a:ext cx="31039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8DDDD-F02C-44D3-81F6-11958ECBC97D}"/>
                  </a:ext>
                </a:extLst>
              </p:cNvPr>
              <p:cNvSpPr txBox="1"/>
              <p:nvPr/>
            </p:nvSpPr>
            <p:spPr>
              <a:xfrm>
                <a:off x="7160003" y="1287885"/>
                <a:ext cx="1124125" cy="38113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Spot size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D523E92-86FF-4916-B308-2C7444887C8F}"/>
                  </a:ext>
                </a:extLst>
              </p:cNvPr>
              <p:cNvCxnSpPr/>
              <p:nvPr/>
            </p:nvCxnSpPr>
            <p:spPr>
              <a:xfrm>
                <a:off x="8363824" y="1619075"/>
                <a:ext cx="36072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942F7-A494-4088-8C22-7EB0EC978D7F}"/>
                  </a:ext>
                </a:extLst>
              </p:cNvPr>
              <p:cNvSpPr txBox="1"/>
              <p:nvPr/>
            </p:nvSpPr>
            <p:spPr>
              <a:xfrm>
                <a:off x="8045042" y="1287885"/>
                <a:ext cx="1124125" cy="38113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Shot pitch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A372FF-5125-426A-AFF5-52B9CFF7D180}"/>
                </a:ext>
              </a:extLst>
            </p:cNvPr>
            <p:cNvSpPr txBox="1"/>
            <p:nvPr/>
          </p:nvSpPr>
          <p:spPr>
            <a:xfrm>
              <a:off x="1554065" y="6416357"/>
              <a:ext cx="27109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EBL exposure scheme</a:t>
              </a:r>
              <a:endParaRPr lang="en-US" sz="16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E47C4DD-76F6-4FE0-BD6D-3ED4CC7670EF}"/>
              </a:ext>
            </a:extLst>
          </p:cNvPr>
          <p:cNvSpPr txBox="1"/>
          <p:nvPr/>
        </p:nvSpPr>
        <p:spPr>
          <a:xfrm>
            <a:off x="543266" y="3522889"/>
            <a:ext cx="5255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Proximity Effect &amp; Shot noise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/>
              <a:t>Proximity effect</a:t>
            </a:r>
            <a:r>
              <a:rPr lang="en-US" b="1" dirty="0"/>
              <a:t>: </a:t>
            </a:r>
            <a:r>
              <a:rPr lang="en-US" dirty="0"/>
              <a:t>Scattered and secondary electrons contribute to  unwanted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Shot noise:</a:t>
            </a:r>
            <a:r>
              <a:rPr lang="en-US" b="1" dirty="0"/>
              <a:t>  statistical in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Smaller feature size </a:t>
            </a:r>
            <a:r>
              <a:rPr lang="en-US" dirty="0">
                <a:sym typeface="Wingdings" panose="05000000000000000000" pitchFamily="2" charset="2"/>
              </a:rPr>
              <a:t> larger shot noise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2C1516-1B96-4570-9657-8F60BE9EF825}"/>
              </a:ext>
            </a:extLst>
          </p:cNvPr>
          <p:cNvGrpSpPr/>
          <p:nvPr/>
        </p:nvGrpSpPr>
        <p:grpSpPr>
          <a:xfrm>
            <a:off x="6158973" y="4274870"/>
            <a:ext cx="2118483" cy="2109099"/>
            <a:chOff x="9578217" y="3974449"/>
            <a:chExt cx="2118483" cy="210909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DAF902-D6D7-4F0B-BC66-3E9694CD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5158" y="3974449"/>
              <a:ext cx="1947126" cy="179310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240788-9203-4F23-A315-2840AFE7C8E7}"/>
                </a:ext>
              </a:extLst>
            </p:cNvPr>
            <p:cNvSpPr txBox="1"/>
            <p:nvPr/>
          </p:nvSpPr>
          <p:spPr>
            <a:xfrm>
              <a:off x="9578217" y="5767554"/>
              <a:ext cx="2118483" cy="3159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1400" b="1" dirty="0"/>
                <a:t>Proximity effect observed </a:t>
              </a:r>
            </a:p>
            <a:p>
              <a:pPr algn="ctr"/>
              <a:r>
                <a:rPr lang="en-US" sz="1400" b="1" dirty="0"/>
                <a:t>on HSQ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8AA250-C891-495E-8D45-E3F3137F0988}"/>
              </a:ext>
            </a:extLst>
          </p:cNvPr>
          <p:cNvGrpSpPr/>
          <p:nvPr/>
        </p:nvGrpSpPr>
        <p:grpSpPr>
          <a:xfrm>
            <a:off x="8433741" y="4228844"/>
            <a:ext cx="3285514" cy="2303967"/>
            <a:chOff x="6318575" y="4035062"/>
            <a:chExt cx="3285514" cy="230396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B2BE93-E8F1-4187-BEA2-5D84536BFF36}"/>
                </a:ext>
              </a:extLst>
            </p:cNvPr>
            <p:cNvSpPr txBox="1"/>
            <p:nvPr/>
          </p:nvSpPr>
          <p:spPr>
            <a:xfrm>
              <a:off x="6363577" y="5815809"/>
              <a:ext cx="3084227" cy="5232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1400" b="1" dirty="0"/>
                <a:t>Use Software tool e.g. Tracer for proximity effect correction (PEC)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2F671F-AA5B-4B71-A917-6D85C5892317}"/>
                </a:ext>
              </a:extLst>
            </p:cNvPr>
            <p:cNvGrpSpPr/>
            <p:nvPr/>
          </p:nvGrpSpPr>
          <p:grpSpPr>
            <a:xfrm>
              <a:off x="6318575" y="4035062"/>
              <a:ext cx="3285514" cy="1780747"/>
              <a:chOff x="497492" y="2361613"/>
              <a:chExt cx="3285514" cy="1780747"/>
            </a:xfrm>
          </p:grpSpPr>
          <p:pic>
            <p:nvPicPr>
              <p:cNvPr id="43" name="Picture 4" descr="TRACER - GenISys GmbH">
                <a:extLst>
                  <a:ext uri="{FF2B5EF4-FFF2-40B4-BE49-F238E27FC236}">
                    <a16:creationId xmlns:a16="http://schemas.microsoft.com/office/drawing/2014/main" id="{D09EF0AC-0110-4DD5-ACDA-646BD0102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7492" y="2361613"/>
                <a:ext cx="3285514" cy="1780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3E4B28-871D-4158-870D-953BCE5AAB3E}"/>
                  </a:ext>
                </a:extLst>
              </p:cNvPr>
              <p:cNvSpPr txBox="1"/>
              <p:nvPr/>
            </p:nvSpPr>
            <p:spPr>
              <a:xfrm>
                <a:off x="497492" y="3801827"/>
                <a:ext cx="1402218" cy="34053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Scale in um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32D213-F702-4AE7-A48B-E321491E2F35}"/>
              </a:ext>
            </a:extLst>
          </p:cNvPr>
          <p:cNvSpPr txBox="1"/>
          <p:nvPr/>
        </p:nvSpPr>
        <p:spPr>
          <a:xfrm>
            <a:off x="6568184" y="3522889"/>
            <a:ext cx="1947126" cy="126722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474FC-36B9-49E5-8594-30C358A43B61}"/>
              </a:ext>
            </a:extLst>
          </p:cNvPr>
          <p:cNvSpPr/>
          <p:nvPr/>
        </p:nvSpPr>
        <p:spPr>
          <a:xfrm>
            <a:off x="2683831" y="6048892"/>
            <a:ext cx="1575513" cy="44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dose resist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D726ED-7075-4B3C-BED6-8E4067A1D0E8}"/>
              </a:ext>
            </a:extLst>
          </p:cNvPr>
          <p:cNvSpPr/>
          <p:nvPr/>
        </p:nvSpPr>
        <p:spPr>
          <a:xfrm>
            <a:off x="2683831" y="5440745"/>
            <a:ext cx="1575513" cy="44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dose resist</a:t>
            </a:r>
          </a:p>
        </p:txBody>
      </p:sp>
    </p:spTree>
    <p:extLst>
      <p:ext uri="{BB962C8B-B14F-4D97-AF65-F5344CB8AC3E}">
        <p14:creationId xmlns:p14="http://schemas.microsoft.com/office/powerpoint/2010/main" val="793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752A-6879-4D0E-B8BF-858196E0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 high resolution patterning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F3D96-CF18-4FD4-8A99-FF4EA20342B7}"/>
              </a:ext>
            </a:extLst>
          </p:cNvPr>
          <p:cNvSpPr txBox="1"/>
          <p:nvPr/>
        </p:nvSpPr>
        <p:spPr>
          <a:xfrm>
            <a:off x="713090" y="890399"/>
            <a:ext cx="10547706" cy="37669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latin typeface="+mj-lt"/>
              </a:rPr>
              <a:t>Choice of right EBL tool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/>
              <a:t>JEOL</a:t>
            </a:r>
            <a:r>
              <a:rPr lang="en-US" dirty="0"/>
              <a:t>: large area write, high resolution write, stitching of the pattern, proximity correction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/>
              <a:t>SEM </a:t>
            </a:r>
            <a:r>
              <a:rPr lang="en-US" b="1" u="sng" dirty="0" err="1"/>
              <a:t>Nabity</a:t>
            </a:r>
            <a:r>
              <a:rPr lang="en-US" dirty="0"/>
              <a:t>: Patterning contacts on 1D/2D materials, smaller area EBL, resolution down to 30nm</a:t>
            </a:r>
          </a:p>
          <a:p>
            <a:pPr algn="l"/>
            <a:endParaRPr lang="en-US" b="1" dirty="0"/>
          </a:p>
          <a:p>
            <a:pPr algn="l"/>
            <a:r>
              <a:rPr lang="en-US" b="1" dirty="0">
                <a:latin typeface="+mj-lt"/>
              </a:rPr>
              <a:t>Beam optimization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endParaRPr lang="en-US" b="1" dirty="0"/>
          </a:p>
          <a:p>
            <a:r>
              <a:rPr lang="en-US" b="1" dirty="0">
                <a:latin typeface="+mj-lt"/>
              </a:rPr>
              <a:t>Dose test, Dose test, Dose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and EBL: carry out series of dose test to identify optimal dose for the patterning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AFEC28-5247-4EAC-AA42-D467897C35A6}"/>
              </a:ext>
            </a:extLst>
          </p:cNvPr>
          <p:cNvGrpSpPr/>
          <p:nvPr/>
        </p:nvGrpSpPr>
        <p:grpSpPr>
          <a:xfrm>
            <a:off x="2166709" y="4083940"/>
            <a:ext cx="4642907" cy="1091160"/>
            <a:chOff x="3364502" y="4799496"/>
            <a:chExt cx="4642907" cy="10911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BED7A7-1CD1-4252-B450-DE35F3CA2211}"/>
                </a:ext>
              </a:extLst>
            </p:cNvPr>
            <p:cNvGrpSpPr/>
            <p:nvPr/>
          </p:nvGrpSpPr>
          <p:grpSpPr>
            <a:xfrm>
              <a:off x="3364502" y="4799496"/>
              <a:ext cx="4642907" cy="1091160"/>
              <a:chOff x="4565009" y="1126400"/>
              <a:chExt cx="4859140" cy="132652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C05D438-E850-4A27-9E63-759288B1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4149" y="1126400"/>
                <a:ext cx="1440000" cy="132609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1D20FD6-9CCE-431D-84FD-0B739D682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5009" y="1126834"/>
                <a:ext cx="1440000" cy="132609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B96C6C-D91C-4BE6-A0D1-341E2E2CE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67" y="1126834"/>
                <a:ext cx="1440000" cy="1326094"/>
              </a:xfrm>
              <a:prstGeom prst="rect">
                <a:avLst/>
              </a:prstGeom>
            </p:spPr>
          </p:pic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99F7844-03EC-4397-BB4E-B5136AAB9C49}"/>
                </a:ext>
              </a:extLst>
            </p:cNvPr>
            <p:cNvSpPr/>
            <p:nvPr/>
          </p:nvSpPr>
          <p:spPr>
            <a:xfrm>
              <a:off x="4130472" y="5437372"/>
              <a:ext cx="3321108" cy="4529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Dose test: Increased dose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86C9F7-6F4A-4D6E-BE20-BB9B7E5D5389}"/>
              </a:ext>
            </a:extLst>
          </p:cNvPr>
          <p:cNvSpPr txBox="1"/>
          <p:nvPr/>
        </p:nvSpPr>
        <p:spPr>
          <a:xfrm>
            <a:off x="713090" y="5500813"/>
            <a:ext cx="11165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Development control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Higher resolution with dilute developers; cold development </a:t>
            </a:r>
            <a:r>
              <a:rPr lang="en-US" dirty="0">
                <a:sym typeface="Wingdings" panose="05000000000000000000" pitchFamily="2" charset="2"/>
              </a:rPr>
              <a:t> higher resolution (requires higher dose)</a:t>
            </a:r>
            <a:endParaRPr lang="en-US" dirty="0"/>
          </a:p>
          <a:p>
            <a:pPr algn="l"/>
            <a:r>
              <a:rPr lang="en-US" b="1" dirty="0"/>
              <a:t>Post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Consider post processes (e.g. </a:t>
            </a:r>
            <a:r>
              <a:rPr lang="en-US" dirty="0" err="1"/>
              <a:t>loftoff</a:t>
            </a:r>
            <a:r>
              <a:rPr lang="en-US" dirty="0"/>
              <a:t>, etching) for final resolution of the feature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B49DD-2E37-4984-8D2B-B205ED021414}"/>
              </a:ext>
            </a:extLst>
          </p:cNvPr>
          <p:cNvGrpSpPr/>
          <p:nvPr/>
        </p:nvGrpSpPr>
        <p:grpSpPr>
          <a:xfrm>
            <a:off x="6738265" y="4024071"/>
            <a:ext cx="2723268" cy="1451781"/>
            <a:chOff x="7655799" y="4647649"/>
            <a:chExt cx="2723268" cy="14517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11FC28-B278-4B94-AF80-A7190CEB4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9" t="29019" r="39253" b="26900"/>
            <a:stretch/>
          </p:blipFill>
          <p:spPr>
            <a:xfrm>
              <a:off x="8204215" y="4647649"/>
              <a:ext cx="1626436" cy="11510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FE2EC1-5DFA-4EE1-925C-225867D42FC8}"/>
                </a:ext>
              </a:extLst>
            </p:cNvPr>
            <p:cNvSpPr txBox="1"/>
            <p:nvPr/>
          </p:nvSpPr>
          <p:spPr>
            <a:xfrm>
              <a:off x="7655799" y="5768566"/>
              <a:ext cx="2723268" cy="3308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1100" b="1" dirty="0"/>
                <a:t>Rounded corners: too much dose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BCCAFF2-1ED8-42C4-BB20-3EB52207A223}"/>
              </a:ext>
            </a:extLst>
          </p:cNvPr>
          <p:cNvSpPr/>
          <p:nvPr/>
        </p:nvSpPr>
        <p:spPr>
          <a:xfrm>
            <a:off x="3506599" y="2413334"/>
            <a:ext cx="2037299" cy="360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&amp; tilt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953CD7-AE93-411F-9714-CFAD7AF85A53}"/>
              </a:ext>
            </a:extLst>
          </p:cNvPr>
          <p:cNvSpPr/>
          <p:nvPr/>
        </p:nvSpPr>
        <p:spPr>
          <a:xfrm>
            <a:off x="931204" y="2443268"/>
            <a:ext cx="1635853" cy="360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Wobble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54EC3B-E688-450C-AB4F-8552FDDA6FF7}"/>
              </a:ext>
            </a:extLst>
          </p:cNvPr>
          <p:cNvSpPr/>
          <p:nvPr/>
        </p:nvSpPr>
        <p:spPr>
          <a:xfrm>
            <a:off x="6096000" y="2406839"/>
            <a:ext cx="1974209" cy="360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Astigmatism</a:t>
            </a:r>
          </a:p>
        </p:txBody>
      </p:sp>
    </p:spTree>
    <p:extLst>
      <p:ext uri="{BB962C8B-B14F-4D97-AF65-F5344CB8AC3E}">
        <p14:creationId xmlns:p14="http://schemas.microsoft.com/office/powerpoint/2010/main" val="2116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40D5-76B2-4171-99F2-9D0A71B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Fabrication Steps: Pattern transfer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67A2F7-A360-429A-9A45-F89807D33F81}"/>
              </a:ext>
            </a:extLst>
          </p:cNvPr>
          <p:cNvGrpSpPr/>
          <p:nvPr/>
        </p:nvGrpSpPr>
        <p:grpSpPr>
          <a:xfrm>
            <a:off x="569382" y="1701398"/>
            <a:ext cx="4190534" cy="5055694"/>
            <a:chOff x="7107913" y="2642388"/>
            <a:chExt cx="3059545" cy="36241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D7D68B-36BF-48E2-A75B-2D0410C8BE2E}"/>
                </a:ext>
              </a:extLst>
            </p:cNvPr>
            <p:cNvSpPr txBox="1"/>
            <p:nvPr/>
          </p:nvSpPr>
          <p:spPr>
            <a:xfrm>
              <a:off x="7146567" y="5862479"/>
              <a:ext cx="1287562" cy="25114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Pattern transfer by etching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00B9D7-57B2-4FE3-933A-BD43F3783988}"/>
                </a:ext>
              </a:extLst>
            </p:cNvPr>
            <p:cNvGrpSpPr/>
            <p:nvPr/>
          </p:nvGrpSpPr>
          <p:grpSpPr>
            <a:xfrm>
              <a:off x="7107913" y="2642388"/>
              <a:ext cx="3059545" cy="3187960"/>
              <a:chOff x="7396205" y="2588498"/>
              <a:chExt cx="3293816" cy="3476147"/>
            </a:xfrm>
          </p:grpSpPr>
          <p:pic>
            <p:nvPicPr>
              <p:cNvPr id="7" name="Picture 4" descr="Nanofabrication Using Electron Beam Lithography (EBL)">
                <a:extLst>
                  <a:ext uri="{FF2B5EF4-FFF2-40B4-BE49-F238E27FC236}">
                    <a16:creationId xmlns:a16="http://schemas.microsoft.com/office/drawing/2014/main" id="{8CCB1B15-0A11-41DD-9274-F03D727001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92" b="14250"/>
              <a:stretch/>
            </p:blipFill>
            <p:spPr bwMode="auto">
              <a:xfrm>
                <a:off x="7480096" y="2588498"/>
                <a:ext cx="3209925" cy="3476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7313C-94BD-43BA-9C9B-DD8F5AF9E39E}"/>
                  </a:ext>
                </a:extLst>
              </p:cNvPr>
              <p:cNvSpPr txBox="1"/>
              <p:nvPr/>
            </p:nvSpPr>
            <p:spPr>
              <a:xfrm>
                <a:off x="7421373" y="3375008"/>
                <a:ext cx="1068286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Lithography</a:t>
                </a:r>
                <a:endParaRPr lang="en-US" sz="2800" b="1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CAD213-AA46-4FCA-B47A-C645A593BBAC}"/>
                  </a:ext>
                </a:extLst>
              </p:cNvPr>
              <p:cNvSpPr txBox="1"/>
              <p:nvPr/>
            </p:nvSpPr>
            <p:spPr>
              <a:xfrm>
                <a:off x="7396205" y="4442566"/>
                <a:ext cx="1234668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Development</a:t>
                </a:r>
                <a:endParaRPr lang="en-US" sz="2800" b="1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035D1D-8248-4A49-A1BD-BB3ACAD5CAE1}"/>
                </a:ext>
              </a:extLst>
            </p:cNvPr>
            <p:cNvSpPr txBox="1"/>
            <p:nvPr/>
          </p:nvSpPr>
          <p:spPr>
            <a:xfrm>
              <a:off x="8856960" y="5830348"/>
              <a:ext cx="1310498" cy="4362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Pattern transfer by Liftoff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571B86-88A4-4203-9F67-56AA6B66581E}"/>
              </a:ext>
            </a:extLst>
          </p:cNvPr>
          <p:cNvSpPr txBox="1"/>
          <p:nvPr/>
        </p:nvSpPr>
        <p:spPr>
          <a:xfrm>
            <a:off x="5113948" y="2070399"/>
            <a:ext cx="6582752" cy="23501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Pattern transfer by liftoff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Clean developed pattern (e.g. </a:t>
            </a:r>
            <a:r>
              <a:rPr lang="en-US" dirty="0" err="1"/>
              <a:t>Dscum</a:t>
            </a:r>
            <a:r>
              <a:rPr lang="en-US" dirty="0"/>
              <a:t>, BOE, </a:t>
            </a:r>
            <a:r>
              <a:rPr lang="en-US" dirty="0" err="1"/>
              <a:t>etc</a:t>
            </a:r>
            <a:r>
              <a:rPr lang="en-US" dirty="0"/>
              <a:t>) for good adhesion and contact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Non-conformal metal dep, soak in acetone/PG remover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1" dirty="0"/>
              <a:t>Things to consider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 adhesive metal layers: </a:t>
            </a:r>
            <a:r>
              <a:rPr lang="en-US" dirty="0" err="1"/>
              <a:t>Ti</a:t>
            </a:r>
            <a:r>
              <a:rPr lang="en-US" dirty="0"/>
              <a:t>, Ta, 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 rate, grains formation &amp; film quality, heat transfer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Resist cracking &amp; burn out due to excessive heating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11454-484F-4AA5-B739-9BD145C34DC6}"/>
              </a:ext>
            </a:extLst>
          </p:cNvPr>
          <p:cNvSpPr txBox="1"/>
          <p:nvPr/>
        </p:nvSpPr>
        <p:spPr>
          <a:xfrm>
            <a:off x="1096595" y="944351"/>
            <a:ext cx="10096500" cy="699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Pattern transfer, a planner process, depends on the 3D parameters e.g., resist thickness, mask thickness, undercuts, lateral dimensions,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954E80-0CE5-4BAE-9687-FB32AE65D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480"/>
          <a:stretch/>
        </p:blipFill>
        <p:spPr>
          <a:xfrm>
            <a:off x="6385147" y="4503168"/>
            <a:ext cx="3281303" cy="1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40D5-76B2-4171-99F2-9D0A71B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Fabrication Steps: Pattern transfer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11454-484F-4AA5-B739-9BD145C34DC6}"/>
              </a:ext>
            </a:extLst>
          </p:cNvPr>
          <p:cNvSpPr txBox="1"/>
          <p:nvPr/>
        </p:nvSpPr>
        <p:spPr>
          <a:xfrm>
            <a:off x="1094307" y="961157"/>
            <a:ext cx="10096500" cy="699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Pattern transfer, a planner process, depends on the 3D parameters e.g., resist thickness, mask thickness, undercuts, lateral dimensions,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7E3-0D6F-48F0-8699-313918E4E2AA}"/>
              </a:ext>
            </a:extLst>
          </p:cNvPr>
          <p:cNvSpPr txBox="1"/>
          <p:nvPr/>
        </p:nvSpPr>
        <p:spPr>
          <a:xfrm>
            <a:off x="893809" y="2034715"/>
            <a:ext cx="7674872" cy="4332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latin typeface="+mj-lt"/>
              </a:rPr>
              <a:t>Pattern transfer by etching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Masks</a:t>
            </a:r>
            <a:r>
              <a:rPr lang="en-US" dirty="0"/>
              <a:t>: Polymer, metal, dielectric</a:t>
            </a:r>
            <a:endParaRPr lang="en-US" baseline="-25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Dry etch</a:t>
            </a:r>
            <a:r>
              <a:rPr lang="en-US" dirty="0"/>
              <a:t>: Milling (physical) or reactive etching (chemical) -Anisotropic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Wet etch</a:t>
            </a:r>
            <a:r>
              <a:rPr lang="en-US" dirty="0"/>
              <a:t>: Isotropic or crystal plane selective</a:t>
            </a:r>
          </a:p>
          <a:p>
            <a:pPr algn="l"/>
            <a:endParaRPr lang="en-US" b="1" u="sng" dirty="0"/>
          </a:p>
          <a:p>
            <a:pPr algn="l"/>
            <a:r>
              <a:rPr lang="en-US" b="1" u="sng" dirty="0">
                <a:latin typeface="+mj-lt"/>
              </a:rPr>
              <a:t>Things to consider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Mask to material etch selectivity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RIE (highly anisotropic), ICP (high power plasma), or milling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Temperature and high energy plasma heating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Cl-plasma: </a:t>
            </a:r>
            <a:r>
              <a:rPr lang="en-US" dirty="0" err="1"/>
              <a:t>GaN</a:t>
            </a:r>
            <a:r>
              <a:rPr lang="en-US" dirty="0"/>
              <a:t>, III-V semiconductor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F-plasma: Si, Ge, </a:t>
            </a:r>
            <a:r>
              <a:rPr lang="en-US" dirty="0" err="1"/>
              <a:t>SiGe</a:t>
            </a:r>
            <a:r>
              <a:rPr lang="en-US" dirty="0"/>
              <a:t>, BOSCH cycle for deep etching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Ion milling for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Wet etch: acid or base (oxides can be etched by both HF and hot bases), temperature, selectivity, safety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55E82D-5B79-4362-A538-7560A38A1535}"/>
              </a:ext>
            </a:extLst>
          </p:cNvPr>
          <p:cNvGrpSpPr/>
          <p:nvPr/>
        </p:nvGrpSpPr>
        <p:grpSpPr>
          <a:xfrm>
            <a:off x="8547412" y="3657361"/>
            <a:ext cx="2076450" cy="1266825"/>
            <a:chOff x="5106620" y="5515147"/>
            <a:chExt cx="2076450" cy="12668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81F756-A838-4C59-A651-167FBE473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620" y="5515147"/>
              <a:ext cx="2076450" cy="126682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26A2A4-E435-4820-B54A-5E10A7585C76}"/>
                </a:ext>
              </a:extLst>
            </p:cNvPr>
            <p:cNvSpPr/>
            <p:nvPr/>
          </p:nvSpPr>
          <p:spPr>
            <a:xfrm>
              <a:off x="5127890" y="6427122"/>
              <a:ext cx="2003669" cy="23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Wet etch (iso)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52E8E0-7B56-47D4-9085-FEA107AD668A}"/>
              </a:ext>
            </a:extLst>
          </p:cNvPr>
          <p:cNvGrpSpPr/>
          <p:nvPr/>
        </p:nvGrpSpPr>
        <p:grpSpPr>
          <a:xfrm>
            <a:off x="8557675" y="2191711"/>
            <a:ext cx="2085975" cy="1238250"/>
            <a:chOff x="7444771" y="5543722"/>
            <a:chExt cx="2085975" cy="12382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09EDB3-306F-4762-AA4B-4AECBD03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4771" y="5543722"/>
              <a:ext cx="2085975" cy="12382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5A11B6-DE46-426D-A87D-181BE7856E97}"/>
                </a:ext>
              </a:extLst>
            </p:cNvPr>
            <p:cNvSpPr/>
            <p:nvPr/>
          </p:nvSpPr>
          <p:spPr>
            <a:xfrm>
              <a:off x="7489904" y="6480143"/>
              <a:ext cx="1965658" cy="23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Plasma etch (</a:t>
              </a:r>
              <a:r>
                <a:rPr lang="en-US" sz="1600" dirty="0" err="1"/>
                <a:t>aniso</a:t>
              </a:r>
              <a:r>
                <a:rPr lang="en-US" sz="1600" dirty="0"/>
                <a:t>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5CB505-FB7D-4A4B-AB4B-69A78A629A35}"/>
              </a:ext>
            </a:extLst>
          </p:cNvPr>
          <p:cNvGrpSpPr/>
          <p:nvPr/>
        </p:nvGrpSpPr>
        <p:grpSpPr>
          <a:xfrm>
            <a:off x="8809149" y="5091238"/>
            <a:ext cx="1759317" cy="1611210"/>
            <a:chOff x="9756571" y="5199167"/>
            <a:chExt cx="1759317" cy="16112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A000A9-FA00-45A3-A17E-C775A075F6B1}"/>
                </a:ext>
              </a:extLst>
            </p:cNvPr>
            <p:cNvGrpSpPr/>
            <p:nvPr/>
          </p:nvGrpSpPr>
          <p:grpSpPr>
            <a:xfrm>
              <a:off x="9756571" y="5199167"/>
              <a:ext cx="1759317" cy="1611210"/>
              <a:chOff x="9689284" y="5242448"/>
              <a:chExt cx="1759317" cy="1611210"/>
            </a:xfrm>
          </p:grpSpPr>
          <p:pic>
            <p:nvPicPr>
              <p:cNvPr id="20" name="Picture 3" descr="C:\Users\eilish\Desktop\IL lab\SEM\2015-11-22 lines AZ90C\85deg_lines_AZ90C-4hr30mindry-21hr8min_nitric-H2O-3-7_45min_pirahna-45min_034.tif">
                <a:extLst>
                  <a:ext uri="{FF2B5EF4-FFF2-40B4-BE49-F238E27FC236}">
                    <a16:creationId xmlns:a16="http://schemas.microsoft.com/office/drawing/2014/main" id="{3E554BDB-DB26-49F0-A39D-B0B6CCF47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92" t="-1" r="28152" b="36764"/>
              <a:stretch/>
            </p:blipFill>
            <p:spPr bwMode="auto">
              <a:xfrm>
                <a:off x="9689284" y="5242448"/>
                <a:ext cx="1743488" cy="127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61EF86F-698E-452D-B1F9-B6C1C645DC34}"/>
                  </a:ext>
                </a:extLst>
              </p:cNvPr>
              <p:cNvSpPr/>
              <p:nvPr/>
            </p:nvSpPr>
            <p:spPr>
              <a:xfrm>
                <a:off x="9689284" y="6392367"/>
                <a:ext cx="1759317" cy="4612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Wet etch (Crystal plane selective)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19E79E-4B91-4E1F-819B-309B0E25F238}"/>
                </a:ext>
              </a:extLst>
            </p:cNvPr>
            <p:cNvSpPr txBox="1"/>
            <p:nvPr/>
          </p:nvSpPr>
          <p:spPr>
            <a:xfrm>
              <a:off x="10041621" y="5199167"/>
              <a:ext cx="1458437" cy="31598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 err="1"/>
                <a:t>GaN</a:t>
              </a:r>
              <a:r>
                <a:rPr lang="en-US" dirty="0"/>
                <a:t> in KOH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0C6F-C159-4A0F-91E5-E9FB78764ECE}"/>
              </a:ext>
            </a:extLst>
          </p:cNvPr>
          <p:cNvSpPr/>
          <p:nvPr/>
        </p:nvSpPr>
        <p:spPr>
          <a:xfrm>
            <a:off x="672094" y="2896424"/>
            <a:ext cx="1714401" cy="18433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62" y="261193"/>
            <a:ext cx="10096500" cy="774779"/>
          </a:xfrm>
        </p:spPr>
        <p:txBody>
          <a:bodyPr>
            <a:normAutofit/>
          </a:bodyPr>
          <a:lstStyle/>
          <a:p>
            <a:r>
              <a:rPr lang="en-US" sz="3200" dirty="0"/>
              <a:t>CINT Nanofabrication Workshop Series (CNWS)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034C35-F7AA-4250-BCD5-23EEE28654C1}"/>
              </a:ext>
            </a:extLst>
          </p:cNvPr>
          <p:cNvGrpSpPr/>
          <p:nvPr/>
        </p:nvGrpSpPr>
        <p:grpSpPr>
          <a:xfrm>
            <a:off x="829054" y="3049989"/>
            <a:ext cx="1386636" cy="1608781"/>
            <a:chOff x="465713" y="2429173"/>
            <a:chExt cx="1606872" cy="1919259"/>
          </a:xfrm>
        </p:grpSpPr>
        <p:pic>
          <p:nvPicPr>
            <p:cNvPr id="1026" name="Picture 2" descr="DirectorySpot - Home | Facebook">
              <a:extLst>
                <a:ext uri="{FF2B5EF4-FFF2-40B4-BE49-F238E27FC236}">
                  <a16:creationId xmlns:a16="http://schemas.microsoft.com/office/drawing/2014/main" id="{719E3B40-1846-47CC-B023-CA08DCEEE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1" y="2429173"/>
              <a:ext cx="1589014" cy="1589014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B0E76-C4B7-47BD-94CB-75CF20CEBB8D}"/>
                </a:ext>
              </a:extLst>
            </p:cNvPr>
            <p:cNvSpPr txBox="1"/>
            <p:nvPr/>
          </p:nvSpPr>
          <p:spPr>
            <a:xfrm>
              <a:off x="465713" y="4038600"/>
              <a:ext cx="1369894" cy="3098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New IL Users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F70118-6BDE-4783-8EE2-3E7FA3298C07}"/>
              </a:ext>
            </a:extLst>
          </p:cNvPr>
          <p:cNvSpPr txBox="1"/>
          <p:nvPr/>
        </p:nvSpPr>
        <p:spPr>
          <a:xfrm>
            <a:off x="1420123" y="1269376"/>
            <a:ext cx="9811667" cy="128059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Goals: Help integration lab (IL) users community 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Smooth out learning curve for new users with no/little prior fabrication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Address fabrication bottlenecks for the users and minimize/avoid “rediscovering the wheel”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Discuss advanced fabrication topics with experts and learn from each other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52A365-1B37-4359-8A0A-52310193F59D}"/>
              </a:ext>
            </a:extLst>
          </p:cNvPr>
          <p:cNvGrpSpPr/>
          <p:nvPr/>
        </p:nvGrpSpPr>
        <p:grpSpPr>
          <a:xfrm>
            <a:off x="610376" y="4824913"/>
            <a:ext cx="1744336" cy="1812571"/>
            <a:chOff x="406573" y="4684668"/>
            <a:chExt cx="1744336" cy="18125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F281C3-3869-47BB-A376-2162D260F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91" y="4684668"/>
              <a:ext cx="1478501" cy="14785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18ED0F-1FBA-4597-AD6D-1A1196A51803}"/>
                </a:ext>
              </a:extLst>
            </p:cNvPr>
            <p:cNvSpPr txBox="1"/>
            <p:nvPr/>
          </p:nvSpPr>
          <p:spPr>
            <a:xfrm>
              <a:off x="406573" y="6187406"/>
              <a:ext cx="1744336" cy="30983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Existing IL Users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3CD0C8-9C31-4AF4-8D96-22F5B213CCB1}"/>
              </a:ext>
            </a:extLst>
          </p:cNvPr>
          <p:cNvGrpSpPr/>
          <p:nvPr/>
        </p:nvGrpSpPr>
        <p:grpSpPr>
          <a:xfrm>
            <a:off x="3610703" y="2524532"/>
            <a:ext cx="3414320" cy="4171473"/>
            <a:chOff x="3786022" y="2534105"/>
            <a:chExt cx="3414320" cy="41714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A528F3-D9E6-401E-824A-C304D8F036B7}"/>
                </a:ext>
              </a:extLst>
            </p:cNvPr>
            <p:cNvSpPr txBox="1"/>
            <p:nvPr/>
          </p:nvSpPr>
          <p:spPr>
            <a:xfrm>
              <a:off x="4440362" y="2534105"/>
              <a:ext cx="1921080" cy="37189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Workshop Topics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1911E6-4D3E-43F3-9BEA-EE001FF57C6C}"/>
                </a:ext>
              </a:extLst>
            </p:cNvPr>
            <p:cNvSpPr/>
            <p:nvPr/>
          </p:nvSpPr>
          <p:spPr>
            <a:xfrm>
              <a:off x="3786023" y="2947788"/>
              <a:ext cx="3414319" cy="11603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Introductory Topics</a:t>
              </a:r>
            </a:p>
            <a:p>
              <a:r>
                <a:rPr lang="en-US" sz="1400" dirty="0"/>
                <a:t>Planning &amp; design, fab process flow, sample handling, troubleshooting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97BCAAA-76BC-4874-94A4-AD37DD55C0C0}"/>
                </a:ext>
              </a:extLst>
            </p:cNvPr>
            <p:cNvSpPr/>
            <p:nvPr/>
          </p:nvSpPr>
          <p:spPr>
            <a:xfrm>
              <a:off x="3786022" y="4254300"/>
              <a:ext cx="3414319" cy="116037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Intermediate Topics</a:t>
              </a:r>
            </a:p>
            <a:p>
              <a:r>
                <a:rPr lang="en-US" sz="1400" dirty="0"/>
                <a:t>Lithography, chemical processes, etching, depositions, metrology, holistic approach, troubleshooting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371669-9AF7-4135-B33D-6B0800C1594B}"/>
                </a:ext>
              </a:extLst>
            </p:cNvPr>
            <p:cNvSpPr/>
            <p:nvPr/>
          </p:nvSpPr>
          <p:spPr>
            <a:xfrm>
              <a:off x="3786022" y="5545205"/>
              <a:ext cx="3414319" cy="116037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Advanced Topics</a:t>
              </a:r>
            </a:p>
            <a:p>
              <a:r>
                <a:rPr lang="en-US" sz="1400" dirty="0"/>
                <a:t>Materials specific, device architecture specific, complex process flow, integration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D1E631-0B87-498A-AF1A-9C81730FD15E}"/>
              </a:ext>
            </a:extLst>
          </p:cNvPr>
          <p:cNvGrpSpPr/>
          <p:nvPr/>
        </p:nvGrpSpPr>
        <p:grpSpPr>
          <a:xfrm>
            <a:off x="8097838" y="2783377"/>
            <a:ext cx="3852776" cy="3332440"/>
            <a:chOff x="3103277" y="2834367"/>
            <a:chExt cx="3852776" cy="333244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C60329A2-E11C-46F5-A5A3-8D71FCCD295A}"/>
                </a:ext>
              </a:extLst>
            </p:cNvPr>
            <p:cNvSpPr/>
            <p:nvPr/>
          </p:nvSpPr>
          <p:spPr>
            <a:xfrm rot="16200000">
              <a:off x="3363445" y="2574199"/>
              <a:ext cx="3332440" cy="3852776"/>
            </a:xfrm>
            <a:prstGeom prst="homePlate">
              <a:avLst>
                <a:gd name="adj" fmla="val 2047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BF0106-B646-47C2-8E21-CD82A0D4C66A}"/>
                </a:ext>
              </a:extLst>
            </p:cNvPr>
            <p:cNvSpPr txBox="1"/>
            <p:nvPr/>
          </p:nvSpPr>
          <p:spPr>
            <a:xfrm>
              <a:off x="3915339" y="3326212"/>
              <a:ext cx="2180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Workshop Format</a:t>
              </a:r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448EB33-3761-4506-85C9-C1DAED45EC8B}"/>
                </a:ext>
              </a:extLst>
            </p:cNvPr>
            <p:cNvGrpSpPr/>
            <p:nvPr/>
          </p:nvGrpSpPr>
          <p:grpSpPr>
            <a:xfrm>
              <a:off x="3300589" y="4008296"/>
              <a:ext cx="3407411" cy="1936392"/>
              <a:chOff x="3300590" y="3947015"/>
              <a:chExt cx="3407411" cy="172479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82B9A8-5663-41F7-AE61-7CE0CD53E100}"/>
                  </a:ext>
                </a:extLst>
              </p:cNvPr>
              <p:cNvSpPr/>
              <p:nvPr/>
            </p:nvSpPr>
            <p:spPr>
              <a:xfrm>
                <a:off x="3300590" y="3947015"/>
                <a:ext cx="3407410" cy="11532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1A315D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Presentation on Nanofabrication</a:t>
                </a:r>
              </a:p>
              <a:p>
                <a:pPr algn="ctr"/>
                <a:r>
                  <a:rPr lang="en-US" sz="1600" b="1" dirty="0">
                    <a:solidFill>
                      <a:srgbClr val="1A315D"/>
                    </a:solidFill>
                  </a:rPr>
                  <a:t>(30 minutes)</a:t>
                </a:r>
              </a:p>
              <a:p>
                <a:pPr algn="ctr"/>
                <a:r>
                  <a:rPr lang="en-US" sz="1600" b="1" dirty="0"/>
                  <a:t> (30 min)</a:t>
                </a:r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7088694-791C-4741-88A5-CAB53835D650}"/>
                  </a:ext>
                </a:extLst>
              </p:cNvPr>
              <p:cNvSpPr/>
              <p:nvPr/>
            </p:nvSpPr>
            <p:spPr>
              <a:xfrm>
                <a:off x="3300590" y="4875628"/>
                <a:ext cx="3407411" cy="79618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Panel discussion</a:t>
                </a:r>
              </a:p>
              <a:p>
                <a:pPr algn="ctr"/>
                <a:r>
                  <a:rPr lang="en-US" sz="1600" b="1" dirty="0">
                    <a:solidFill>
                      <a:srgbClr val="1A315D"/>
                    </a:solidFill>
                  </a:rPr>
                  <a:t>(30 minutes)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96FE68-2FC8-4E16-820C-4CE6A97A9D5D}"/>
              </a:ext>
            </a:extLst>
          </p:cNvPr>
          <p:cNvGrpSpPr/>
          <p:nvPr/>
        </p:nvGrpSpPr>
        <p:grpSpPr>
          <a:xfrm>
            <a:off x="2583809" y="4449597"/>
            <a:ext cx="829580" cy="802462"/>
            <a:chOff x="2583809" y="4507769"/>
            <a:chExt cx="646873" cy="466903"/>
          </a:xfrm>
        </p:grpSpPr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46DB609B-F7EB-45A1-A14D-EE5D920EFB5A}"/>
                </a:ext>
              </a:extLst>
            </p:cNvPr>
            <p:cNvSpPr/>
            <p:nvPr/>
          </p:nvSpPr>
          <p:spPr>
            <a:xfrm>
              <a:off x="2583809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F1BA6742-17E3-42B3-B625-63EEEE430FE1}"/>
                </a:ext>
              </a:extLst>
            </p:cNvPr>
            <p:cNvSpPr/>
            <p:nvPr/>
          </p:nvSpPr>
          <p:spPr>
            <a:xfrm>
              <a:off x="2778338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F6F09691-557F-4148-9796-E673B038533C}"/>
                </a:ext>
              </a:extLst>
            </p:cNvPr>
            <p:cNvSpPr/>
            <p:nvPr/>
          </p:nvSpPr>
          <p:spPr>
            <a:xfrm>
              <a:off x="2962234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0B3538-A1AD-4A7D-ABC5-E314CD8C010E}"/>
              </a:ext>
            </a:extLst>
          </p:cNvPr>
          <p:cNvGrpSpPr/>
          <p:nvPr/>
        </p:nvGrpSpPr>
        <p:grpSpPr>
          <a:xfrm>
            <a:off x="7161213" y="4449597"/>
            <a:ext cx="829580" cy="802462"/>
            <a:chOff x="2583809" y="4507769"/>
            <a:chExt cx="646873" cy="466903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F244E945-2D3C-471D-B4CB-780B72A502C4}"/>
                </a:ext>
              </a:extLst>
            </p:cNvPr>
            <p:cNvSpPr/>
            <p:nvPr/>
          </p:nvSpPr>
          <p:spPr>
            <a:xfrm>
              <a:off x="2583809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F7E9795A-A3DE-4640-83D3-342E203C908F}"/>
                </a:ext>
              </a:extLst>
            </p:cNvPr>
            <p:cNvSpPr/>
            <p:nvPr/>
          </p:nvSpPr>
          <p:spPr>
            <a:xfrm>
              <a:off x="2778338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C845AF25-0F0E-4A65-B949-4D550F2E2040}"/>
                </a:ext>
              </a:extLst>
            </p:cNvPr>
            <p:cNvSpPr/>
            <p:nvPr/>
          </p:nvSpPr>
          <p:spPr>
            <a:xfrm>
              <a:off x="2962234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314D8B-B524-4443-9770-209C023F6FE3}"/>
              </a:ext>
            </a:extLst>
          </p:cNvPr>
          <p:cNvSpPr txBox="1"/>
          <p:nvPr/>
        </p:nvSpPr>
        <p:spPr>
          <a:xfrm>
            <a:off x="3069119" y="881133"/>
            <a:ext cx="4341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https://cint.lanl.gov/news/events1.shtml</a:t>
            </a:r>
          </a:p>
        </p:txBody>
      </p: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6DFC-EB0E-45D5-80AE-54E880B3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Nanofabrication?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8B35C-511C-4082-A68A-6C79D2708FE0}"/>
              </a:ext>
            </a:extLst>
          </p:cNvPr>
          <p:cNvSpPr txBox="1"/>
          <p:nvPr/>
        </p:nvSpPr>
        <p:spPr>
          <a:xfrm>
            <a:off x="1006965" y="1145157"/>
            <a:ext cx="10689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a process of creating nanoscale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primarily a top-down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inherits the traits of microfabrication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primarily a planar process, can be obtain 3D shapes in some special cases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B4FD02-7CD2-4BC7-9E97-B7C27EB448B7}"/>
              </a:ext>
            </a:extLst>
          </p:cNvPr>
          <p:cNvGrpSpPr/>
          <p:nvPr/>
        </p:nvGrpSpPr>
        <p:grpSpPr>
          <a:xfrm>
            <a:off x="6699185" y="2778991"/>
            <a:ext cx="3208213" cy="3817752"/>
            <a:chOff x="7107913" y="2483672"/>
            <a:chExt cx="3320251" cy="3817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CD87F-C94F-4928-A203-7FF5B80F1B5C}"/>
                </a:ext>
              </a:extLst>
            </p:cNvPr>
            <p:cNvSpPr txBox="1"/>
            <p:nvPr/>
          </p:nvSpPr>
          <p:spPr>
            <a:xfrm>
              <a:off x="7131291" y="5865196"/>
              <a:ext cx="3296873" cy="4362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Example of a planar process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AFC6BC-E937-4A03-A84B-AEBBFFC75507}"/>
                </a:ext>
              </a:extLst>
            </p:cNvPr>
            <p:cNvGrpSpPr/>
            <p:nvPr/>
          </p:nvGrpSpPr>
          <p:grpSpPr>
            <a:xfrm>
              <a:off x="7107913" y="2483672"/>
              <a:ext cx="3059545" cy="3346676"/>
              <a:chOff x="7396205" y="2415434"/>
              <a:chExt cx="3293816" cy="3649211"/>
            </a:xfrm>
          </p:grpSpPr>
          <p:pic>
            <p:nvPicPr>
              <p:cNvPr id="5124" name="Picture 4" descr="Nanofabrication Using Electron Beam Lithography (EBL)">
                <a:extLst>
                  <a:ext uri="{FF2B5EF4-FFF2-40B4-BE49-F238E27FC236}">
                    <a16:creationId xmlns:a16="http://schemas.microsoft.com/office/drawing/2014/main" id="{7D3495C1-2A27-4012-8C95-4E57C0F28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92" b="14250"/>
              <a:stretch/>
            </p:blipFill>
            <p:spPr bwMode="auto">
              <a:xfrm>
                <a:off x="7480096" y="2415434"/>
                <a:ext cx="3209925" cy="3649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CC7AB0-737B-4D0B-87C0-A383D2162CDF}"/>
                  </a:ext>
                </a:extLst>
              </p:cNvPr>
              <p:cNvSpPr txBox="1"/>
              <p:nvPr/>
            </p:nvSpPr>
            <p:spPr>
              <a:xfrm>
                <a:off x="7421373" y="3375008"/>
                <a:ext cx="1068286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100" b="1" dirty="0"/>
                  <a:t>Lithography</a:t>
                </a:r>
                <a:endParaRPr lang="en-US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51590A-45A9-42F9-9224-4DB6623B8944}"/>
                  </a:ext>
                </a:extLst>
              </p:cNvPr>
              <p:cNvSpPr txBox="1"/>
              <p:nvPr/>
            </p:nvSpPr>
            <p:spPr>
              <a:xfrm>
                <a:off x="7396205" y="4442566"/>
                <a:ext cx="1234668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100" b="1" dirty="0"/>
                  <a:t>Development</a:t>
                </a:r>
                <a:endParaRPr lang="en-US" b="1" dirty="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B09783-5C26-49E2-82FB-B15F76560F56}"/>
              </a:ext>
            </a:extLst>
          </p:cNvPr>
          <p:cNvSpPr txBox="1"/>
          <p:nvPr/>
        </p:nvSpPr>
        <p:spPr>
          <a:xfrm>
            <a:off x="4362275" y="4964860"/>
            <a:ext cx="1350628" cy="2698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138D48-14FD-4161-ACD8-38681BB58425}"/>
              </a:ext>
            </a:extLst>
          </p:cNvPr>
          <p:cNvGrpSpPr/>
          <p:nvPr/>
        </p:nvGrpSpPr>
        <p:grpSpPr>
          <a:xfrm>
            <a:off x="3575930" y="3199159"/>
            <a:ext cx="2923318" cy="2007162"/>
            <a:chOff x="4039544" y="3227568"/>
            <a:chExt cx="2923318" cy="2007162"/>
          </a:xfrm>
        </p:grpSpPr>
        <p:pic>
          <p:nvPicPr>
            <p:cNvPr id="5128" name="Picture 8" descr="Electron Beam Lithography – Wisconsin Centers for Nanoscale Technology –  UW–Madison">
              <a:extLst>
                <a:ext uri="{FF2B5EF4-FFF2-40B4-BE49-F238E27FC236}">
                  <a16:creationId xmlns:a16="http://schemas.microsoft.com/office/drawing/2014/main" id="{B6D5D68B-D35B-43B0-B3F8-9A275A92ED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7" r="33944" b="55069"/>
            <a:stretch/>
          </p:blipFill>
          <p:spPr bwMode="auto">
            <a:xfrm>
              <a:off x="4039544" y="3227568"/>
              <a:ext cx="2684302" cy="169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910663-9A10-42E9-8478-D21EB6754740}"/>
                </a:ext>
              </a:extLst>
            </p:cNvPr>
            <p:cNvSpPr txBox="1"/>
            <p:nvPr/>
          </p:nvSpPr>
          <p:spPr>
            <a:xfrm>
              <a:off x="4118994" y="4855803"/>
              <a:ext cx="2843868" cy="37892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Nanoscale process at CINT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D62E5A-5B12-4BCA-B5A8-D8603BFCBB3F}"/>
              </a:ext>
            </a:extLst>
          </p:cNvPr>
          <p:cNvGrpSpPr/>
          <p:nvPr/>
        </p:nvGrpSpPr>
        <p:grpSpPr>
          <a:xfrm>
            <a:off x="237882" y="3199359"/>
            <a:ext cx="3045412" cy="1912791"/>
            <a:chOff x="237882" y="3199359"/>
            <a:chExt cx="3045412" cy="1912791"/>
          </a:xfrm>
        </p:grpSpPr>
        <p:pic>
          <p:nvPicPr>
            <p:cNvPr id="5126" name="Picture 6" descr="SUSS MJB4 Mask Aligner | West Campus Cleanroom">
              <a:extLst>
                <a:ext uri="{FF2B5EF4-FFF2-40B4-BE49-F238E27FC236}">
                  <a16:creationId xmlns:a16="http://schemas.microsoft.com/office/drawing/2014/main" id="{F675F191-6722-4892-B53D-37A87061C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94" y="3199359"/>
              <a:ext cx="2857500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9392-D3D9-4093-AF37-D1A3C4CA2F14}"/>
                </a:ext>
              </a:extLst>
            </p:cNvPr>
            <p:cNvSpPr txBox="1"/>
            <p:nvPr/>
          </p:nvSpPr>
          <p:spPr>
            <a:xfrm>
              <a:off x="237882" y="4733223"/>
              <a:ext cx="2731341" cy="37892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Microscale process at CINT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08C6F9-6815-4B3F-BED9-38ECD4D6ADEA}"/>
              </a:ext>
            </a:extLst>
          </p:cNvPr>
          <p:cNvSpPr txBox="1"/>
          <p:nvPr/>
        </p:nvSpPr>
        <p:spPr>
          <a:xfrm>
            <a:off x="1711354" y="5704514"/>
            <a:ext cx="1182848" cy="2516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1EF020-9C6D-4B44-A0E3-3DAA442FCE18}"/>
              </a:ext>
            </a:extLst>
          </p:cNvPr>
          <p:cNvSpPr txBox="1"/>
          <p:nvPr/>
        </p:nvSpPr>
        <p:spPr>
          <a:xfrm>
            <a:off x="910337" y="5365879"/>
            <a:ext cx="5553512" cy="7597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600" b="1" dirty="0">
                <a:solidFill>
                  <a:srgbClr val="0070C0"/>
                </a:solidFill>
              </a:rPr>
              <a:t>Nanofabrication has similarity with microfabrication but involves additional complexities due to reduced size 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BC4E3F18-F873-4C2A-BB80-76A66ADA7862}"/>
              </a:ext>
            </a:extLst>
          </p:cNvPr>
          <p:cNvSpPr/>
          <p:nvPr/>
        </p:nvSpPr>
        <p:spPr>
          <a:xfrm>
            <a:off x="3026792" y="4383912"/>
            <a:ext cx="574968" cy="284834"/>
          </a:xfrm>
          <a:prstGeom prst="leftRightArrow">
            <a:avLst>
              <a:gd name="adj1" fmla="val 441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EA6482-7D1B-4291-BF85-8EBBE467003B}"/>
              </a:ext>
            </a:extLst>
          </p:cNvPr>
          <p:cNvGrpSpPr/>
          <p:nvPr/>
        </p:nvGrpSpPr>
        <p:grpSpPr>
          <a:xfrm>
            <a:off x="10205126" y="3199159"/>
            <a:ext cx="1887771" cy="2877811"/>
            <a:chOff x="10090315" y="3078372"/>
            <a:chExt cx="1708024" cy="287781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D36CCBC-782B-4D7B-BFDD-053F1690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7" t="7581"/>
            <a:stretch/>
          </p:blipFill>
          <p:spPr>
            <a:xfrm>
              <a:off x="10155120" y="3078372"/>
              <a:ext cx="1476467" cy="236950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53F836-0266-4900-9E49-19AC37DECE75}"/>
                </a:ext>
              </a:extLst>
            </p:cNvPr>
            <p:cNvSpPr txBox="1"/>
            <p:nvPr/>
          </p:nvSpPr>
          <p:spPr>
            <a:xfrm>
              <a:off x="10090315" y="5523379"/>
              <a:ext cx="1708024" cy="4328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400" b="1" dirty="0" err="1"/>
                <a:t>GaN</a:t>
              </a:r>
              <a:r>
                <a:rPr lang="en-US" sz="1400" b="1" dirty="0"/>
                <a:t> 3D structures (Sandia) </a:t>
              </a: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4020359-1D4F-4D1C-B1FF-CEEA63E03883}"/>
              </a:ext>
            </a:extLst>
          </p:cNvPr>
          <p:cNvSpPr/>
          <p:nvPr/>
        </p:nvSpPr>
        <p:spPr>
          <a:xfrm>
            <a:off x="9768399" y="4299060"/>
            <a:ext cx="293615" cy="363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CE05-81F2-4BA2-912D-869B87E1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CINT cleanroom capabilities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28407-48ED-4E90-9855-FEB0B5998158}"/>
              </a:ext>
            </a:extLst>
          </p:cNvPr>
          <p:cNvSpPr/>
          <p:nvPr/>
        </p:nvSpPr>
        <p:spPr>
          <a:xfrm>
            <a:off x="511727" y="1301503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preparation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E49C7F-B2D8-4749-89D3-690B93F94C5B}"/>
              </a:ext>
            </a:extLst>
          </p:cNvPr>
          <p:cNvSpPr/>
          <p:nvPr/>
        </p:nvSpPr>
        <p:spPr>
          <a:xfrm>
            <a:off x="440828" y="3438494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Lithography,</a:t>
            </a:r>
          </a:p>
          <a:p>
            <a:pPr algn="ctr"/>
            <a:r>
              <a:rPr lang="en-US" dirty="0"/>
              <a:t>Patterning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5612D-DC85-4E91-957C-DA9D76936AB7}"/>
              </a:ext>
            </a:extLst>
          </p:cNvPr>
          <p:cNvSpPr/>
          <p:nvPr/>
        </p:nvSpPr>
        <p:spPr>
          <a:xfrm>
            <a:off x="440828" y="5432199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PVD dep </a:t>
            </a:r>
            <a:r>
              <a:rPr lang="en-US" sz="1600" dirty="0"/>
              <a:t>Metal/Dielectric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1F4BD1-4356-48F7-8019-82502ADEB1D0}"/>
              </a:ext>
            </a:extLst>
          </p:cNvPr>
          <p:cNvSpPr/>
          <p:nvPr/>
        </p:nvSpPr>
        <p:spPr>
          <a:xfrm>
            <a:off x="10202368" y="1273114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CVD, ALD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A4F8DF-B38E-434F-82DB-E4B74F83FF00}"/>
              </a:ext>
            </a:extLst>
          </p:cNvPr>
          <p:cNvSpPr/>
          <p:nvPr/>
        </p:nvSpPr>
        <p:spPr>
          <a:xfrm>
            <a:off x="10202369" y="3398945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Etching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60CE9C-AA90-4883-8B60-B8B9432D7F32}"/>
              </a:ext>
            </a:extLst>
          </p:cNvPr>
          <p:cNvSpPr/>
          <p:nvPr/>
        </p:nvSpPr>
        <p:spPr>
          <a:xfrm>
            <a:off x="10202369" y="5397230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625CDA-42CD-4D02-9223-E98486B4F848}"/>
              </a:ext>
            </a:extLst>
          </p:cNvPr>
          <p:cNvSpPr txBox="1"/>
          <p:nvPr/>
        </p:nvSpPr>
        <p:spPr>
          <a:xfrm>
            <a:off x="2272018" y="1273114"/>
            <a:ext cx="376805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Wet benches, dicing tool, lapper, scribers, Plasma/UV/Ozone cleaning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BCAD64-251B-4B93-999A-8FD85BE81027}"/>
              </a:ext>
            </a:extLst>
          </p:cNvPr>
          <p:cNvSpPr txBox="1"/>
          <p:nvPr/>
        </p:nvSpPr>
        <p:spPr>
          <a:xfrm>
            <a:off x="2303417" y="3359725"/>
            <a:ext cx="3511692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Mask aligners, Laser writer (MLA), 100 kV EBL, 30kV EBL, FIB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/>
              <a:t>Photolitho</a:t>
            </a:r>
            <a:r>
              <a:rPr lang="en-US" sz="1600" dirty="0"/>
              <a:t> resolution ~ 1 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EBL resolution down to 10 nm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E49481-3310-4C5F-BFA6-AB94406DF697}"/>
              </a:ext>
            </a:extLst>
          </p:cNvPr>
          <p:cNvCxnSpPr/>
          <p:nvPr/>
        </p:nvCxnSpPr>
        <p:spPr>
          <a:xfrm>
            <a:off x="5978554" y="1208015"/>
            <a:ext cx="0" cy="5327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B3CD571-8189-4688-9743-D64FA0E241A5}"/>
              </a:ext>
            </a:extLst>
          </p:cNvPr>
          <p:cNvSpPr txBox="1"/>
          <p:nvPr/>
        </p:nvSpPr>
        <p:spPr>
          <a:xfrm>
            <a:off x="2395959" y="5397230"/>
            <a:ext cx="3372374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E-beam evaporators, thermal evaporators, RF/DC sputterer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Materials: metals, alloys, dielectrics, semiconductors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9CA6F-238A-4352-A1B1-876F21B528BE}"/>
              </a:ext>
            </a:extLst>
          </p:cNvPr>
          <p:cNvSpPr txBox="1"/>
          <p:nvPr/>
        </p:nvSpPr>
        <p:spPr>
          <a:xfrm>
            <a:off x="6110298" y="1211923"/>
            <a:ext cx="3897767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LP-CVD, PE-CVD, ALD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Poly-</a:t>
            </a:r>
            <a:r>
              <a:rPr lang="en-US" sz="1600" dirty="0" err="1"/>
              <a:t>si</a:t>
            </a:r>
            <a:r>
              <a:rPr lang="en-US" sz="1600" dirty="0"/>
              <a:t>, dielectrics (SiO2, </a:t>
            </a:r>
            <a:r>
              <a:rPr lang="en-US" sz="1600" dirty="0" err="1"/>
              <a:t>SiNx</a:t>
            </a:r>
            <a:r>
              <a:rPr lang="en-US" sz="1600" dirty="0"/>
              <a:t>,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, TiO</a:t>
            </a:r>
            <a:r>
              <a:rPr lang="en-US" sz="1600" baseline="-25000" dirty="0"/>
              <a:t>2</a:t>
            </a:r>
            <a:r>
              <a:rPr lang="en-US" sz="1600" dirty="0"/>
              <a:t>, &amp; more)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93340-4F2D-4536-906E-4B265598A2CC}"/>
              </a:ext>
            </a:extLst>
          </p:cNvPr>
          <p:cNvSpPr txBox="1"/>
          <p:nvPr/>
        </p:nvSpPr>
        <p:spPr>
          <a:xfrm>
            <a:off x="6062444" y="3333027"/>
            <a:ext cx="4314737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Dry etch: Plasma milling, RIE, ICP, BOSCH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Chemistry: Cl</a:t>
            </a:r>
            <a:r>
              <a:rPr lang="en-US" sz="1600" baseline="-25000" dirty="0"/>
              <a:t>2</a:t>
            </a:r>
            <a:r>
              <a:rPr lang="en-US" sz="1600" dirty="0"/>
              <a:t>, BCl</a:t>
            </a:r>
            <a:r>
              <a:rPr lang="en-US" sz="1600" baseline="-25000" dirty="0"/>
              <a:t>3</a:t>
            </a:r>
            <a:r>
              <a:rPr lang="en-US" sz="1600" dirty="0"/>
              <a:t>, O</a:t>
            </a:r>
            <a:r>
              <a:rPr lang="en-US" sz="1600" baseline="-25000" dirty="0"/>
              <a:t>2</a:t>
            </a:r>
            <a:r>
              <a:rPr lang="en-US" sz="1600" dirty="0"/>
              <a:t>, Fl, </a:t>
            </a:r>
            <a:r>
              <a:rPr lang="en-US" sz="1600" dirty="0" err="1"/>
              <a:t>Ar</a:t>
            </a:r>
            <a:r>
              <a:rPr lang="en-US" sz="1600" dirty="0"/>
              <a:t>, CH</a:t>
            </a:r>
            <a:r>
              <a:rPr lang="en-US" sz="1600" baseline="-25000" dirty="0"/>
              <a:t>4</a:t>
            </a:r>
            <a:r>
              <a:rPr lang="en-US" sz="1600" dirty="0"/>
              <a:t>, SF</a:t>
            </a:r>
            <a:r>
              <a:rPr lang="en-US" sz="1600" baseline="-25000" dirty="0"/>
              <a:t>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Well developed processes for Si, </a:t>
            </a:r>
            <a:r>
              <a:rPr lang="en-US" sz="1600" dirty="0" err="1"/>
              <a:t>SiGe</a:t>
            </a:r>
            <a:r>
              <a:rPr lang="en-US" sz="1600" dirty="0"/>
              <a:t>, </a:t>
            </a:r>
            <a:r>
              <a:rPr lang="en-US" sz="1600" dirty="0" err="1"/>
              <a:t>GaN</a:t>
            </a:r>
            <a:r>
              <a:rPr lang="en-US" sz="1600" dirty="0"/>
              <a:t>, GaAs, Diamond, &amp; more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3E680E-D4A7-44D0-B48F-3CD62FE7746C}"/>
              </a:ext>
            </a:extLst>
          </p:cNvPr>
          <p:cNvSpPr txBox="1"/>
          <p:nvPr/>
        </p:nvSpPr>
        <p:spPr>
          <a:xfrm>
            <a:off x="6078956" y="5326165"/>
            <a:ext cx="4107987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Optical microscopes, SEMs, reflectometers, profilometer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A64482-9170-41AF-94A6-8B1927AD1901}"/>
              </a:ext>
            </a:extLst>
          </p:cNvPr>
          <p:cNvGrpSpPr/>
          <p:nvPr/>
        </p:nvGrpSpPr>
        <p:grpSpPr>
          <a:xfrm>
            <a:off x="7103402" y="2096551"/>
            <a:ext cx="1744907" cy="1161156"/>
            <a:chOff x="7136958" y="2096551"/>
            <a:chExt cx="1744907" cy="1161156"/>
          </a:xfrm>
        </p:grpSpPr>
        <p:pic>
          <p:nvPicPr>
            <p:cNvPr id="6162" name="Picture 18" descr="Synthesis, Fabrication, Manipulation &amp; Assembly Capabilities">
              <a:extLst>
                <a:ext uri="{FF2B5EF4-FFF2-40B4-BE49-F238E27FC236}">
                  <a16:creationId xmlns:a16="http://schemas.microsoft.com/office/drawing/2014/main" id="{8D9F4D76-9D83-4F98-814B-AB3F12D42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958" y="2096551"/>
              <a:ext cx="1744907" cy="1161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578FC0-41B2-40D2-BB86-58FD57954968}"/>
                </a:ext>
              </a:extLst>
            </p:cNvPr>
            <p:cNvSpPr txBox="1"/>
            <p:nvPr/>
          </p:nvSpPr>
          <p:spPr>
            <a:xfrm>
              <a:off x="7137733" y="2948916"/>
              <a:ext cx="83370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LP-CVD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764875-92CA-484F-8881-B47CD6745654}"/>
              </a:ext>
            </a:extLst>
          </p:cNvPr>
          <p:cNvGrpSpPr/>
          <p:nvPr/>
        </p:nvGrpSpPr>
        <p:grpSpPr>
          <a:xfrm>
            <a:off x="7155910" y="4410245"/>
            <a:ext cx="1495936" cy="931584"/>
            <a:chOff x="7189466" y="4410245"/>
            <a:chExt cx="1495936" cy="931584"/>
          </a:xfrm>
        </p:grpSpPr>
        <p:pic>
          <p:nvPicPr>
            <p:cNvPr id="6152" name="Picture 8" descr="Synthesis, Fabrication, Manipulation &amp; Assembly Capabilities">
              <a:extLst>
                <a:ext uri="{FF2B5EF4-FFF2-40B4-BE49-F238E27FC236}">
                  <a16:creationId xmlns:a16="http://schemas.microsoft.com/office/drawing/2014/main" id="{B05EC72F-AC5D-48E0-96C3-A017ABE95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144" y="4410245"/>
              <a:ext cx="1378258" cy="91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2A085C-F5F3-4718-83BD-D971CB712FF2}"/>
                </a:ext>
              </a:extLst>
            </p:cNvPr>
            <p:cNvSpPr txBox="1"/>
            <p:nvPr/>
          </p:nvSpPr>
          <p:spPr>
            <a:xfrm>
              <a:off x="7189466" y="5053558"/>
              <a:ext cx="546942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ICP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4F01B2-0D37-4F6A-92A1-ACD3F8890CD3}"/>
              </a:ext>
            </a:extLst>
          </p:cNvPr>
          <p:cNvGrpSpPr/>
          <p:nvPr/>
        </p:nvGrpSpPr>
        <p:grpSpPr>
          <a:xfrm>
            <a:off x="8586140" y="5909692"/>
            <a:ext cx="1278903" cy="851052"/>
            <a:chOff x="8619696" y="5909692"/>
            <a:chExt cx="1278903" cy="851052"/>
          </a:xfrm>
        </p:grpSpPr>
        <p:pic>
          <p:nvPicPr>
            <p:cNvPr id="6154" name="Picture 10" descr="Synthesis, Fabrication, Manipulation &amp; Assembly Capabilities">
              <a:extLst>
                <a:ext uri="{FF2B5EF4-FFF2-40B4-BE49-F238E27FC236}">
                  <a16:creationId xmlns:a16="http://schemas.microsoft.com/office/drawing/2014/main" id="{EBF65F30-9308-4F15-B44F-40ADBA33C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96" y="5909692"/>
              <a:ext cx="1278903" cy="85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D42106-2AE1-455C-A1E9-C49AAD90DF99}"/>
                </a:ext>
              </a:extLst>
            </p:cNvPr>
            <p:cNvSpPr txBox="1"/>
            <p:nvPr/>
          </p:nvSpPr>
          <p:spPr>
            <a:xfrm>
              <a:off x="8619696" y="6452607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SEM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BFE025-B14C-48CA-A40D-FC6A25A93C72}"/>
              </a:ext>
            </a:extLst>
          </p:cNvPr>
          <p:cNvGrpSpPr/>
          <p:nvPr/>
        </p:nvGrpSpPr>
        <p:grpSpPr>
          <a:xfrm>
            <a:off x="6782177" y="5923583"/>
            <a:ext cx="1139573" cy="937912"/>
            <a:chOff x="6846636" y="5885383"/>
            <a:chExt cx="1139573" cy="9379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0C0055-8D72-407A-BA92-9431BE242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050" t="14800" r="16426" b="27166"/>
            <a:stretch/>
          </p:blipFill>
          <p:spPr>
            <a:xfrm>
              <a:off x="6939664" y="5885383"/>
              <a:ext cx="1046545" cy="85105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BF85EA-1EE3-45BB-9563-15DB811D30C5}"/>
                </a:ext>
              </a:extLst>
            </p:cNvPr>
            <p:cNvSpPr txBox="1"/>
            <p:nvPr/>
          </p:nvSpPr>
          <p:spPr>
            <a:xfrm>
              <a:off x="6846636" y="6535024"/>
              <a:ext cx="1046544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 err="1"/>
                <a:t>NanoSpec</a:t>
              </a:r>
              <a:endParaRPr lang="en-US" sz="1400" b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FF0521-89AD-41D8-84FF-6851798E8EE9}"/>
              </a:ext>
            </a:extLst>
          </p:cNvPr>
          <p:cNvGrpSpPr/>
          <p:nvPr/>
        </p:nvGrpSpPr>
        <p:grpSpPr>
          <a:xfrm>
            <a:off x="2862143" y="4397284"/>
            <a:ext cx="1050284" cy="1034915"/>
            <a:chOff x="2979589" y="4397284"/>
            <a:chExt cx="1050284" cy="1034915"/>
          </a:xfrm>
        </p:grpSpPr>
        <p:pic>
          <p:nvPicPr>
            <p:cNvPr id="6158" name="Picture 14" descr="Maskless Aligner MLA150 - Spectra Research Corporation">
              <a:extLst>
                <a:ext uri="{FF2B5EF4-FFF2-40B4-BE49-F238E27FC236}">
                  <a16:creationId xmlns:a16="http://schemas.microsoft.com/office/drawing/2014/main" id="{6835F146-EB25-4517-975D-A16AE816E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589" y="4397284"/>
              <a:ext cx="1050284" cy="103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76B95F-7FEB-41A2-BCC3-10D4E4DE7E73}"/>
                </a:ext>
              </a:extLst>
            </p:cNvPr>
            <p:cNvSpPr txBox="1"/>
            <p:nvPr/>
          </p:nvSpPr>
          <p:spPr>
            <a:xfrm>
              <a:off x="3241656" y="5053558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MLA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86503F-156E-4A0C-99DE-680A545A2F30}"/>
              </a:ext>
            </a:extLst>
          </p:cNvPr>
          <p:cNvGrpSpPr/>
          <p:nvPr/>
        </p:nvGrpSpPr>
        <p:grpSpPr>
          <a:xfrm>
            <a:off x="4243243" y="4393435"/>
            <a:ext cx="1283691" cy="1077217"/>
            <a:chOff x="4370665" y="4464643"/>
            <a:chExt cx="1187742" cy="963707"/>
          </a:xfrm>
        </p:grpSpPr>
        <p:pic>
          <p:nvPicPr>
            <p:cNvPr id="6156" name="Picture 12" descr="Synthesis, Fabrication, Manipulation &amp; Assembly Capabilities">
              <a:extLst>
                <a:ext uri="{FF2B5EF4-FFF2-40B4-BE49-F238E27FC236}">
                  <a16:creationId xmlns:a16="http://schemas.microsoft.com/office/drawing/2014/main" id="{DFF161E1-F668-4CFC-B0F7-43D23DCD3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665" y="4464643"/>
              <a:ext cx="1187742" cy="79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F0ABF7-C909-40DF-AAB7-D3747432AFA1}"/>
                </a:ext>
              </a:extLst>
            </p:cNvPr>
            <p:cNvSpPr txBox="1"/>
            <p:nvPr/>
          </p:nvSpPr>
          <p:spPr>
            <a:xfrm>
              <a:off x="4553122" y="5140079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EBL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C231FD-01F7-476A-BE83-FA41944239F5}"/>
              </a:ext>
            </a:extLst>
          </p:cNvPr>
          <p:cNvGrpSpPr/>
          <p:nvPr/>
        </p:nvGrpSpPr>
        <p:grpSpPr>
          <a:xfrm>
            <a:off x="4160258" y="1891839"/>
            <a:ext cx="1280703" cy="1152649"/>
            <a:chOff x="4277704" y="1891839"/>
            <a:chExt cx="1280703" cy="1152649"/>
          </a:xfrm>
        </p:grpSpPr>
        <p:pic>
          <p:nvPicPr>
            <p:cNvPr id="6150" name="Picture 6" descr="Anatech106_SOP">
              <a:extLst>
                <a:ext uri="{FF2B5EF4-FFF2-40B4-BE49-F238E27FC236}">
                  <a16:creationId xmlns:a16="http://schemas.microsoft.com/office/drawing/2014/main" id="{0552E163-9B52-4903-819B-F6F5F8820B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8" r="20744" b="16921"/>
            <a:stretch/>
          </p:blipFill>
          <p:spPr bwMode="auto">
            <a:xfrm>
              <a:off x="4277704" y="1891839"/>
              <a:ext cx="1280703" cy="115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8E8700-DD5D-45BB-AC59-F307D2F14C8A}"/>
                </a:ext>
              </a:extLst>
            </p:cNvPr>
            <p:cNvSpPr txBox="1"/>
            <p:nvPr/>
          </p:nvSpPr>
          <p:spPr>
            <a:xfrm>
              <a:off x="4877481" y="2743110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Asher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66D865-CA99-41B4-A926-474E297B1219}"/>
              </a:ext>
            </a:extLst>
          </p:cNvPr>
          <p:cNvGrpSpPr/>
          <p:nvPr/>
        </p:nvGrpSpPr>
        <p:grpSpPr>
          <a:xfrm>
            <a:off x="2466859" y="1893339"/>
            <a:ext cx="1429906" cy="1067180"/>
            <a:chOff x="2584305" y="1893339"/>
            <a:chExt cx="1429906" cy="106718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6D44A8F-FF61-42D9-8FC8-656432471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4305" y="1893339"/>
              <a:ext cx="1429906" cy="956246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268EC3-7C6D-4378-84A5-9A74ADBE2687}"/>
                </a:ext>
              </a:extLst>
            </p:cNvPr>
            <p:cNvSpPr txBox="1"/>
            <p:nvPr/>
          </p:nvSpPr>
          <p:spPr>
            <a:xfrm>
              <a:off x="2616731" y="2672248"/>
              <a:ext cx="1240249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Diced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1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Fabrication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DEEB52-6F0F-4A2E-B11F-2D1BD35831A3}"/>
              </a:ext>
            </a:extLst>
          </p:cNvPr>
          <p:cNvGrpSpPr/>
          <p:nvPr/>
        </p:nvGrpSpPr>
        <p:grpSpPr>
          <a:xfrm>
            <a:off x="808996" y="1544690"/>
            <a:ext cx="10748276" cy="4797498"/>
            <a:chOff x="878865" y="1370618"/>
            <a:chExt cx="10748276" cy="479749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D9A45F-6C3D-4153-A1CB-0BAA33646A77}"/>
                </a:ext>
              </a:extLst>
            </p:cNvPr>
            <p:cNvGrpSpPr/>
            <p:nvPr/>
          </p:nvGrpSpPr>
          <p:grpSpPr>
            <a:xfrm>
              <a:off x="878865" y="1500808"/>
              <a:ext cx="3963562" cy="4446636"/>
              <a:chOff x="485617" y="1556404"/>
              <a:chExt cx="3963562" cy="44466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824A88-B704-48E0-8F63-A857038E6525}"/>
                  </a:ext>
                </a:extLst>
              </p:cNvPr>
              <p:cNvSpPr/>
              <p:nvPr/>
            </p:nvSpPr>
            <p:spPr>
              <a:xfrm>
                <a:off x="2398189" y="1556404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problem, set goals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DB10CB-D1B7-4DF6-9C29-8A27D85EB0F1}"/>
                  </a:ext>
                </a:extLst>
              </p:cNvPr>
              <p:cNvSpPr/>
              <p:nvPr/>
            </p:nvSpPr>
            <p:spPr>
              <a:xfrm>
                <a:off x="2398189" y="2518175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parameters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40F1F0-4FB0-48FD-8F3C-04DC3D8DF6D4}"/>
                  </a:ext>
                </a:extLst>
              </p:cNvPr>
              <p:cNvSpPr/>
              <p:nvPr/>
            </p:nvSpPr>
            <p:spPr>
              <a:xfrm>
                <a:off x="2398189" y="3431317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Fab process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E6AD13B-B270-4679-BBE3-86DC5DC1C762}"/>
                  </a:ext>
                </a:extLst>
              </p:cNvPr>
              <p:cNvSpPr/>
              <p:nvPr/>
            </p:nvSpPr>
            <p:spPr>
              <a:xfrm>
                <a:off x="2398189" y="4393088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Execute Fab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2D3F92-5460-4C2D-9FFB-CFF478DD8E66}"/>
                  </a:ext>
                </a:extLst>
              </p:cNvPr>
              <p:cNvSpPr/>
              <p:nvPr/>
            </p:nvSpPr>
            <p:spPr>
              <a:xfrm>
                <a:off x="2398189" y="5306230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Measurement &amp; Analysis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C2F2C8D-7A50-487E-A074-B778E286A92C}"/>
                  </a:ext>
                </a:extLst>
              </p:cNvPr>
              <p:cNvGrpSpPr/>
              <p:nvPr/>
            </p:nvGrpSpPr>
            <p:grpSpPr>
              <a:xfrm flipH="1">
                <a:off x="1235458" y="1973881"/>
                <a:ext cx="1162728" cy="3701826"/>
                <a:chOff x="3097984" y="1997882"/>
                <a:chExt cx="1162728" cy="3701826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7171353-3A07-4AA9-BC1E-4F8339817809}"/>
                    </a:ext>
                  </a:extLst>
                </p:cNvPr>
                <p:cNvCxnSpPr>
                  <a:cxnSpLocks/>
                  <a:stCxn id="15" idx="3"/>
                </p:cNvCxnSpPr>
                <p:nvPr/>
              </p:nvCxnSpPr>
              <p:spPr>
                <a:xfrm>
                  <a:off x="3097984" y="5699708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6E9FB38-A129-4E90-BF90-0C06BB297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0712" y="1997882"/>
                  <a:ext cx="0" cy="3701826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DBF48EA-9F1B-4718-A9EA-99D5EC985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7984" y="1997882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BF1DFA-1DDB-4436-9B1E-3FDD6E21DF8C}"/>
                  </a:ext>
                </a:extLst>
              </p:cNvPr>
              <p:cNvSpPr/>
              <p:nvPr/>
            </p:nvSpPr>
            <p:spPr>
              <a:xfrm>
                <a:off x="485617" y="3539468"/>
                <a:ext cx="1568741" cy="5285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</a:t>
                </a:r>
              </a:p>
            </p:txBody>
          </p:sp>
          <p:sp>
            <p:nvSpPr>
              <p:cNvPr id="36" name="Arrow: Down 35">
                <a:extLst>
                  <a:ext uri="{FF2B5EF4-FFF2-40B4-BE49-F238E27FC236}">
                    <a16:creationId xmlns:a16="http://schemas.microsoft.com/office/drawing/2014/main" id="{9FF2FDF4-4D18-4CCF-B28B-AEB671CCA446}"/>
                  </a:ext>
                </a:extLst>
              </p:cNvPr>
              <p:cNvSpPr/>
              <p:nvPr/>
            </p:nvSpPr>
            <p:spPr>
              <a:xfrm>
                <a:off x="3276876" y="2266679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Arrow: Down 37">
                <a:extLst>
                  <a:ext uri="{FF2B5EF4-FFF2-40B4-BE49-F238E27FC236}">
                    <a16:creationId xmlns:a16="http://schemas.microsoft.com/office/drawing/2014/main" id="{AC95DEBD-3574-4278-AC91-C7382DDD586D}"/>
                  </a:ext>
                </a:extLst>
              </p:cNvPr>
              <p:cNvSpPr/>
              <p:nvPr/>
            </p:nvSpPr>
            <p:spPr>
              <a:xfrm>
                <a:off x="3288948" y="3214985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20C8179D-CB2C-4E0B-8D1C-4CCAD72A9A74}"/>
                  </a:ext>
                </a:extLst>
              </p:cNvPr>
              <p:cNvSpPr/>
              <p:nvPr/>
            </p:nvSpPr>
            <p:spPr>
              <a:xfrm>
                <a:off x="3276875" y="41281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44324BD1-973A-44B0-8FCC-EA352CB5E27F}"/>
                  </a:ext>
                </a:extLst>
              </p:cNvPr>
              <p:cNvSpPr/>
              <p:nvPr/>
            </p:nvSpPr>
            <p:spPr>
              <a:xfrm>
                <a:off x="3288947" y="50920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15DBADA-83D5-4C08-8C66-4E07F9494BF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4842427" y="1849213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A1FEC9-1D69-43D2-BB96-6141C3C04308}"/>
                </a:ext>
              </a:extLst>
            </p:cNvPr>
            <p:cNvSpPr txBox="1"/>
            <p:nvPr/>
          </p:nvSpPr>
          <p:spPr>
            <a:xfrm>
              <a:off x="5721292" y="1370618"/>
              <a:ext cx="4311941" cy="69681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418646-2E47-49AA-8828-FB26CE1BFD5B}"/>
                </a:ext>
              </a:extLst>
            </p:cNvPr>
            <p:cNvSpPr txBox="1"/>
            <p:nvPr/>
          </p:nvSpPr>
          <p:spPr>
            <a:xfrm>
              <a:off x="5721290" y="1393620"/>
              <a:ext cx="5893774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Device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Theory and simulation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Test a concept/theory, prototyping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14B15F-BC01-4D88-BAED-EE5E5AECF475}"/>
                </a:ext>
              </a:extLst>
            </p:cNvPr>
            <p:cNvSpPr txBox="1"/>
            <p:nvPr/>
          </p:nvSpPr>
          <p:spPr>
            <a:xfrm>
              <a:off x="5721112" y="2356869"/>
              <a:ext cx="5893953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Fabrication shape, size, resolution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Materials stack, compatibility, integration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Measurement requirements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47BC5E9-D738-4694-92BF-2A13DEA5C75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7" y="2823008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7FF04-5D54-429A-9914-6090FF89DDC0}"/>
                </a:ext>
              </a:extLst>
            </p:cNvPr>
            <p:cNvSpPr txBox="1"/>
            <p:nvPr/>
          </p:nvSpPr>
          <p:spPr>
            <a:xfrm>
              <a:off x="5721112" y="3320118"/>
              <a:ext cx="5893954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Identify sample size, design pattern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Step by step process flow based on parameters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Identify steps that need testing/optimization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51C07C-86F1-47B7-A64C-B0FDC437DAC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7" y="3720630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68DAB3B-6FBE-4D85-A3BC-EF27C2931695}"/>
                </a:ext>
              </a:extLst>
            </p:cNvPr>
            <p:cNvSpPr txBox="1"/>
            <p:nvPr/>
          </p:nvSpPr>
          <p:spPr>
            <a:xfrm>
              <a:off x="5721111" y="4282581"/>
              <a:ext cx="5893955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Work in parts: </a:t>
              </a:r>
              <a:r>
                <a:rPr lang="en-US" dirty="0"/>
                <a:t>test/optimize unknown steps- can be parallelized, may need multiple experiments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Put them together </a:t>
              </a:r>
              <a:r>
                <a:rPr lang="en-US" dirty="0"/>
                <a:t>once individual steps are tested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E5F69B-B6AB-4F76-ABA5-C0422C6535A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6" y="4685897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D7858F-C351-4C49-939A-0D592D1BA07C}"/>
                </a:ext>
              </a:extLst>
            </p:cNvPr>
            <p:cNvSpPr txBox="1"/>
            <p:nvPr/>
          </p:nvSpPr>
          <p:spPr>
            <a:xfrm>
              <a:off x="5733185" y="5256929"/>
              <a:ext cx="5893956" cy="91118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Inspect/measure sample at each step when possible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Use reference sample with primary sample to enable additional measurements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80B738C-6559-4C54-8091-D3C478771442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6" y="5624951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grpSp>
        <p:nvGrpSpPr>
          <p:cNvPr id="7172" name="Group 7171">
            <a:extLst>
              <a:ext uri="{FF2B5EF4-FFF2-40B4-BE49-F238E27FC236}">
                <a16:creationId xmlns:a16="http://schemas.microsoft.com/office/drawing/2014/main" id="{0E7A500B-0098-40F9-879F-100DE5A26E18}"/>
              </a:ext>
            </a:extLst>
          </p:cNvPr>
          <p:cNvGrpSpPr/>
          <p:nvPr/>
        </p:nvGrpSpPr>
        <p:grpSpPr>
          <a:xfrm>
            <a:off x="7952256" y="3041755"/>
            <a:ext cx="3478308" cy="2979577"/>
            <a:chOff x="4438202" y="5167617"/>
            <a:chExt cx="2373661" cy="1507588"/>
          </a:xfrm>
        </p:grpSpPr>
        <p:sp>
          <p:nvSpPr>
            <p:cNvPr id="7169" name="Freeform: Shape 7168">
              <a:extLst>
                <a:ext uri="{FF2B5EF4-FFF2-40B4-BE49-F238E27FC236}">
                  <a16:creationId xmlns:a16="http://schemas.microsoft.com/office/drawing/2014/main" id="{4FB8DBDC-D153-4B2F-A2A3-1EE1D07846F4}"/>
                </a:ext>
              </a:extLst>
            </p:cNvPr>
            <p:cNvSpPr/>
            <p:nvPr/>
          </p:nvSpPr>
          <p:spPr>
            <a:xfrm rot="18929812" flipH="1">
              <a:off x="5176675" y="5512769"/>
              <a:ext cx="973347" cy="1074655"/>
            </a:xfrm>
            <a:custGeom>
              <a:avLst/>
              <a:gdLst>
                <a:gd name="connsiteX0" fmla="*/ 679508 w 679508"/>
                <a:gd name="connsiteY0" fmla="*/ 0 h 1015068"/>
                <a:gd name="connsiteX1" fmla="*/ 503339 w 679508"/>
                <a:gd name="connsiteY1" fmla="*/ 469783 h 1015068"/>
                <a:gd name="connsiteX2" fmla="*/ 0 w 679508"/>
                <a:gd name="connsiteY2" fmla="*/ 1015068 h 1015068"/>
                <a:gd name="connsiteX3" fmla="*/ 0 w 679508"/>
                <a:gd name="connsiteY3" fmla="*/ 1015068 h 10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508" h="1015068">
                  <a:moveTo>
                    <a:pt x="679508" y="0"/>
                  </a:moveTo>
                  <a:cubicBezTo>
                    <a:pt x="648049" y="150302"/>
                    <a:pt x="616590" y="300605"/>
                    <a:pt x="503339" y="469783"/>
                  </a:cubicBezTo>
                  <a:cubicBezTo>
                    <a:pt x="390088" y="638961"/>
                    <a:pt x="0" y="1015068"/>
                    <a:pt x="0" y="1015068"/>
                  </a:cubicBezTo>
                  <a:lnTo>
                    <a:pt x="0" y="1015068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71" name="Group 7170">
              <a:extLst>
                <a:ext uri="{FF2B5EF4-FFF2-40B4-BE49-F238E27FC236}">
                  <a16:creationId xmlns:a16="http://schemas.microsoft.com/office/drawing/2014/main" id="{C7FD4FD0-1AC3-4A7C-AD82-3931B55D31AD}"/>
                </a:ext>
              </a:extLst>
            </p:cNvPr>
            <p:cNvGrpSpPr/>
            <p:nvPr/>
          </p:nvGrpSpPr>
          <p:grpSpPr>
            <a:xfrm>
              <a:off x="4438202" y="5167617"/>
              <a:ext cx="2373661" cy="1507588"/>
              <a:chOff x="4438201" y="5167618"/>
              <a:chExt cx="2373661" cy="1507588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AC611B-081F-4ABB-BF24-00CD21DA6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1725" y="5167618"/>
                <a:ext cx="0" cy="12247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4176F15-90A4-49B2-AC71-603A65EA7A0F}"/>
                  </a:ext>
                </a:extLst>
              </p:cNvPr>
              <p:cNvCxnSpPr/>
              <p:nvPr/>
            </p:nvCxnSpPr>
            <p:spPr>
              <a:xfrm>
                <a:off x="4781725" y="6392411"/>
                <a:ext cx="17700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BD04D5-93DC-40B2-9287-8C2B3AD32E63}"/>
                  </a:ext>
                </a:extLst>
              </p:cNvPr>
              <p:cNvSpPr txBox="1"/>
              <p:nvPr/>
            </p:nvSpPr>
            <p:spPr>
              <a:xfrm rot="16200000">
                <a:off x="4192272" y="5461996"/>
                <a:ext cx="751917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C00000"/>
                    </a:solidFill>
                  </a:rPr>
                  <a:t>Error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D51530-FDA9-4D0D-861B-4DE9E9389F94}"/>
                  </a:ext>
                </a:extLst>
              </p:cNvPr>
              <p:cNvSpPr txBox="1"/>
              <p:nvPr/>
            </p:nvSpPr>
            <p:spPr>
              <a:xfrm rot="16200000">
                <a:off x="6305874" y="5493466"/>
                <a:ext cx="751917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00B050"/>
                    </a:solidFill>
                  </a:rPr>
                  <a:t>Yield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6B0D58C-B1A7-4C9E-BB04-25F27F4F8134}"/>
                  </a:ext>
                </a:extLst>
              </p:cNvPr>
              <p:cNvCxnSpPr/>
              <p:nvPr/>
            </p:nvCxnSpPr>
            <p:spPr>
              <a:xfrm>
                <a:off x="4773336" y="5167618"/>
                <a:ext cx="17700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BB6EEE-F568-4A14-8630-969D52A92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3413" y="5167618"/>
                <a:ext cx="0" cy="12247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77400F-7BDF-4984-8232-BA483C21064E}"/>
                  </a:ext>
                </a:extLst>
              </p:cNvPr>
              <p:cNvSpPr/>
              <p:nvPr/>
            </p:nvSpPr>
            <p:spPr>
              <a:xfrm rot="2734140" flipH="1" flipV="1">
                <a:off x="5328028" y="4880102"/>
                <a:ext cx="654153" cy="1516216"/>
              </a:xfrm>
              <a:custGeom>
                <a:avLst/>
                <a:gdLst>
                  <a:gd name="connsiteX0" fmla="*/ 679508 w 679508"/>
                  <a:gd name="connsiteY0" fmla="*/ 0 h 1015068"/>
                  <a:gd name="connsiteX1" fmla="*/ 503339 w 679508"/>
                  <a:gd name="connsiteY1" fmla="*/ 469783 h 1015068"/>
                  <a:gd name="connsiteX2" fmla="*/ 0 w 679508"/>
                  <a:gd name="connsiteY2" fmla="*/ 1015068 h 1015068"/>
                  <a:gd name="connsiteX3" fmla="*/ 0 w 679508"/>
                  <a:gd name="connsiteY3" fmla="*/ 1015068 h 101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508" h="1015068">
                    <a:moveTo>
                      <a:pt x="679508" y="0"/>
                    </a:moveTo>
                    <a:cubicBezTo>
                      <a:pt x="648049" y="150302"/>
                      <a:pt x="616590" y="300605"/>
                      <a:pt x="503339" y="469783"/>
                    </a:cubicBezTo>
                    <a:cubicBezTo>
                      <a:pt x="390088" y="638961"/>
                      <a:pt x="0" y="1015068"/>
                      <a:pt x="0" y="1015068"/>
                    </a:cubicBezTo>
                    <a:lnTo>
                      <a:pt x="0" y="1015068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BC5B53-A804-4663-A521-055C13D40C1F}"/>
                  </a:ext>
                </a:extLst>
              </p:cNvPr>
              <p:cNvSpPr txBox="1"/>
              <p:nvPr/>
            </p:nvSpPr>
            <p:spPr>
              <a:xfrm>
                <a:off x="5178683" y="6415147"/>
                <a:ext cx="1159864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0070C0"/>
                    </a:solidFill>
                  </a:rPr>
                  <a:t>Iteration</a:t>
                </a:r>
              </a:p>
            </p:txBody>
          </p:sp>
        </p:grpSp>
      </p:grpSp>
      <p:grpSp>
        <p:nvGrpSpPr>
          <p:cNvPr id="7183" name="Group 7182">
            <a:extLst>
              <a:ext uri="{FF2B5EF4-FFF2-40B4-BE49-F238E27FC236}">
                <a16:creationId xmlns:a16="http://schemas.microsoft.com/office/drawing/2014/main" id="{1E74A7C9-E211-4FBD-90D6-7261A255D76F}"/>
              </a:ext>
            </a:extLst>
          </p:cNvPr>
          <p:cNvGrpSpPr/>
          <p:nvPr/>
        </p:nvGrpSpPr>
        <p:grpSpPr>
          <a:xfrm>
            <a:off x="528164" y="1435777"/>
            <a:ext cx="7068681" cy="5152567"/>
            <a:chOff x="177917" y="1057242"/>
            <a:chExt cx="7068681" cy="51525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B43C6D-A37B-4375-9581-F33295B47A89}"/>
                </a:ext>
              </a:extLst>
            </p:cNvPr>
            <p:cNvGrpSpPr/>
            <p:nvPr/>
          </p:nvGrpSpPr>
          <p:grpSpPr>
            <a:xfrm>
              <a:off x="177917" y="1569526"/>
              <a:ext cx="3963562" cy="4446636"/>
              <a:chOff x="485617" y="1556404"/>
              <a:chExt cx="3963562" cy="444663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9CBDDA-F6A6-41E1-8A17-3AF83DB6781E}"/>
                  </a:ext>
                </a:extLst>
              </p:cNvPr>
              <p:cNvSpPr/>
              <p:nvPr/>
            </p:nvSpPr>
            <p:spPr>
              <a:xfrm>
                <a:off x="2398189" y="1556404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problem, set goals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E4BB7B-69B0-4FF8-ABBC-2E6DFB50254E}"/>
                  </a:ext>
                </a:extLst>
              </p:cNvPr>
              <p:cNvSpPr/>
              <p:nvPr/>
            </p:nvSpPr>
            <p:spPr>
              <a:xfrm>
                <a:off x="2398189" y="2518175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parameters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34E16A-1329-491F-9078-3DCF62AD008C}"/>
                  </a:ext>
                </a:extLst>
              </p:cNvPr>
              <p:cNvSpPr/>
              <p:nvPr/>
            </p:nvSpPr>
            <p:spPr>
              <a:xfrm>
                <a:off x="2398189" y="3431317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Fab process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2DA8488-C862-4398-AFE4-55068B44DAFA}"/>
                  </a:ext>
                </a:extLst>
              </p:cNvPr>
              <p:cNvSpPr/>
              <p:nvPr/>
            </p:nvSpPr>
            <p:spPr>
              <a:xfrm>
                <a:off x="2398189" y="4393088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Execute Fab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A53710-14A6-4B8D-A0CF-C8BBDF772471}"/>
                  </a:ext>
                </a:extLst>
              </p:cNvPr>
              <p:cNvSpPr/>
              <p:nvPr/>
            </p:nvSpPr>
            <p:spPr>
              <a:xfrm>
                <a:off x="2398189" y="5306230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Measurement &amp; Analysis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2808104-27C6-47E8-9D3D-EEF53B8DF8C2}"/>
                  </a:ext>
                </a:extLst>
              </p:cNvPr>
              <p:cNvGrpSpPr/>
              <p:nvPr/>
            </p:nvGrpSpPr>
            <p:grpSpPr>
              <a:xfrm flipH="1">
                <a:off x="1235458" y="1973881"/>
                <a:ext cx="1162728" cy="3701826"/>
                <a:chOff x="3097984" y="1997882"/>
                <a:chExt cx="1162728" cy="370182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9044BCD-EE82-4260-84AF-C5EBB589265D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>
                <a:xfrm>
                  <a:off x="3097984" y="5699708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3B94ABC-DA06-4F02-878C-85818F98C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0712" y="1997882"/>
                  <a:ext cx="0" cy="3701826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7CFD6AB-8C60-441D-8446-FE18FBC4F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7984" y="1997882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69F697-44B5-4639-B49E-10DB371EEC67}"/>
                  </a:ext>
                </a:extLst>
              </p:cNvPr>
              <p:cNvSpPr/>
              <p:nvPr/>
            </p:nvSpPr>
            <p:spPr>
              <a:xfrm>
                <a:off x="485617" y="3539468"/>
                <a:ext cx="1568741" cy="5285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807F68C5-4656-48EE-B44E-E1F46F27E15B}"/>
                  </a:ext>
                </a:extLst>
              </p:cNvPr>
              <p:cNvSpPr/>
              <p:nvPr/>
            </p:nvSpPr>
            <p:spPr>
              <a:xfrm>
                <a:off x="3276876" y="2266679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Arrow: Down 23">
                <a:extLst>
                  <a:ext uri="{FF2B5EF4-FFF2-40B4-BE49-F238E27FC236}">
                    <a16:creationId xmlns:a16="http://schemas.microsoft.com/office/drawing/2014/main" id="{2CCE5338-B706-4824-BEA4-652F72C40053}"/>
                  </a:ext>
                </a:extLst>
              </p:cNvPr>
              <p:cNvSpPr/>
              <p:nvPr/>
            </p:nvSpPr>
            <p:spPr>
              <a:xfrm>
                <a:off x="3288948" y="3214985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08D843B1-BD55-4BE0-9F8B-609A7A2AE4C6}"/>
                  </a:ext>
                </a:extLst>
              </p:cNvPr>
              <p:cNvSpPr/>
              <p:nvPr/>
            </p:nvSpPr>
            <p:spPr>
              <a:xfrm>
                <a:off x="3276875" y="41281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A12BE97-7321-47AA-8272-A0B48EFD3E13}"/>
                  </a:ext>
                </a:extLst>
              </p:cNvPr>
              <p:cNvSpPr/>
              <p:nvPr/>
            </p:nvSpPr>
            <p:spPr>
              <a:xfrm>
                <a:off x="3288947" y="50920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182" name="Group 7181">
              <a:extLst>
                <a:ext uri="{FF2B5EF4-FFF2-40B4-BE49-F238E27FC236}">
                  <a16:creationId xmlns:a16="http://schemas.microsoft.com/office/drawing/2014/main" id="{D9CE98D4-C134-46A0-B091-196D28EA38E7}"/>
                </a:ext>
              </a:extLst>
            </p:cNvPr>
            <p:cNvGrpSpPr/>
            <p:nvPr/>
          </p:nvGrpSpPr>
          <p:grpSpPr>
            <a:xfrm>
              <a:off x="1995540" y="1057242"/>
              <a:ext cx="5251058" cy="5152567"/>
              <a:chOff x="1995540" y="1057242"/>
              <a:chExt cx="5251058" cy="515256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AF966C-394C-4A89-9A13-B4CD9BC17121}"/>
                  </a:ext>
                </a:extLst>
              </p:cNvPr>
              <p:cNvSpPr txBox="1"/>
              <p:nvPr/>
            </p:nvSpPr>
            <p:spPr>
              <a:xfrm>
                <a:off x="1995540" y="1057242"/>
                <a:ext cx="2265028" cy="3964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u="sng" dirty="0"/>
                  <a:t>Design of Fabrication </a:t>
                </a:r>
              </a:p>
            </p:txBody>
          </p:sp>
          <p:cxnSp>
            <p:nvCxnSpPr>
              <p:cNvPr id="7176" name="Straight Connector 7175">
                <a:extLst>
                  <a:ext uri="{FF2B5EF4-FFF2-40B4-BE49-F238E27FC236}">
                    <a16:creationId xmlns:a16="http://schemas.microsoft.com/office/drawing/2014/main" id="{D09A8ECD-7245-436C-8BA0-E0AFF1984E06}"/>
                  </a:ext>
                </a:extLst>
              </p:cNvPr>
              <p:cNvCxnSpPr>
                <a:stCxn id="19" idx="3"/>
              </p:cNvCxnSpPr>
              <p:nvPr/>
            </p:nvCxnSpPr>
            <p:spPr>
              <a:xfrm>
                <a:off x="4141479" y="4754615"/>
                <a:ext cx="858360" cy="0"/>
              </a:xfrm>
              <a:prstGeom prst="line">
                <a:avLst/>
              </a:prstGeom>
              <a:ln w="28575">
                <a:prstDash val="sysDot"/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0002A9B-3BC7-4781-A4A4-93A380777D59}"/>
                  </a:ext>
                </a:extLst>
              </p:cNvPr>
              <p:cNvCxnSpPr/>
              <p:nvPr/>
            </p:nvCxnSpPr>
            <p:spPr>
              <a:xfrm>
                <a:off x="4126092" y="3754126"/>
                <a:ext cx="858360" cy="0"/>
              </a:xfrm>
              <a:prstGeom prst="line">
                <a:avLst/>
              </a:prstGeom>
              <a:ln w="28575">
                <a:prstDash val="sysDot"/>
                <a:headEnd type="arrow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8" name="Straight Connector 7177">
                <a:extLst>
                  <a:ext uri="{FF2B5EF4-FFF2-40B4-BE49-F238E27FC236}">
                    <a16:creationId xmlns:a16="http://schemas.microsoft.com/office/drawing/2014/main" id="{8EA45CA5-5132-45B8-887D-2B33E213AB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4452" y="3753106"/>
                <a:ext cx="0" cy="101828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E8D26FF-E1A5-49E2-913A-F83C0A54F4F8}"/>
                  </a:ext>
                </a:extLst>
              </p:cNvPr>
              <p:cNvGrpSpPr/>
              <p:nvPr/>
            </p:nvGrpSpPr>
            <p:grpSpPr>
              <a:xfrm>
                <a:off x="4772242" y="3593655"/>
                <a:ext cx="1631870" cy="1335547"/>
                <a:chOff x="4849595" y="3340437"/>
                <a:chExt cx="1795241" cy="1604811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1244481-7BCB-43CE-8632-546B105BCD11}"/>
                    </a:ext>
                  </a:extLst>
                </p:cNvPr>
                <p:cNvSpPr/>
                <p:nvPr/>
              </p:nvSpPr>
              <p:spPr>
                <a:xfrm>
                  <a:off x="4849595" y="3453688"/>
                  <a:ext cx="1795241" cy="13783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Optimize process</a:t>
                  </a:r>
                </a:p>
              </p:txBody>
            </p:sp>
            <p:sp>
              <p:nvSpPr>
                <p:cNvPr id="41" name="Arrow: Right 40">
                  <a:extLst>
                    <a:ext uri="{FF2B5EF4-FFF2-40B4-BE49-F238E27FC236}">
                      <a16:creationId xmlns:a16="http://schemas.microsoft.com/office/drawing/2014/main" id="{D8B6B76D-8CA4-43AA-8253-BCC4129C6E5D}"/>
                    </a:ext>
                  </a:extLst>
                </p:cNvPr>
                <p:cNvSpPr/>
                <p:nvPr/>
              </p:nvSpPr>
              <p:spPr>
                <a:xfrm>
                  <a:off x="5723899" y="4718745"/>
                  <a:ext cx="130652" cy="226503"/>
                </a:xfrm>
                <a:prstGeom prst="rightArrow">
                  <a:avLst>
                    <a:gd name="adj1" fmla="val 5555"/>
                    <a:gd name="adj2" fmla="val 10925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row: Right 42">
                  <a:extLst>
                    <a:ext uri="{FF2B5EF4-FFF2-40B4-BE49-F238E27FC236}">
                      <a16:creationId xmlns:a16="http://schemas.microsoft.com/office/drawing/2014/main" id="{58D98E8E-F349-4AC7-B612-C2C45C94F311}"/>
                    </a:ext>
                  </a:extLst>
                </p:cNvPr>
                <p:cNvSpPr/>
                <p:nvPr/>
              </p:nvSpPr>
              <p:spPr>
                <a:xfrm flipH="1">
                  <a:off x="5685503" y="3340437"/>
                  <a:ext cx="130652" cy="226503"/>
                </a:xfrm>
                <a:prstGeom prst="rightArrow">
                  <a:avLst>
                    <a:gd name="adj1" fmla="val 5555"/>
                    <a:gd name="adj2" fmla="val 10925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80" name="Rectangle: Rounded Corners 7179">
                <a:extLst>
                  <a:ext uri="{FF2B5EF4-FFF2-40B4-BE49-F238E27FC236}">
                    <a16:creationId xmlns:a16="http://schemas.microsoft.com/office/drawing/2014/main" id="{DDA4CC38-BBB0-4AE5-8D98-007B3ECEA414}"/>
                  </a:ext>
                </a:extLst>
              </p:cNvPr>
              <p:cNvSpPr/>
              <p:nvPr/>
            </p:nvSpPr>
            <p:spPr>
              <a:xfrm>
                <a:off x="4427036" y="2241652"/>
                <a:ext cx="1261993" cy="978912"/>
              </a:xfrm>
              <a:prstGeom prst="roundRect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Controlled variables 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8DB7E84-85B0-4C9A-B593-E8E3B7BAE370}"/>
                  </a:ext>
                </a:extLst>
              </p:cNvPr>
              <p:cNvSpPr/>
              <p:nvPr/>
            </p:nvSpPr>
            <p:spPr>
              <a:xfrm>
                <a:off x="5889333" y="2249195"/>
                <a:ext cx="1357265" cy="9789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Uncontrolled variables </a:t>
                </a:r>
              </a:p>
            </p:txBody>
          </p:sp>
          <p:sp>
            <p:nvSpPr>
              <p:cNvPr id="7181" name="Arc 7180">
                <a:extLst>
                  <a:ext uri="{FF2B5EF4-FFF2-40B4-BE49-F238E27FC236}">
                    <a16:creationId xmlns:a16="http://schemas.microsoft.com/office/drawing/2014/main" id="{C45170D0-40DE-4017-9022-55EBD75679A6}"/>
                  </a:ext>
                </a:extLst>
              </p:cNvPr>
              <p:cNvSpPr/>
              <p:nvPr/>
            </p:nvSpPr>
            <p:spPr>
              <a:xfrm>
                <a:off x="5038214" y="2726018"/>
                <a:ext cx="650815" cy="1018287"/>
              </a:xfrm>
              <a:prstGeom prst="arc">
                <a:avLst>
                  <a:gd name="adj1" fmla="val 6003808"/>
                  <a:gd name="adj2" fmla="val 11029681"/>
                </a:avLst>
              </a:prstGeom>
              <a:ln w="28575">
                <a:solidFill>
                  <a:schemeClr val="tx1">
                    <a:lumMod val="5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197EB45C-F3FF-4435-8720-D18F227F711F}"/>
                  </a:ext>
                </a:extLst>
              </p:cNvPr>
              <p:cNvSpPr/>
              <p:nvPr/>
            </p:nvSpPr>
            <p:spPr>
              <a:xfrm flipH="1">
                <a:off x="5522406" y="2733998"/>
                <a:ext cx="650815" cy="1018287"/>
              </a:xfrm>
              <a:prstGeom prst="arc">
                <a:avLst>
                  <a:gd name="adj1" fmla="val 6003808"/>
                  <a:gd name="adj2" fmla="val 11029681"/>
                </a:avLst>
              </a:prstGeom>
              <a:ln w="28575">
                <a:solidFill>
                  <a:schemeClr val="tx1">
                    <a:lumMod val="5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565828FF-7F94-42B7-9CB3-990128450FE6}"/>
                  </a:ext>
                </a:extLst>
              </p:cNvPr>
              <p:cNvSpPr/>
              <p:nvPr/>
            </p:nvSpPr>
            <p:spPr>
              <a:xfrm>
                <a:off x="5010396" y="5230897"/>
                <a:ext cx="1357265" cy="97891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Unknown variables </a:t>
                </a:r>
              </a:p>
            </p:txBody>
          </p:sp>
        </p:grpSp>
      </p:grpSp>
      <p:cxnSp>
        <p:nvCxnSpPr>
          <p:cNvPr id="7187" name="Straight Arrow Connector 7186">
            <a:extLst>
              <a:ext uri="{FF2B5EF4-FFF2-40B4-BE49-F238E27FC236}">
                <a16:creationId xmlns:a16="http://schemas.microsoft.com/office/drawing/2014/main" id="{4B43F9FF-2362-4509-ADD3-69CA55437991}"/>
              </a:ext>
            </a:extLst>
          </p:cNvPr>
          <p:cNvCxnSpPr>
            <a:stCxn id="88" idx="0"/>
          </p:cNvCxnSpPr>
          <p:nvPr/>
        </p:nvCxnSpPr>
        <p:spPr>
          <a:xfrm flipH="1" flipV="1">
            <a:off x="6039275" y="5213487"/>
            <a:ext cx="1" cy="395945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7187">
            <a:extLst>
              <a:ext uri="{FF2B5EF4-FFF2-40B4-BE49-F238E27FC236}">
                <a16:creationId xmlns:a16="http://schemas.microsoft.com/office/drawing/2014/main" id="{8B59D3FA-F6D2-48F2-9309-39A84E6732B0}"/>
              </a:ext>
            </a:extLst>
          </p:cNvPr>
          <p:cNvSpPr txBox="1"/>
          <p:nvPr/>
        </p:nvSpPr>
        <p:spPr>
          <a:xfrm>
            <a:off x="5360643" y="1138506"/>
            <a:ext cx="6490349" cy="12421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Controllable: Resist thickness, dose, plasma power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Partially controllable: Photoresist edge beads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Uncontrollable: Tools dependent variation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Uncontrolled: humidity and its impact on photoresist film</a:t>
            </a:r>
          </a:p>
        </p:txBody>
      </p:sp>
      <p:sp>
        <p:nvSpPr>
          <p:cNvPr id="7189" name="TextBox 7188">
            <a:extLst>
              <a:ext uri="{FF2B5EF4-FFF2-40B4-BE49-F238E27FC236}">
                <a16:creationId xmlns:a16="http://schemas.microsoft.com/office/drawing/2014/main" id="{DDEDC520-7D76-4E0E-B58C-A74CAE3F2321}"/>
              </a:ext>
            </a:extLst>
          </p:cNvPr>
          <p:cNvSpPr txBox="1"/>
          <p:nvPr/>
        </p:nvSpPr>
        <p:spPr>
          <a:xfrm>
            <a:off x="7647498" y="5853927"/>
            <a:ext cx="4049202" cy="3454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Optimization of a process by iteration</a:t>
            </a:r>
          </a:p>
        </p:txBody>
      </p:sp>
    </p:spTree>
    <p:extLst>
      <p:ext uri="{BB962C8B-B14F-4D97-AF65-F5344CB8AC3E}">
        <p14:creationId xmlns:p14="http://schemas.microsoft.com/office/powerpoint/2010/main" val="41869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6DAC-FE57-41EF-B5D0-0964C0D5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Cleaning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A8C6C-6CDD-4703-AC5A-5FE45C985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D0A18A-D6C5-47FE-ABD1-EA243AC11BC9}"/>
              </a:ext>
            </a:extLst>
          </p:cNvPr>
          <p:cNvGrpSpPr/>
          <p:nvPr/>
        </p:nvGrpSpPr>
        <p:grpSpPr>
          <a:xfrm>
            <a:off x="1299437" y="1748317"/>
            <a:ext cx="2442053" cy="2501807"/>
            <a:chOff x="1491143" y="1613456"/>
            <a:chExt cx="2627378" cy="2792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90F4E6-DCBD-49BE-AC02-9D62CE5DC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143" y="1613456"/>
              <a:ext cx="2627378" cy="2418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69006-1E39-471B-BECD-971897CE552E}"/>
                </a:ext>
              </a:extLst>
            </p:cNvPr>
            <p:cNvSpPr txBox="1"/>
            <p:nvPr/>
          </p:nvSpPr>
          <p:spPr>
            <a:xfrm>
              <a:off x="1529002" y="4031988"/>
              <a:ext cx="2507742" cy="374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Samples with gunk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4B41C4-0585-4A8F-9DC4-5D6460E4A34E}"/>
              </a:ext>
            </a:extLst>
          </p:cNvPr>
          <p:cNvGrpSpPr/>
          <p:nvPr/>
        </p:nvGrpSpPr>
        <p:grpSpPr>
          <a:xfrm>
            <a:off x="4698725" y="1748317"/>
            <a:ext cx="2507741" cy="2603001"/>
            <a:chOff x="4923000" y="1613456"/>
            <a:chExt cx="2627377" cy="28711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BE680B-279E-4A55-9C46-004E45856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000" y="1613456"/>
              <a:ext cx="2627377" cy="2418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567AE7-CC4B-416C-8C94-8A58748B0692}"/>
                </a:ext>
              </a:extLst>
            </p:cNvPr>
            <p:cNvSpPr txBox="1"/>
            <p:nvPr/>
          </p:nvSpPr>
          <p:spPr>
            <a:xfrm>
              <a:off x="5340813" y="4115263"/>
              <a:ext cx="17917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Metal particles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4F9CDD-E714-4556-8A44-1A0870E8AB5F}"/>
              </a:ext>
            </a:extLst>
          </p:cNvPr>
          <p:cNvGrpSpPr/>
          <p:nvPr/>
        </p:nvGrpSpPr>
        <p:grpSpPr>
          <a:xfrm>
            <a:off x="7745436" y="1727002"/>
            <a:ext cx="3730701" cy="2570281"/>
            <a:chOff x="8003920" y="1613456"/>
            <a:chExt cx="3997179" cy="29465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E07B9A-F82D-48BC-B6FC-AFEA753F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775" y="1613456"/>
              <a:ext cx="2627377" cy="2420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175D8D-850B-4DA7-9FBC-2CA001F649FD}"/>
                </a:ext>
              </a:extLst>
            </p:cNvPr>
            <p:cNvSpPr txBox="1"/>
            <p:nvPr/>
          </p:nvSpPr>
          <p:spPr>
            <a:xfrm>
              <a:off x="8003920" y="4136578"/>
              <a:ext cx="3997179" cy="423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eftover hydrocarbon after liftoff</a:t>
              </a:r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BCFC4D2-7891-4C42-ACE7-C27F07740B51}"/>
              </a:ext>
            </a:extLst>
          </p:cNvPr>
          <p:cNvSpPr txBox="1"/>
          <p:nvPr/>
        </p:nvSpPr>
        <p:spPr>
          <a:xfrm>
            <a:off x="1345811" y="924952"/>
            <a:ext cx="8138178" cy="3742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Sample size: use dicing tool scriber to cut sample/ substrate to desired size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041AEE-C006-4246-943B-97D1A5803456}"/>
              </a:ext>
            </a:extLst>
          </p:cNvPr>
          <p:cNvSpPr txBox="1"/>
          <p:nvPr/>
        </p:nvSpPr>
        <p:spPr>
          <a:xfrm>
            <a:off x="4939647" y="1334500"/>
            <a:ext cx="2025894" cy="2988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Sample cleaning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21138-55D3-47F3-8523-E2BF735F390B}"/>
              </a:ext>
            </a:extLst>
          </p:cNvPr>
          <p:cNvSpPr txBox="1"/>
          <p:nvPr/>
        </p:nvSpPr>
        <p:spPr>
          <a:xfrm>
            <a:off x="301147" y="4791267"/>
            <a:ext cx="3104784" cy="39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Hydrocarbon/gunk removal: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5580E-8152-459E-98CF-957195AD9749}"/>
              </a:ext>
            </a:extLst>
          </p:cNvPr>
          <p:cNvSpPr/>
          <p:nvPr/>
        </p:nvSpPr>
        <p:spPr>
          <a:xfrm>
            <a:off x="3487893" y="4626714"/>
            <a:ext cx="2507741" cy="58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Acetone airbrush, Methanol, IPA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03096-24AB-48EE-B942-41F704F6B927}"/>
              </a:ext>
            </a:extLst>
          </p:cNvPr>
          <p:cNvSpPr/>
          <p:nvPr/>
        </p:nvSpPr>
        <p:spPr>
          <a:xfrm>
            <a:off x="6330037" y="4636622"/>
            <a:ext cx="2507741" cy="59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Oxygen plasma (Barrel ash, ozone, LOLA)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6D8A8E-E2A1-45BA-84D0-4D0F9153CB62}"/>
              </a:ext>
            </a:extLst>
          </p:cNvPr>
          <p:cNvCxnSpPr>
            <a:cxnSpLocks/>
            <a:stCxn id="20" idx="3"/>
            <a:endCxn id="20" idx="3"/>
          </p:cNvCxnSpPr>
          <p:nvPr/>
        </p:nvCxnSpPr>
        <p:spPr>
          <a:xfrm>
            <a:off x="5995634" y="491848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C7DDF95-10A8-4EE0-A33A-B1E8BCCA9024}"/>
              </a:ext>
            </a:extLst>
          </p:cNvPr>
          <p:cNvSpPr/>
          <p:nvPr/>
        </p:nvSpPr>
        <p:spPr>
          <a:xfrm>
            <a:off x="9188959" y="4658334"/>
            <a:ext cx="2507741" cy="57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Ammonia peroxide, piranha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7D3417-CA02-4955-BDD6-F53EAE86E4A7}"/>
              </a:ext>
            </a:extLst>
          </p:cNvPr>
          <p:cNvSpPr/>
          <p:nvPr/>
        </p:nvSpPr>
        <p:spPr>
          <a:xfrm>
            <a:off x="3487893" y="5324967"/>
            <a:ext cx="2507741" cy="60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Acetone airbrush (forceful), IPA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92753-FEBD-4B14-A7C6-C9424255125E}"/>
              </a:ext>
            </a:extLst>
          </p:cNvPr>
          <p:cNvSpPr/>
          <p:nvPr/>
        </p:nvSpPr>
        <p:spPr>
          <a:xfrm>
            <a:off x="6330036" y="5343908"/>
            <a:ext cx="2507741" cy="58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Ammonia peroxide (some), piranha (~all)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AFCE0-E432-49AB-93D1-3407C4B3C218}"/>
              </a:ext>
            </a:extLst>
          </p:cNvPr>
          <p:cNvSpPr txBox="1"/>
          <p:nvPr/>
        </p:nvSpPr>
        <p:spPr>
          <a:xfrm>
            <a:off x="796698" y="5571830"/>
            <a:ext cx="2636349" cy="39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Metal particles removal: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907569-8DA0-4C11-9F08-9A5A27B11D06}"/>
              </a:ext>
            </a:extLst>
          </p:cNvPr>
          <p:cNvSpPr txBox="1"/>
          <p:nvPr/>
        </p:nvSpPr>
        <p:spPr>
          <a:xfrm>
            <a:off x="796698" y="6261602"/>
            <a:ext cx="2636349" cy="39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Oxide removal: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B5A553-D64A-4164-88B8-324D3A8FDAAE}"/>
              </a:ext>
            </a:extLst>
          </p:cNvPr>
          <p:cNvSpPr/>
          <p:nvPr/>
        </p:nvSpPr>
        <p:spPr>
          <a:xfrm>
            <a:off x="3487893" y="6107514"/>
            <a:ext cx="2507741" cy="60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HF, BOE (removes different oxides)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13E97E-67B9-4605-9B03-FF6D981DB1C3}"/>
              </a:ext>
            </a:extLst>
          </p:cNvPr>
          <p:cNvSpPr/>
          <p:nvPr/>
        </p:nvSpPr>
        <p:spPr>
          <a:xfrm>
            <a:off x="6330035" y="6107514"/>
            <a:ext cx="2939800" cy="60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Hot bases e.g. KOH (removes Al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, SiO</a:t>
            </a:r>
            <a:r>
              <a:rPr lang="en-US" sz="1600" b="1" baseline="-25000" dirty="0"/>
              <a:t>2</a:t>
            </a:r>
            <a:r>
              <a:rPr lang="en-US" sz="1600" b="1" dirty="0"/>
              <a:t>, attacks Si</a:t>
            </a:r>
          </a:p>
        </p:txBody>
      </p:sp>
    </p:spTree>
    <p:extLst>
      <p:ext uri="{BB962C8B-B14F-4D97-AF65-F5344CB8AC3E}">
        <p14:creationId xmlns:p14="http://schemas.microsoft.com/office/powerpoint/2010/main" val="6979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1ACF-EB86-47EF-BCAE-69D1541A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10923"/>
            <a:ext cx="10096500" cy="774779"/>
          </a:xfrm>
        </p:spPr>
        <p:txBody>
          <a:bodyPr/>
          <a:lstStyle/>
          <a:p>
            <a:r>
              <a:rPr lang="en-US" dirty="0"/>
              <a:t>Patterning by Lithography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B671B6-4DF4-4E6D-8FA1-F34BAF735A08}"/>
              </a:ext>
            </a:extLst>
          </p:cNvPr>
          <p:cNvGrpSpPr/>
          <p:nvPr/>
        </p:nvGrpSpPr>
        <p:grpSpPr>
          <a:xfrm>
            <a:off x="6737723" y="2279290"/>
            <a:ext cx="4798503" cy="3692003"/>
            <a:chOff x="-138264" y="1952883"/>
            <a:chExt cx="3920233" cy="41135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A70FC-639D-47C9-8BAD-166BFAE27FF4}"/>
                </a:ext>
              </a:extLst>
            </p:cNvPr>
            <p:cNvGrpSpPr/>
            <p:nvPr/>
          </p:nvGrpSpPr>
          <p:grpSpPr>
            <a:xfrm>
              <a:off x="236369" y="1952883"/>
              <a:ext cx="2573568" cy="1991720"/>
              <a:chOff x="4149312" y="4032187"/>
              <a:chExt cx="2381208" cy="1781845"/>
            </a:xfrm>
          </p:grpSpPr>
          <p:pic>
            <p:nvPicPr>
              <p:cNvPr id="8" name="Picture 12" descr="Synthesis, Fabrication, Manipulation &amp; Assembly Capabilities">
                <a:extLst>
                  <a:ext uri="{FF2B5EF4-FFF2-40B4-BE49-F238E27FC236}">
                    <a16:creationId xmlns:a16="http://schemas.microsoft.com/office/drawing/2014/main" id="{DCDDA87E-72A0-4429-B6FB-10D94F362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9312" y="4032187"/>
                <a:ext cx="2381208" cy="1781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A00BA-7436-4CC1-905A-B77353CD86CA}"/>
                  </a:ext>
                </a:extLst>
              </p:cNvPr>
              <p:cNvSpPr txBox="1"/>
              <p:nvPr/>
            </p:nvSpPr>
            <p:spPr>
              <a:xfrm>
                <a:off x="4564590" y="5433698"/>
                <a:ext cx="1150627" cy="288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100 kV EBL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F2E1A6-837D-4089-A8AF-61B5620D0312}"/>
                </a:ext>
              </a:extLst>
            </p:cNvPr>
            <p:cNvSpPr txBox="1"/>
            <p:nvPr/>
          </p:nvSpPr>
          <p:spPr>
            <a:xfrm>
              <a:off x="-138264" y="4731099"/>
              <a:ext cx="3920233" cy="13353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High resolution, down to 10nm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Slow patterning speed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Maskless patterning, create patterns directly from CAD design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7FA9A00-70C4-4C5F-AB27-5D94AE6E5C56}"/>
              </a:ext>
            </a:extLst>
          </p:cNvPr>
          <p:cNvGrpSpPr/>
          <p:nvPr/>
        </p:nvGrpSpPr>
        <p:grpSpPr>
          <a:xfrm>
            <a:off x="1284350" y="2031233"/>
            <a:ext cx="3826528" cy="2380293"/>
            <a:chOff x="861263" y="1704314"/>
            <a:chExt cx="3826528" cy="23802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5E9317-1547-415A-8F58-C7A91F468DD4}"/>
                </a:ext>
              </a:extLst>
            </p:cNvPr>
            <p:cNvGrpSpPr/>
            <p:nvPr/>
          </p:nvGrpSpPr>
          <p:grpSpPr>
            <a:xfrm>
              <a:off x="2719925" y="1704314"/>
              <a:ext cx="1967866" cy="2380293"/>
              <a:chOff x="3138272" y="4455359"/>
              <a:chExt cx="757629" cy="976840"/>
            </a:xfrm>
          </p:grpSpPr>
          <p:pic>
            <p:nvPicPr>
              <p:cNvPr id="5" name="Picture 14" descr="Maskless Aligner MLA150 - Spectra Research Corporation">
                <a:extLst>
                  <a:ext uri="{FF2B5EF4-FFF2-40B4-BE49-F238E27FC236}">
                    <a16:creationId xmlns:a16="http://schemas.microsoft.com/office/drawing/2014/main" id="{0A1C3B6E-D8AE-4026-BCD2-4C1D31BEC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09" r="11688"/>
              <a:stretch/>
            </p:blipFill>
            <p:spPr bwMode="auto">
              <a:xfrm>
                <a:off x="3138272" y="4455359"/>
                <a:ext cx="757629" cy="97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7E742E-3A26-4BB5-8BB0-B10C2BD7E7FB}"/>
                  </a:ext>
                </a:extLst>
              </p:cNvPr>
              <p:cNvSpPr txBox="1"/>
              <p:nvPr/>
            </p:nvSpPr>
            <p:spPr>
              <a:xfrm>
                <a:off x="3215997" y="5099162"/>
                <a:ext cx="646763" cy="146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Maskless aligner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4DEA4-312C-49A9-ADC8-DA0D38836E35}"/>
                </a:ext>
              </a:extLst>
            </p:cNvPr>
            <p:cNvGrpSpPr/>
            <p:nvPr/>
          </p:nvGrpSpPr>
          <p:grpSpPr>
            <a:xfrm>
              <a:off x="861263" y="1836837"/>
              <a:ext cx="1803388" cy="1945832"/>
              <a:chOff x="3208813" y="1701555"/>
              <a:chExt cx="1803388" cy="1945832"/>
            </a:xfrm>
          </p:grpSpPr>
          <p:pic>
            <p:nvPicPr>
              <p:cNvPr id="8194" name="Picture 2" descr="Used Karl Suss MJB3 Mask Aligner for Sale at Tara Semiconductor Tec...">
                <a:extLst>
                  <a:ext uri="{FF2B5EF4-FFF2-40B4-BE49-F238E27FC236}">
                    <a16:creationId xmlns:a16="http://schemas.microsoft.com/office/drawing/2014/main" id="{3BFE93CE-9022-4CD8-9B83-CA4D0E6AD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" r="34999"/>
              <a:stretch/>
            </p:blipFill>
            <p:spPr bwMode="auto">
              <a:xfrm>
                <a:off x="3208813" y="1701555"/>
                <a:ext cx="1803388" cy="1945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D045DF-65DF-4882-B2EC-028E338C2649}"/>
                  </a:ext>
                </a:extLst>
              </p:cNvPr>
              <p:cNvSpPr txBox="1"/>
              <p:nvPr/>
            </p:nvSpPr>
            <p:spPr>
              <a:xfrm>
                <a:off x="3530623" y="3150439"/>
                <a:ext cx="1320737" cy="3566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Mask aligner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92741E-D88A-4570-9D94-FF82B2AA1438}"/>
              </a:ext>
            </a:extLst>
          </p:cNvPr>
          <p:cNvSpPr txBox="1"/>
          <p:nvPr/>
        </p:nvSpPr>
        <p:spPr>
          <a:xfrm>
            <a:off x="2046914" y="886707"/>
            <a:ext cx="4798503" cy="3579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A2DDF9-EC5D-488B-A98C-BA47352954D3}"/>
              </a:ext>
            </a:extLst>
          </p:cNvPr>
          <p:cNvSpPr txBox="1"/>
          <p:nvPr/>
        </p:nvSpPr>
        <p:spPr>
          <a:xfrm>
            <a:off x="1373625" y="1509691"/>
            <a:ext cx="2795998" cy="3964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400" b="1" u="sng" dirty="0"/>
              <a:t>Photolithography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41C5D0-D58A-4C22-9FD5-D53B4B4E1248}"/>
              </a:ext>
            </a:extLst>
          </p:cNvPr>
          <p:cNvSpPr txBox="1"/>
          <p:nvPr/>
        </p:nvSpPr>
        <p:spPr>
          <a:xfrm>
            <a:off x="6737723" y="1584366"/>
            <a:ext cx="3828510" cy="3964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400" b="1" u="sng" dirty="0"/>
              <a:t>Electron-beam lithography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FC3BE4-9E76-474A-9703-E8C45B7027B7}"/>
              </a:ext>
            </a:extLst>
          </p:cNvPr>
          <p:cNvSpPr txBox="1"/>
          <p:nvPr/>
        </p:nvSpPr>
        <p:spPr>
          <a:xfrm>
            <a:off x="1179904" y="4631001"/>
            <a:ext cx="5231867" cy="21070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Mask Aligner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Resolution available at CINT ~1um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Fast patterning</a:t>
            </a:r>
          </a:p>
          <a:p>
            <a:pPr algn="l"/>
            <a:r>
              <a:rPr lang="en-US" b="1" dirty="0"/>
              <a:t>Maskless Aligner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Patterning from CAD design without mask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Patterning Slower than mask aligner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38F665-762A-4F83-93B6-95A78C65C892}"/>
              </a:ext>
            </a:extLst>
          </p:cNvPr>
          <p:cNvSpPr txBox="1"/>
          <p:nvPr/>
        </p:nvSpPr>
        <p:spPr>
          <a:xfrm>
            <a:off x="1864470" y="943193"/>
            <a:ext cx="844280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Lithography: process of creating patterns on a polymer/film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B7574-17EA-453F-B19E-9CB0D82532CF}"/>
              </a:ext>
            </a:extLst>
          </p:cNvPr>
          <p:cNvSpPr txBox="1"/>
          <p:nvPr/>
        </p:nvSpPr>
        <p:spPr>
          <a:xfrm>
            <a:off x="707399" y="4286697"/>
            <a:ext cx="4472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Resolution depends on wavelength (nm)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556929-070C-4FE8-9F59-512A0E281DAF}"/>
              </a:ext>
            </a:extLst>
          </p:cNvPr>
          <p:cNvSpPr txBox="1"/>
          <p:nvPr/>
        </p:nvSpPr>
        <p:spPr>
          <a:xfrm>
            <a:off x="6737723" y="4155737"/>
            <a:ext cx="4472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Resolution depends electron energy (kV), beam current (</a:t>
            </a:r>
            <a:r>
              <a:rPr lang="en-US" b="1" dirty="0" err="1">
                <a:solidFill>
                  <a:srgbClr val="00B0F0"/>
                </a:solidFill>
              </a:rPr>
              <a:t>pA</a:t>
            </a:r>
            <a:r>
              <a:rPr lang="en-US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099AE-908A-4AFB-9C3A-2FFF74859979}"/>
              </a:ext>
            </a:extLst>
          </p:cNvPr>
          <p:cNvSpPr txBox="1"/>
          <p:nvPr/>
        </p:nvSpPr>
        <p:spPr>
          <a:xfrm>
            <a:off x="2046914" y="6404677"/>
            <a:ext cx="3429202" cy="2745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Expose on Photoresist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32B340-A3AC-49EF-ADA6-B493E4730230}"/>
              </a:ext>
            </a:extLst>
          </p:cNvPr>
          <p:cNvSpPr txBox="1"/>
          <p:nvPr/>
        </p:nvSpPr>
        <p:spPr>
          <a:xfrm>
            <a:off x="7599457" y="6404677"/>
            <a:ext cx="3029393" cy="2745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Expose on E-beam resist</a:t>
            </a:r>
          </a:p>
        </p:txBody>
      </p:sp>
    </p:spTree>
    <p:extLst>
      <p:ext uri="{BB962C8B-B14F-4D97-AF65-F5344CB8AC3E}">
        <p14:creationId xmlns:p14="http://schemas.microsoft.com/office/powerpoint/2010/main" val="605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0872-41FC-4959-89D5-79ECCBC5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Photolithography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37702B-EA2F-4AF4-8164-5AF0030EA6FC}"/>
              </a:ext>
            </a:extLst>
          </p:cNvPr>
          <p:cNvGrpSpPr/>
          <p:nvPr/>
        </p:nvGrpSpPr>
        <p:grpSpPr>
          <a:xfrm>
            <a:off x="864870" y="2590605"/>
            <a:ext cx="6103526" cy="1044896"/>
            <a:chOff x="851051" y="1929493"/>
            <a:chExt cx="6103526" cy="1044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F57BC6-2254-4AF7-84A3-BE74CF0DCCEE}"/>
                </a:ext>
              </a:extLst>
            </p:cNvPr>
            <p:cNvSpPr txBox="1"/>
            <p:nvPr/>
          </p:nvSpPr>
          <p:spPr>
            <a:xfrm>
              <a:off x="851051" y="1929493"/>
              <a:ext cx="54675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 dirty="0">
                  <a:latin typeface="+mj-lt"/>
                </a:rPr>
                <a:t>Resolution</a:t>
              </a:r>
              <a:r>
                <a:rPr lang="en-US" b="1" dirty="0">
                  <a:latin typeface="+mj-lt"/>
                </a:rPr>
                <a:t>:</a:t>
              </a:r>
              <a:r>
                <a:rPr lang="en-US" b="1" dirty="0"/>
                <a:t> governed by Rayleigh criteria.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95112A-16FD-47E4-8A20-43BC3098CE8F}"/>
                    </a:ext>
                  </a:extLst>
                </p:cNvPr>
                <p:cNvSpPr txBox="1"/>
                <p:nvPr/>
              </p:nvSpPr>
              <p:spPr>
                <a:xfrm>
                  <a:off x="939670" y="2278114"/>
                  <a:ext cx="6014907" cy="696275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𝑹𝒆𝒔𝒐𝒍𝒖𝒕𝒊𝒐𝒏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𝑵𝑨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𝑫𝒆𝒑𝒕𝒉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𝑭𝒐𝒄𝒖𝒔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𝑫𝑶𝑭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95112A-16FD-47E4-8A20-43BC3098C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670" y="2278114"/>
                  <a:ext cx="6014907" cy="6962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EB71AF-91A8-4DC9-96BD-0C3324AC7018}"/>
              </a:ext>
            </a:extLst>
          </p:cNvPr>
          <p:cNvGrpSpPr/>
          <p:nvPr/>
        </p:nvGrpSpPr>
        <p:grpSpPr>
          <a:xfrm>
            <a:off x="7676581" y="713222"/>
            <a:ext cx="3312997" cy="2348760"/>
            <a:chOff x="7436887" y="1132648"/>
            <a:chExt cx="4235050" cy="3237881"/>
          </a:xfrm>
        </p:grpSpPr>
        <p:pic>
          <p:nvPicPr>
            <p:cNvPr id="2052" name="Picture 4" descr="Chapter 5 Lithography Introduction and application. - ppt video online  download">
              <a:extLst>
                <a:ext uri="{FF2B5EF4-FFF2-40B4-BE49-F238E27FC236}">
                  <a16:creationId xmlns:a16="http://schemas.microsoft.com/office/drawing/2014/main" id="{13C681E9-1E98-46EA-A522-564E2C2B37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82" t="31926" b="1896"/>
            <a:stretch/>
          </p:blipFill>
          <p:spPr bwMode="auto">
            <a:xfrm>
              <a:off x="7517792" y="1132648"/>
              <a:ext cx="3902561" cy="2835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F014BC-1FD1-43C4-A80D-B5D0A2B30AE2}"/>
                </a:ext>
              </a:extLst>
            </p:cNvPr>
            <p:cNvSpPr txBox="1"/>
            <p:nvPr/>
          </p:nvSpPr>
          <p:spPr>
            <a:xfrm>
              <a:off x="7436887" y="3967857"/>
              <a:ext cx="4235050" cy="40267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dirty="0"/>
                <a:t>Rayleigh criteria for resolution</a:t>
              </a:r>
            </a:p>
            <a:p>
              <a:pPr algn="ctr"/>
              <a:r>
                <a:rPr lang="en-US" sz="1200" i="1" dirty="0"/>
                <a:t>Silicon VLSI technology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64C87B0-6480-48CE-9809-FAF0A7939099}"/>
              </a:ext>
            </a:extLst>
          </p:cNvPr>
          <p:cNvSpPr txBox="1"/>
          <p:nvPr/>
        </p:nvSpPr>
        <p:spPr>
          <a:xfrm>
            <a:off x="851050" y="3544692"/>
            <a:ext cx="6014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DOF restricts the photoresist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Resolution and DOF are competing 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915CF-88E0-49F0-95A4-DA26C9989D99}"/>
              </a:ext>
            </a:extLst>
          </p:cNvPr>
          <p:cNvSpPr txBox="1"/>
          <p:nvPr/>
        </p:nvSpPr>
        <p:spPr>
          <a:xfrm>
            <a:off x="864870" y="893793"/>
            <a:ext cx="7002291" cy="14539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u="sng" dirty="0">
                <a:latin typeface="+mj-lt"/>
              </a:rPr>
              <a:t>Exposure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Dose depends on exposure wavelength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Wavelengths: g-line: 436nm, h-line: 405nm, i-line: 365nm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Optimal dose depends on </a:t>
            </a:r>
            <a:r>
              <a:rPr lang="en-US" b="1" dirty="0"/>
              <a:t>surface reflectivity</a:t>
            </a:r>
            <a:r>
              <a:rPr lang="en-US" dirty="0"/>
              <a:t>. Glass: 10%, Si: 30%, Metal: ~90%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E6108C-1588-41FB-9B9E-5B91D5EA9927}"/>
              </a:ext>
            </a:extLst>
          </p:cNvPr>
          <p:cNvSpPr txBox="1"/>
          <p:nvPr/>
        </p:nvSpPr>
        <p:spPr>
          <a:xfrm>
            <a:off x="7676581" y="3626569"/>
            <a:ext cx="4457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CINT: Proximity &amp; Contact patterning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Soft Contact: resolution 2um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Hard Contact: resolution 1um</a:t>
            </a:r>
          </a:p>
          <a:p>
            <a:pPr algn="l"/>
            <a:r>
              <a:rPr lang="en-US" dirty="0">
                <a:latin typeface="+mj-lt"/>
              </a:rPr>
              <a:t>CINIT: Laser writer (MLA) with h-line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Resolution &gt;0.6um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ED9A03-C287-451B-A467-46FF1F9329FA}"/>
              </a:ext>
            </a:extLst>
          </p:cNvPr>
          <p:cNvSpPr txBox="1"/>
          <p:nvPr/>
        </p:nvSpPr>
        <p:spPr>
          <a:xfrm>
            <a:off x="757091" y="4232239"/>
            <a:ext cx="66239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+mj-lt"/>
              </a:rPr>
              <a:t>Edge Beads and Wedge Error and Compensation (WEC)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Thicker photoresist at the edge of sample (edge effect)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WEC due to tilted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Soak a Q-tip in acetone and gently remove the edge beads</a:t>
            </a:r>
          </a:p>
        </p:txBody>
      </p:sp>
      <p:pic>
        <p:nvPicPr>
          <p:cNvPr id="30" name="Picture 2" descr="Alignment_DocumentRijuta edits.docx.docx">
            <a:extLst>
              <a:ext uri="{FF2B5EF4-FFF2-40B4-BE49-F238E27FC236}">
                <a16:creationId xmlns:a16="http://schemas.microsoft.com/office/drawing/2014/main" id="{C3FB11DA-0048-4DC6-BBF8-20EDCCA5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37" y="5593950"/>
            <a:ext cx="4131208" cy="11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E875B0-3C0D-4806-9546-365D245DF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37" y="5461339"/>
            <a:ext cx="4188678" cy="13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11276</TotalTime>
  <Words>1585</Words>
  <Application>Microsoft Office PowerPoint</Application>
  <PresentationFormat>Widescreen</PresentationFormat>
  <Paragraphs>264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Cambria Math</vt:lpstr>
      <vt:lpstr>Open Sans</vt:lpstr>
      <vt:lpstr>Open Sans bold</vt:lpstr>
      <vt:lpstr>Open Sans Light</vt:lpstr>
      <vt:lpstr>Open Sans</vt:lpstr>
      <vt:lpstr>Arial</vt:lpstr>
      <vt:lpstr>Century Gothic</vt:lpstr>
      <vt:lpstr>Courier New</vt:lpstr>
      <vt:lpstr>Wingdings</vt:lpstr>
      <vt:lpstr>Sandia Angles</vt:lpstr>
      <vt:lpstr>New Users Focused Session</vt:lpstr>
      <vt:lpstr>CINT Nanofabrication Workshop Series (CNWS)</vt:lpstr>
      <vt:lpstr>What is Nanofabrication?</vt:lpstr>
      <vt:lpstr>CINT cleanroom capabilities</vt:lpstr>
      <vt:lpstr>Design of Fabrication</vt:lpstr>
      <vt:lpstr>Optimization</vt:lpstr>
      <vt:lpstr>Sample Cleaning</vt:lpstr>
      <vt:lpstr>Patterning by Lithography</vt:lpstr>
      <vt:lpstr>Photolithography</vt:lpstr>
      <vt:lpstr>Photoresist: positive tone, negative tone, chemically amplified</vt:lpstr>
      <vt:lpstr>Electron Beam Lithography (EBL)</vt:lpstr>
      <vt:lpstr>Optimization for high resolution patterning</vt:lpstr>
      <vt:lpstr>Common Fabrication Steps: Pattern transfer</vt:lpstr>
      <vt:lpstr>Common Fabrication Steps: Pattern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Sapkota, Keshab Raj</cp:lastModifiedBy>
  <cp:revision>592</cp:revision>
  <dcterms:created xsi:type="dcterms:W3CDTF">2018-07-21T13:25:45Z</dcterms:created>
  <dcterms:modified xsi:type="dcterms:W3CDTF">2023-07-28T18:16:37Z</dcterms:modified>
</cp:coreProperties>
</file>