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tif" ContentType="image/tiff"/>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6"/>
  </p:notesMasterIdLst>
  <p:sldIdLst>
    <p:sldId id="1803" r:id="rId2"/>
    <p:sldId id="256" r:id="rId3"/>
    <p:sldId id="462" r:id="rId4"/>
    <p:sldId id="257" r:id="rId5"/>
    <p:sldId id="496" r:id="rId6"/>
    <p:sldId id="258" r:id="rId7"/>
    <p:sldId id="260" r:id="rId8"/>
    <p:sldId id="261" r:id="rId9"/>
    <p:sldId id="259" r:id="rId10"/>
    <p:sldId id="463" r:id="rId11"/>
    <p:sldId id="464" r:id="rId12"/>
    <p:sldId id="465" r:id="rId13"/>
    <p:sldId id="466" r:id="rId14"/>
    <p:sldId id="467" r:id="rId15"/>
    <p:sldId id="492" r:id="rId16"/>
    <p:sldId id="494" r:id="rId17"/>
    <p:sldId id="495" r:id="rId18"/>
    <p:sldId id="262" r:id="rId19"/>
    <p:sldId id="264" r:id="rId20"/>
    <p:sldId id="497" r:id="rId21"/>
    <p:sldId id="461" r:id="rId22"/>
    <p:sldId id="459" r:id="rId23"/>
    <p:sldId id="498" r:id="rId24"/>
    <p:sldId id="499" r:id="rId25"/>
    <p:sldId id="503" r:id="rId26"/>
    <p:sldId id="505" r:id="rId27"/>
    <p:sldId id="501" r:id="rId28"/>
    <p:sldId id="313" r:id="rId29"/>
    <p:sldId id="263" r:id="rId30"/>
    <p:sldId id="500" r:id="rId31"/>
    <p:sldId id="282" r:id="rId32"/>
    <p:sldId id="283" r:id="rId33"/>
    <p:sldId id="502" r:id="rId34"/>
    <p:sldId id="504"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052E575-6A36-409E-95AD-C6F05136B636}" v="2" dt="2023-05-08T14:35:33.24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99" autoAdjust="0"/>
    <p:restoredTop sz="96229" autoAdjust="0"/>
  </p:normalViewPr>
  <p:slideViewPr>
    <p:cSldViewPr snapToGrid="0">
      <p:cViewPr varScale="1">
        <p:scale>
          <a:sx n="110" d="100"/>
          <a:sy n="110" d="100"/>
        </p:scale>
        <p:origin x="62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shab Sapkota" userId="48e10fd4-7c78-498a-a7df-1c6942c5723d" providerId="ADAL" clId="{8052E575-6A36-409E-95AD-C6F05136B636}"/>
    <pc:docChg chg="undo custSel addSld modSld">
      <pc:chgData name="Keshab Sapkota" userId="48e10fd4-7c78-498a-a7df-1c6942c5723d" providerId="ADAL" clId="{8052E575-6A36-409E-95AD-C6F05136B636}" dt="2023-05-08T14:36:20.666" v="57" actId="1076"/>
      <pc:docMkLst>
        <pc:docMk/>
      </pc:docMkLst>
      <pc:sldChg chg="delSp modSp add mod">
        <pc:chgData name="Keshab Sapkota" userId="48e10fd4-7c78-498a-a7df-1c6942c5723d" providerId="ADAL" clId="{8052E575-6A36-409E-95AD-C6F05136B636}" dt="2023-05-08T14:36:20.666" v="57" actId="1076"/>
        <pc:sldMkLst>
          <pc:docMk/>
          <pc:sldMk cId="1569385745" sldId="1803"/>
        </pc:sldMkLst>
        <pc:spChg chg="mod">
          <ac:chgData name="Keshab Sapkota" userId="48e10fd4-7c78-498a-a7df-1c6942c5723d" providerId="ADAL" clId="{8052E575-6A36-409E-95AD-C6F05136B636}" dt="2023-05-08T14:36:20.666" v="57" actId="1076"/>
          <ac:spMkLst>
            <pc:docMk/>
            <pc:sldMk cId="1569385745" sldId="1803"/>
            <ac:spMk id="5" creationId="{575B0C3F-F222-4489-903B-C39D2B76731C}"/>
          </ac:spMkLst>
        </pc:spChg>
        <pc:spChg chg="mod">
          <ac:chgData name="Keshab Sapkota" userId="48e10fd4-7c78-498a-a7df-1c6942c5723d" providerId="ADAL" clId="{8052E575-6A36-409E-95AD-C6F05136B636}" dt="2023-05-08T14:36:09.717" v="56" actId="14100"/>
          <ac:spMkLst>
            <pc:docMk/>
            <pc:sldMk cId="1569385745" sldId="1803"/>
            <ac:spMk id="6" creationId="{BB7A497D-6550-48A7-8636-B6BD188E8A31}"/>
          </ac:spMkLst>
        </pc:spChg>
        <pc:spChg chg="mod">
          <ac:chgData name="Keshab Sapkota" userId="48e10fd4-7c78-498a-a7df-1c6942c5723d" providerId="ADAL" clId="{8052E575-6A36-409E-95AD-C6F05136B636}" dt="2023-05-08T14:35:09.322" v="41" actId="20577"/>
          <ac:spMkLst>
            <pc:docMk/>
            <pc:sldMk cId="1569385745" sldId="1803"/>
            <ac:spMk id="9" creationId="{CCCF0929-D0C3-49DE-A777-A216DC9ACCEB}"/>
          </ac:spMkLst>
        </pc:spChg>
        <pc:spChg chg="del mod">
          <ac:chgData name="Keshab Sapkota" userId="48e10fd4-7c78-498a-a7df-1c6942c5723d" providerId="ADAL" clId="{8052E575-6A36-409E-95AD-C6F05136B636}" dt="2023-05-08T14:35:19.991" v="44"/>
          <ac:spMkLst>
            <pc:docMk/>
            <pc:sldMk cId="1569385745" sldId="1803"/>
            <ac:spMk id="12" creationId="{634D8270-0EAD-4C0F-A1C0-8120506ABD1A}"/>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4847A05-6FF2-4F17-9B16-E6975587218D}" type="datetimeFigureOut">
              <a:rPr lang="en-US" smtClean="0"/>
              <a:t>5/8/2023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D21937-C9B6-4E7A-8222-5D9EBBB416D6}" type="slidenum">
              <a:rPr lang="en-US" smtClean="0"/>
              <a:t>‹#›</a:t>
            </a:fld>
            <a:endParaRPr lang="en-US"/>
          </a:p>
        </p:txBody>
      </p:sp>
    </p:spTree>
    <p:extLst>
      <p:ext uri="{BB962C8B-B14F-4D97-AF65-F5344CB8AC3E}">
        <p14:creationId xmlns:p14="http://schemas.microsoft.com/office/powerpoint/2010/main" val="39326329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 everyone. I’m Troy Hutchins, a PhD candidate in the optical science and engineering program at the University of New Mexico. I am also a graduate intern here at Sandia working in the quantum phenomena department. Today, I will be building upon what Keshab has discussed in his presentations. Specifically, I will use my work at Sandia qualifying material for quantum electronic devices as a means to generically discuss micro- and nano- fabrication here at CINT.</a:t>
            </a:r>
          </a:p>
        </p:txBody>
      </p:sp>
      <p:sp>
        <p:nvSpPr>
          <p:cNvPr id="4" name="Slide Number Placeholder 3"/>
          <p:cNvSpPr>
            <a:spLocks noGrp="1"/>
          </p:cNvSpPr>
          <p:nvPr>
            <p:ph type="sldNum" sz="quarter" idx="5"/>
          </p:nvPr>
        </p:nvSpPr>
        <p:spPr/>
        <p:txBody>
          <a:bodyPr/>
          <a:lstStyle/>
          <a:p>
            <a:fld id="{9ED21937-C9B6-4E7A-8222-5D9EBBB416D6}" type="slidenum">
              <a:rPr lang="en-US" smtClean="0"/>
              <a:t>2</a:t>
            </a:fld>
            <a:endParaRPr lang="en-US"/>
          </a:p>
        </p:txBody>
      </p:sp>
    </p:spTree>
    <p:extLst>
      <p:ext uri="{BB962C8B-B14F-4D97-AF65-F5344CB8AC3E}">
        <p14:creationId xmlns:p14="http://schemas.microsoft.com/office/powerpoint/2010/main" val="13382048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D21937-C9B6-4E7A-8222-5D9EBBB416D6}" type="slidenum">
              <a:rPr lang="en-US" smtClean="0"/>
              <a:t>15</a:t>
            </a:fld>
            <a:endParaRPr lang="en-US"/>
          </a:p>
        </p:txBody>
      </p:sp>
    </p:spTree>
    <p:extLst>
      <p:ext uri="{BB962C8B-B14F-4D97-AF65-F5344CB8AC3E}">
        <p14:creationId xmlns:p14="http://schemas.microsoft.com/office/powerpoint/2010/main" val="21287140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D21937-C9B6-4E7A-8222-5D9EBBB416D6}" type="slidenum">
              <a:rPr lang="en-US" smtClean="0"/>
              <a:t>17</a:t>
            </a:fld>
            <a:endParaRPr lang="en-US"/>
          </a:p>
        </p:txBody>
      </p:sp>
    </p:spTree>
    <p:extLst>
      <p:ext uri="{BB962C8B-B14F-4D97-AF65-F5344CB8AC3E}">
        <p14:creationId xmlns:p14="http://schemas.microsoft.com/office/powerpoint/2010/main" val="23905745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 short list of electrical characterizations of which I have used here at CINT. This list is by no means exhaustive of what can be done at CINT and I again refer you to the CINT website for a more complete list. However, most electrical characterizations are in someway derived from a current-voltage measurement since these are macroscopic quantities we can easily and reliably measure.</a:t>
            </a:r>
          </a:p>
        </p:txBody>
      </p:sp>
      <p:sp>
        <p:nvSpPr>
          <p:cNvPr id="4" name="Slide Number Placeholder 3"/>
          <p:cNvSpPr>
            <a:spLocks noGrp="1"/>
          </p:cNvSpPr>
          <p:nvPr>
            <p:ph type="sldNum" sz="quarter" idx="5"/>
          </p:nvPr>
        </p:nvSpPr>
        <p:spPr/>
        <p:txBody>
          <a:bodyPr/>
          <a:lstStyle/>
          <a:p>
            <a:fld id="{9ED21937-C9B6-4E7A-8222-5D9EBBB416D6}" type="slidenum">
              <a:rPr lang="en-US" smtClean="0"/>
              <a:t>20</a:t>
            </a:fld>
            <a:endParaRPr lang="en-US"/>
          </a:p>
        </p:txBody>
      </p:sp>
    </p:spTree>
    <p:extLst>
      <p:ext uri="{BB962C8B-B14F-4D97-AF65-F5344CB8AC3E}">
        <p14:creationId xmlns:p14="http://schemas.microsoft.com/office/powerpoint/2010/main" val="32227594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Here is the schematic of the experimental setup for electrical transport characterization of the material. A DC voltage source is connected to the gate of the Hall bar device to control the carrier density via field-effect. A lock-in amplifier provides a sinusoidal voltage bias across the device longitudinally from source to drain. The same lock-in amplifier also measures the longitudinal current. A longitudinal resistance is measured by dividing the measured potential difference across A2/B2 by the measured longitudinal current. Likewise, a transverse resistance is measured by dividing the transverse potential difference across A1/B1 by the longitudinal current. A magnetic field is swept to induce the Hall effect to extract the carrier density and mobility from the resistances.</a:t>
            </a:r>
          </a:p>
          <a:p>
            <a:endParaRPr lang="en-US" dirty="0"/>
          </a:p>
        </p:txBody>
      </p:sp>
      <p:sp>
        <p:nvSpPr>
          <p:cNvPr id="4" name="Slide Number Placeholder 3"/>
          <p:cNvSpPr>
            <a:spLocks noGrp="1"/>
          </p:cNvSpPr>
          <p:nvPr>
            <p:ph type="sldNum" sz="quarter" idx="5"/>
          </p:nvPr>
        </p:nvSpPr>
        <p:spPr/>
        <p:txBody>
          <a:bodyPr/>
          <a:lstStyle/>
          <a:p>
            <a:fld id="{0F607F41-1977-459B-AE78-7303FE53CD6E}" type="slidenum">
              <a:rPr lang="en-US" smtClean="0"/>
              <a:t>21</a:t>
            </a:fld>
            <a:endParaRPr lang="en-US"/>
          </a:p>
        </p:txBody>
      </p:sp>
    </p:spTree>
    <p:extLst>
      <p:ext uri="{BB962C8B-B14F-4D97-AF65-F5344CB8AC3E}">
        <p14:creationId xmlns:p14="http://schemas.microsoft.com/office/powerpoint/2010/main" val="40145329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an example of the Hall measurements we performed on our material that I showed earlier. We investigated how various surface preparations affected our material and its transport properties. We showed that the surface preparations could be used to control the top barrier thickness or depth of the quantum well to tune the transport properties. Likewise, you could use Hall measurements to study how transport properties change as a function of material composition, growth techniques, induced defects, etc.</a:t>
            </a:r>
          </a:p>
        </p:txBody>
      </p:sp>
      <p:sp>
        <p:nvSpPr>
          <p:cNvPr id="4" name="Slide Number Placeholder 3"/>
          <p:cNvSpPr>
            <a:spLocks noGrp="1"/>
          </p:cNvSpPr>
          <p:nvPr>
            <p:ph type="sldNum" sz="quarter" idx="5"/>
          </p:nvPr>
        </p:nvSpPr>
        <p:spPr/>
        <p:txBody>
          <a:bodyPr/>
          <a:lstStyle/>
          <a:p>
            <a:fld id="{9ED21937-C9B6-4E7A-8222-5D9EBBB416D6}" type="slidenum">
              <a:rPr lang="en-US" smtClean="0"/>
              <a:t>23</a:t>
            </a:fld>
            <a:endParaRPr lang="en-US"/>
          </a:p>
        </p:txBody>
      </p:sp>
    </p:spTree>
    <p:extLst>
      <p:ext uri="{BB962C8B-B14F-4D97-AF65-F5344CB8AC3E}">
        <p14:creationId xmlns:p14="http://schemas.microsoft.com/office/powerpoint/2010/main" val="37349849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By performing a Hall measurement at lower temperatures and higher magnetic fields, the measurement can probe the quantum regime. Quantum Hall measurements can provide even more information about the material such as effective mass, scattering order/mechanisms, g-factor, spin orbit coupling, and more. The characteristic features of a quantum Hall measurement are the </a:t>
            </a:r>
            <a:r>
              <a:rPr lang="en-US" dirty="0" err="1"/>
              <a:t>Shubnikov</a:t>
            </a:r>
            <a:r>
              <a:rPr lang="en-US" dirty="0"/>
              <a:t> de Haas oscillations in the longitudinal resistances and the plateaus in the transverse resistance that occur at the valleys of the oscillations. By looking at how these features change as a function of temperature and density you can extract the various physical parameters mentioned.</a:t>
            </a:r>
          </a:p>
        </p:txBody>
      </p:sp>
      <p:sp>
        <p:nvSpPr>
          <p:cNvPr id="4" name="Slide Number Placeholder 3"/>
          <p:cNvSpPr>
            <a:spLocks noGrp="1"/>
          </p:cNvSpPr>
          <p:nvPr>
            <p:ph type="sldNum" sz="quarter" idx="5"/>
          </p:nvPr>
        </p:nvSpPr>
        <p:spPr/>
        <p:txBody>
          <a:bodyPr/>
          <a:lstStyle/>
          <a:p>
            <a:fld id="{9ED21937-C9B6-4E7A-8222-5D9EBBB416D6}" type="slidenum">
              <a:rPr lang="en-US" smtClean="0"/>
              <a:t>24</a:t>
            </a:fld>
            <a:endParaRPr lang="en-US"/>
          </a:p>
        </p:txBody>
      </p:sp>
    </p:spTree>
    <p:extLst>
      <p:ext uri="{BB962C8B-B14F-4D97-AF65-F5344CB8AC3E}">
        <p14:creationId xmlns:p14="http://schemas.microsoft.com/office/powerpoint/2010/main" val="10604851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an example of a capacitance-voltage measurement performed at room temperature using an impedance analyzer. Here you can see the measured capacitance as a function of voltage at several frequencies. Also, shown are various normalized conductance spectra. The measurement was used to estimated the interface trap density in our devices. The measurement was performed on a Hall bar devices that also had a backside substrate contact. As this was not a standard MOS capacitor device, it was important to take into account affects due to the structure and device geometry. This is why I emphasize using cross sections and drawing equivalent circuit diagrams. Even here, the equivalent circuit diagram is only valid within frequency range. At higher frequencies we observed more parasitic effects.</a:t>
            </a:r>
          </a:p>
        </p:txBody>
      </p:sp>
      <p:sp>
        <p:nvSpPr>
          <p:cNvPr id="4" name="Slide Number Placeholder 3"/>
          <p:cNvSpPr>
            <a:spLocks noGrp="1"/>
          </p:cNvSpPr>
          <p:nvPr>
            <p:ph type="sldNum" sz="quarter" idx="5"/>
          </p:nvPr>
        </p:nvSpPr>
        <p:spPr/>
        <p:txBody>
          <a:bodyPr/>
          <a:lstStyle/>
          <a:p>
            <a:fld id="{9ED21937-C9B6-4E7A-8222-5D9EBBB416D6}" type="slidenum">
              <a:rPr lang="en-US" smtClean="0"/>
              <a:t>25</a:t>
            </a:fld>
            <a:endParaRPr lang="en-US"/>
          </a:p>
        </p:txBody>
      </p:sp>
    </p:spTree>
    <p:extLst>
      <p:ext uri="{BB962C8B-B14F-4D97-AF65-F5344CB8AC3E}">
        <p14:creationId xmlns:p14="http://schemas.microsoft.com/office/powerpoint/2010/main" val="12336079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 lithographic or gate-defined quantum dot is a device that uses field-effect transistor (FET) physics on a nanoscale to induce 3D quantum confinement. The quantum dot then acts as a single charge carrier transistor. A schematic of such a device is visualized by the figure.  The quantum well creates vertical confinement creating a quasi-2D system.  Isolation gates shown in the top view schematic, create lateral confinement inducing a quasi-1D channel. The cross-section schematic is along the quasi-1D channel. Accumulation gates create reservoirs that are </a:t>
            </a:r>
            <a:r>
              <a:rPr lang="en-US" sz="1200" kern="1200" dirty="0" err="1">
                <a:solidFill>
                  <a:schemeClr val="tx1"/>
                </a:solidFill>
                <a:effectLst/>
                <a:latin typeface="+mn-lt"/>
                <a:ea typeface="+mn-ea"/>
                <a:cs typeface="+mn-cs"/>
              </a:rPr>
              <a:t>Ohmically</a:t>
            </a:r>
            <a:r>
              <a:rPr lang="en-US" sz="1200" kern="1200" dirty="0">
                <a:solidFill>
                  <a:schemeClr val="tx1"/>
                </a:solidFill>
                <a:effectLst/>
                <a:latin typeface="+mn-lt"/>
                <a:ea typeface="+mn-ea"/>
                <a:cs typeface="+mn-cs"/>
              </a:rPr>
              <a:t> contacted to serve as the source and drain of the device. A dot gate with barrier gates on either side serve as the electrostatic confinement of a quasi-0D system or quantum dot. </a:t>
            </a:r>
          </a:p>
        </p:txBody>
      </p:sp>
      <p:sp>
        <p:nvSpPr>
          <p:cNvPr id="4" name="Slide Number Placeholder 3"/>
          <p:cNvSpPr>
            <a:spLocks noGrp="1"/>
          </p:cNvSpPr>
          <p:nvPr>
            <p:ph type="sldNum" sz="quarter" idx="5"/>
          </p:nvPr>
        </p:nvSpPr>
        <p:spPr/>
        <p:txBody>
          <a:bodyPr/>
          <a:lstStyle/>
          <a:p>
            <a:fld id="{0F607F41-1977-459B-AE78-7303FE53CD6E}" type="slidenum">
              <a:rPr lang="en-US" smtClean="0"/>
              <a:t>27</a:t>
            </a:fld>
            <a:endParaRPr lang="en-US"/>
          </a:p>
        </p:txBody>
      </p:sp>
    </p:spTree>
    <p:extLst>
      <p:ext uri="{BB962C8B-B14F-4D97-AF65-F5344CB8AC3E}">
        <p14:creationId xmlns:p14="http://schemas.microsoft.com/office/powerpoint/2010/main" val="36445376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My work on gate-defined quantum dot devices started with refining a fabrication process developed at Sandia. We switched to a new atomic layer deposition (ALD) tool, dedicated for silicon- and germanium-based materials, for deposition of gate dielectrics. Another change we made was moving the electron beam lithography (EBL) from a </a:t>
            </a:r>
            <a:r>
              <a:rPr lang="en-US" sz="1200" kern="1200" dirty="0" err="1">
                <a:solidFill>
                  <a:schemeClr val="tx1"/>
                </a:solidFill>
                <a:effectLst/>
                <a:latin typeface="+mn-lt"/>
                <a:ea typeface="+mn-ea"/>
                <a:cs typeface="+mn-cs"/>
              </a:rPr>
              <a:t>Nabity</a:t>
            </a:r>
            <a:r>
              <a:rPr lang="en-US" sz="1200" kern="1200" dirty="0">
                <a:solidFill>
                  <a:schemeClr val="tx1"/>
                </a:solidFill>
                <a:effectLst/>
                <a:latin typeface="+mn-lt"/>
                <a:ea typeface="+mn-ea"/>
                <a:cs typeface="+mn-cs"/>
              </a:rPr>
              <a:t> system on a 30 kV scanning electron microscope (SEM) to a dedicated 100 kV JEOL EBL system. With this change, we were able to achieve smaller critical dimensions and improve yield. Finally, we worked on improving the oxide-semiconductor interface with the surface preparation procedure during the initial microfabrication, of which we are currently preparing a manuscript.</a:t>
            </a:r>
          </a:p>
          <a:p>
            <a:endParaRPr lang="en-US" dirty="0"/>
          </a:p>
        </p:txBody>
      </p:sp>
      <p:sp>
        <p:nvSpPr>
          <p:cNvPr id="4" name="Slide Number Placeholder 3"/>
          <p:cNvSpPr>
            <a:spLocks noGrp="1"/>
          </p:cNvSpPr>
          <p:nvPr>
            <p:ph type="sldNum" sz="quarter" idx="5"/>
          </p:nvPr>
        </p:nvSpPr>
        <p:spPr/>
        <p:txBody>
          <a:bodyPr/>
          <a:lstStyle/>
          <a:p>
            <a:fld id="{0F607F41-1977-459B-AE78-7303FE53CD6E}" type="slidenum">
              <a:rPr lang="en-US" smtClean="0"/>
              <a:t>28</a:t>
            </a:fld>
            <a:endParaRPr lang="en-US"/>
          </a:p>
        </p:txBody>
      </p:sp>
    </p:spTree>
    <p:extLst>
      <p:ext uri="{BB962C8B-B14F-4D97-AF65-F5344CB8AC3E}">
        <p14:creationId xmlns:p14="http://schemas.microsoft.com/office/powerpoint/2010/main" val="32318121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main physical mechanism behind the single charge transport in a quantum dot is the Coulomb blockade. The Coulomb blockade is best described by the thermodynamics of a simple capacitance model which is highlighted in Figure 4 along with an example plot of quantum dot transport. The simple model shows three connections to the dot via a gate (G), source (S), and drain (D). Each connection has its respective voltage (VG, VS, VD) followed by its respective capacitor (CG, CS, CD). The source and drain also have a resistor in parallel with the capacitor to represent their respective tunneling currents. The three connections meet at the dot’s equipotential surface </a:t>
            </a:r>
            <a:r>
              <a:rPr lang="en-US" sz="1200" kern="1200" dirty="0" err="1">
                <a:solidFill>
                  <a:schemeClr val="tx1"/>
                </a:solidFill>
                <a:effectLst/>
                <a:latin typeface="+mn-lt"/>
                <a:ea typeface="+mn-ea"/>
                <a:cs typeface="+mn-cs"/>
              </a:rPr>
              <a:t>Vdot</a:t>
            </a:r>
            <a:r>
              <a:rPr lang="en-US" sz="1200" kern="1200" dirty="0">
                <a:solidFill>
                  <a:schemeClr val="tx1"/>
                </a:solidFill>
                <a:effectLst/>
                <a:latin typeface="+mn-lt"/>
                <a:ea typeface="+mn-ea"/>
                <a:cs typeface="+mn-cs"/>
              </a:rPr>
              <a:t>. The energy of the quantum dot is simply its charge-capacitance energy and sum of each charge’s single particle energies given by equation (1).</a:t>
            </a:r>
          </a:p>
          <a:p>
            <a:r>
              <a:rPr lang="en-US" sz="1200" kern="1200" dirty="0">
                <a:solidFill>
                  <a:schemeClr val="tx1"/>
                </a:solidFill>
                <a:effectLst/>
                <a:latin typeface="+mn-lt"/>
                <a:ea typeface="+mn-ea"/>
                <a:cs typeface="+mn-cs"/>
              </a:rPr>
              <a:t>The total charge can be written in terms of the total charge on the capacitors represented by equation (2)</a:t>
            </a:r>
          </a:p>
          <a:p>
            <a:r>
              <a:rPr lang="en-US" sz="1200" kern="1200" dirty="0">
                <a:solidFill>
                  <a:schemeClr val="tx1"/>
                </a:solidFill>
                <a:effectLst/>
                <a:latin typeface="+mn-lt"/>
                <a:ea typeface="+mn-ea"/>
                <a:cs typeface="+mn-cs"/>
              </a:rPr>
              <a:t>Therefore, the dot’s charge ,C*</a:t>
            </a:r>
            <a:r>
              <a:rPr lang="en-US" sz="1200" kern="1200" dirty="0" err="1">
                <a:solidFill>
                  <a:schemeClr val="tx1"/>
                </a:solidFill>
                <a:effectLst/>
                <a:latin typeface="+mn-lt"/>
                <a:ea typeface="+mn-ea"/>
                <a:cs typeface="+mn-cs"/>
              </a:rPr>
              <a:t>Vdot</a:t>
            </a:r>
            <a:r>
              <a:rPr lang="en-US" sz="1200" kern="1200" dirty="0">
                <a:solidFill>
                  <a:schemeClr val="tx1"/>
                </a:solidFill>
                <a:effectLst/>
                <a:latin typeface="+mn-lt"/>
                <a:ea typeface="+mn-ea"/>
                <a:cs typeface="+mn-cs"/>
              </a:rPr>
              <a:t>, can be expressed as the total charge subtracted from sum of the capacitors charge. Combining (1) and (2) using the definition of chemical potential, the amount of energy it takes to add the Nth charge to the dot, we arrive at (3) the equation for the chemical potential of the dot.</a:t>
            </a:r>
          </a:p>
          <a:p>
            <a:r>
              <a:rPr lang="en-US" sz="1200" kern="1200" dirty="0">
                <a:solidFill>
                  <a:schemeClr val="tx1"/>
                </a:solidFill>
                <a:effectLst/>
                <a:latin typeface="+mn-lt"/>
                <a:ea typeface="+mn-ea"/>
                <a:cs typeface="+mn-cs"/>
              </a:rPr>
              <a:t>Here, EC ≡e2/C, is defined as the charging energy of the dot. For the Coulomb blockade to occur, the charging energy must be much greater than the thermal energy thus preventing thermionic emission. The most important result from equation (3) is that the chemical potential is linearly dependent on the bias voltage and gate voltages. The coefficient that relates the voltage to the chemical potential is known as the lever arm.</a:t>
            </a:r>
          </a:p>
          <a:p>
            <a:r>
              <a:rPr lang="en-US" sz="1200" kern="1200" dirty="0">
                <a:solidFill>
                  <a:schemeClr val="tx1"/>
                </a:solidFill>
                <a:effectLst/>
                <a:latin typeface="+mn-lt"/>
                <a:ea typeface="+mn-ea"/>
                <a:cs typeface="+mn-cs"/>
              </a:rPr>
              <a:t>The transport plot in the bottom right figure highlights what one expects to see experimentally when operating in the Coulomb blockade regime. As the dot’s gate voltage is swept, it’s chemical potential is varied until it’s matched with the fermi level of the reservoirs. A resonance condition is then met allowing for tunneling to and from the dot creating a spike in current. The linewidth of current spike then corresponds to the tunneling rate.</a:t>
            </a:r>
          </a:p>
          <a:p>
            <a:endParaRPr lang="en-US" dirty="0"/>
          </a:p>
        </p:txBody>
      </p:sp>
      <p:sp>
        <p:nvSpPr>
          <p:cNvPr id="4" name="Slide Number Placeholder 3"/>
          <p:cNvSpPr>
            <a:spLocks noGrp="1"/>
          </p:cNvSpPr>
          <p:nvPr>
            <p:ph type="sldNum" sz="quarter" idx="5"/>
          </p:nvPr>
        </p:nvSpPr>
        <p:spPr/>
        <p:txBody>
          <a:bodyPr/>
          <a:lstStyle/>
          <a:p>
            <a:fld id="{0F607F41-1977-459B-AE78-7303FE53CD6E}" type="slidenum">
              <a:rPr lang="en-US" smtClean="0"/>
              <a:t>31</a:t>
            </a:fld>
            <a:endParaRPr lang="en-US"/>
          </a:p>
        </p:txBody>
      </p:sp>
    </p:spTree>
    <p:extLst>
      <p:ext uri="{BB962C8B-B14F-4D97-AF65-F5344CB8AC3E}">
        <p14:creationId xmlns:p14="http://schemas.microsoft.com/office/powerpoint/2010/main" val="36981762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I would like to take the time emphasizing what I call “fabrication golden rules”. These rules are meant to make your work more efficient and effective here at CINT. Number 1 do not reinvent and keep things simple. Don’t beat your head against a wall starting from scratch trying to make an impossible device. You should start with a known process whether it be from a technical datasheet, a journal article, or another user. From there, you should use short loops by performing measurements on your material and make test structures to verify steps in your fabrication process are working as expected. Doing so, you can figure out and minimize the failure points in your design or process. Number 2 know the constraints and capabilities. You should always try to use the right tool for the job, so you should take into account what each tool, process, materials, &amp; chemicals can do. Furthermore, you should add tolerances into your design to account for any unexpected variations that may occur during the fabrication process. Number 3 be consistent, organized, and detailed. You should practice you process to develop muscle memory in order to be consistent with your process. Always keep a clean workspace and track everything you do. Number 4 treat everything and everyone with respect. </a:t>
            </a:r>
          </a:p>
        </p:txBody>
      </p:sp>
      <p:sp>
        <p:nvSpPr>
          <p:cNvPr id="4" name="Slide Number Placeholder 3"/>
          <p:cNvSpPr>
            <a:spLocks noGrp="1"/>
          </p:cNvSpPr>
          <p:nvPr>
            <p:ph type="sldNum" sz="quarter" idx="5"/>
          </p:nvPr>
        </p:nvSpPr>
        <p:spPr/>
        <p:txBody>
          <a:bodyPr/>
          <a:lstStyle/>
          <a:p>
            <a:fld id="{9ED21937-C9B6-4E7A-8222-5D9EBBB416D6}" type="slidenum">
              <a:rPr lang="en-US" smtClean="0"/>
              <a:t>3</a:t>
            </a:fld>
            <a:endParaRPr lang="en-US"/>
          </a:p>
        </p:txBody>
      </p:sp>
    </p:spTree>
    <p:extLst>
      <p:ext uri="{BB962C8B-B14F-4D97-AF65-F5344CB8AC3E}">
        <p14:creationId xmlns:p14="http://schemas.microsoft.com/office/powerpoint/2010/main" val="19309709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more general characterization is a 2D scan, often referred as bias spectroscopy, where the conductance is measured as a function of both the source-drain bias and the gate voltage. A conceptualization schematic and plot are shown by the figures. The source-drain bias provides a difference in chemical potential across the dot while the gate voltage tunes the dot’s. The defining feature of the plot is the diamond shape where there is no conduction, referred to as Coulomb diamonds due to its relation to the Coulomb blockade. Excited orbital states can be revealed during such a scan and would be indicated by resonant conduction shown above and below the diamond nodes. Additionally, another important feature of the scan is extraction of the lever arm values. The coefficients of each voltage in equation (3), </a:t>
            </a:r>
            <a:r>
              <a:rPr lang="en-US" sz="1200" kern="1200" dirty="0" err="1">
                <a:solidFill>
                  <a:schemeClr val="tx1"/>
                </a:solidFill>
                <a:effectLst/>
                <a:latin typeface="+mn-lt"/>
                <a:ea typeface="+mn-ea"/>
                <a:cs typeface="+mn-cs"/>
              </a:rPr>
              <a:t>eCi</a:t>
            </a:r>
            <a:r>
              <a:rPr lang="en-US" sz="1200" kern="1200" dirty="0">
                <a:solidFill>
                  <a:schemeClr val="tx1"/>
                </a:solidFill>
                <a:effectLst/>
                <a:latin typeface="+mn-lt"/>
                <a:ea typeface="+mn-ea"/>
                <a:cs typeface="+mn-cs"/>
              </a:rPr>
              <a:t>/C, are defined as a lever arms of the gates. It creates a relation between voltage and energy for the dot. The positive and negative slopes of the Coulomb diamonds correspond to the ratio of the corresponding capacitances involved thereby providing a means to extract the lever arm values. The voltage from consecutive peaks in the Coulomb diamonds, when multiplied by the lever arm, gives addition energy of the dot.  The addition energy of the dot is equal to the charging energy plus the single particle energy difference between occupations.</a:t>
            </a:r>
          </a:p>
          <a:p>
            <a:endParaRPr lang="en-US" dirty="0"/>
          </a:p>
        </p:txBody>
      </p:sp>
      <p:sp>
        <p:nvSpPr>
          <p:cNvPr id="4" name="Slide Number Placeholder 3"/>
          <p:cNvSpPr>
            <a:spLocks noGrp="1"/>
          </p:cNvSpPr>
          <p:nvPr>
            <p:ph type="sldNum" sz="quarter" idx="5"/>
          </p:nvPr>
        </p:nvSpPr>
        <p:spPr/>
        <p:txBody>
          <a:bodyPr/>
          <a:lstStyle/>
          <a:p>
            <a:fld id="{0F607F41-1977-459B-AE78-7303FE53CD6E}" type="slidenum">
              <a:rPr lang="en-US" smtClean="0"/>
              <a:t>32</a:t>
            </a:fld>
            <a:endParaRPr lang="en-US"/>
          </a:p>
        </p:txBody>
      </p:sp>
    </p:spTree>
    <p:extLst>
      <p:ext uri="{BB962C8B-B14F-4D97-AF65-F5344CB8AC3E}">
        <p14:creationId xmlns:p14="http://schemas.microsoft.com/office/powerpoint/2010/main" val="7739640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 have a layout of a device engineering cycle. While every step in the cycle could lead to any other step in the cycle as shown, I will be discussing the steps in logical order of material design, process development, process sheets, mask design, cross sections, fabrication, and testing or measurements. Just keep in mind actual execution of the device engineering cycle can be rather messy or complicated.</a:t>
            </a:r>
          </a:p>
        </p:txBody>
      </p:sp>
      <p:sp>
        <p:nvSpPr>
          <p:cNvPr id="4" name="Slide Number Placeholder 3"/>
          <p:cNvSpPr>
            <a:spLocks noGrp="1"/>
          </p:cNvSpPr>
          <p:nvPr>
            <p:ph type="sldNum" sz="quarter" idx="5"/>
          </p:nvPr>
        </p:nvSpPr>
        <p:spPr/>
        <p:txBody>
          <a:bodyPr/>
          <a:lstStyle/>
          <a:p>
            <a:fld id="{9ED21937-C9B6-4E7A-8222-5D9EBBB416D6}" type="slidenum">
              <a:rPr lang="en-US" smtClean="0"/>
              <a:t>4</a:t>
            </a:fld>
            <a:endParaRPr lang="en-US"/>
          </a:p>
        </p:txBody>
      </p:sp>
    </p:spTree>
    <p:extLst>
      <p:ext uri="{BB962C8B-B14F-4D97-AF65-F5344CB8AC3E}">
        <p14:creationId xmlns:p14="http://schemas.microsoft.com/office/powerpoint/2010/main" val="34517145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Whether you bought or grew your own material or will have it grown here at CINT, your material had to be designed at one point. Before proceeding with the rest of the device engineering cycle, and especially before going to fabrication, you should check how the actual material compares to your design and expectations. CINT offers multiple methods for growth, physical characterization, and optical characterization of which many are listed here. The exception is secondary ion mass spectroscopy or SIMS which is used identify material composition as a function of depth including doping or impurities. For a more complete list of growth, synthesis, and characterization capabilities you can refer to the CINT website and talk with the CINT staff. Also, keep in mind that in may be in your best interest to outsource some of the characterization to either CINT staff if listed so in you proposal or with a company in order to reach your project goals.</a:t>
            </a:r>
          </a:p>
        </p:txBody>
      </p:sp>
      <p:sp>
        <p:nvSpPr>
          <p:cNvPr id="4" name="Slide Number Placeholder 3"/>
          <p:cNvSpPr>
            <a:spLocks noGrp="1"/>
          </p:cNvSpPr>
          <p:nvPr>
            <p:ph type="sldNum" sz="quarter" idx="5"/>
          </p:nvPr>
        </p:nvSpPr>
        <p:spPr/>
        <p:txBody>
          <a:bodyPr/>
          <a:lstStyle/>
          <a:p>
            <a:fld id="{9ED21937-C9B6-4E7A-8222-5D9EBBB416D6}" type="slidenum">
              <a:rPr lang="en-US" smtClean="0"/>
              <a:t>5</a:t>
            </a:fld>
            <a:endParaRPr lang="en-US"/>
          </a:p>
        </p:txBody>
      </p:sp>
    </p:spTree>
    <p:extLst>
      <p:ext uri="{BB962C8B-B14F-4D97-AF65-F5344CB8AC3E}">
        <p14:creationId xmlns:p14="http://schemas.microsoft.com/office/powerpoint/2010/main" val="17279664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an example of material that we designed and Lawrence Semiconductor Research Lab grew for us. They then did both in house characterization and outsourced characterization of the material. Here TEM &amp; SIMS show that the actual material very slightly differs from what was intended in the design. However, the material quality was shown to excellent and consistent across the wafer. Therefore, we can take into account the actual material composition and structure when comparing experimental results with theory with any devices we make. </a:t>
            </a:r>
          </a:p>
        </p:txBody>
      </p:sp>
      <p:sp>
        <p:nvSpPr>
          <p:cNvPr id="4" name="Slide Number Placeholder 3"/>
          <p:cNvSpPr>
            <a:spLocks noGrp="1"/>
          </p:cNvSpPr>
          <p:nvPr>
            <p:ph type="sldNum" sz="quarter" idx="5"/>
          </p:nvPr>
        </p:nvSpPr>
        <p:spPr/>
        <p:txBody>
          <a:bodyPr/>
          <a:lstStyle/>
          <a:p>
            <a:fld id="{9ED21937-C9B6-4E7A-8222-5D9EBBB416D6}" type="slidenum">
              <a:rPr lang="en-US" smtClean="0"/>
              <a:t>6</a:t>
            </a:fld>
            <a:endParaRPr lang="en-US"/>
          </a:p>
        </p:txBody>
      </p:sp>
    </p:spTree>
    <p:extLst>
      <p:ext uri="{BB962C8B-B14F-4D97-AF65-F5344CB8AC3E}">
        <p14:creationId xmlns:p14="http://schemas.microsoft.com/office/powerpoint/2010/main" val="11653876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start developing a process, it’s important to understand the main process steps and the capabilities that CINT offers. Here, I have outline the main steps and subsequent capabilities that CINT offers to execute steps. You should always start by cleaning your samples. Also, it’s important to clean between various steps because the steps can introduce possible contamination or impurities. Lithography is needed to transfer a pattern. CINT offers contact and maskless photolithography systems as well as 30kV </a:t>
            </a:r>
            <a:r>
              <a:rPr lang="en-US" dirty="0" err="1"/>
              <a:t>Nabity</a:t>
            </a:r>
            <a:r>
              <a:rPr lang="en-US" dirty="0"/>
              <a:t> and 100kV JEOL </a:t>
            </a:r>
            <a:r>
              <a:rPr lang="en-US" dirty="0" err="1"/>
              <a:t>ebeam</a:t>
            </a:r>
            <a:r>
              <a:rPr lang="en-US" dirty="0"/>
              <a:t> lithography systems. After lithography, the pattern can be transferred using liftoff or etch back. Material can be deposited either using physical vapor deposition of chemical vapor deposition tools. Material can be removed using either wet chemistry, dry chemistry, or mechanical means. Also, there are a variety of annealing or heating methods offered. Once you have your fabrication process outlined, it’s a good idea to consult with John Nogan, Tony James, and your affiliate CINT scientist to check over your process to verify it will work and that you have the selected the best tools for each task.</a:t>
            </a:r>
          </a:p>
        </p:txBody>
      </p:sp>
      <p:sp>
        <p:nvSpPr>
          <p:cNvPr id="4" name="Slide Number Placeholder 3"/>
          <p:cNvSpPr>
            <a:spLocks noGrp="1"/>
          </p:cNvSpPr>
          <p:nvPr>
            <p:ph type="sldNum" sz="quarter" idx="5"/>
          </p:nvPr>
        </p:nvSpPr>
        <p:spPr/>
        <p:txBody>
          <a:bodyPr/>
          <a:lstStyle/>
          <a:p>
            <a:fld id="{9ED21937-C9B6-4E7A-8222-5D9EBBB416D6}" type="slidenum">
              <a:rPr lang="en-US" smtClean="0"/>
              <a:t>7</a:t>
            </a:fld>
            <a:endParaRPr lang="en-US"/>
          </a:p>
        </p:txBody>
      </p:sp>
    </p:spTree>
    <p:extLst>
      <p:ext uri="{BB962C8B-B14F-4D97-AF65-F5344CB8AC3E}">
        <p14:creationId xmlns:p14="http://schemas.microsoft.com/office/powerpoint/2010/main" val="11438620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developing your fabrication process, you should create process sheets. The process sheets can start off as your process outline, and as you develop the process, fill the process sheets with all the specific details of your exact process. As I mentioned earlier, you want to be as specific and detailed as possible. Essentially, you want a process sheet so detailed such that a random person off the street could follow your process and replicate your results. This may be the case for effective information transfer within your group, for a publication, or for simply revisiting a process after a long time.</a:t>
            </a:r>
          </a:p>
        </p:txBody>
      </p:sp>
      <p:sp>
        <p:nvSpPr>
          <p:cNvPr id="4" name="Slide Number Placeholder 3"/>
          <p:cNvSpPr>
            <a:spLocks noGrp="1"/>
          </p:cNvSpPr>
          <p:nvPr>
            <p:ph type="sldNum" sz="quarter" idx="5"/>
          </p:nvPr>
        </p:nvSpPr>
        <p:spPr/>
        <p:txBody>
          <a:bodyPr/>
          <a:lstStyle/>
          <a:p>
            <a:fld id="{9ED21937-C9B6-4E7A-8222-5D9EBBB416D6}" type="slidenum">
              <a:rPr lang="en-US" smtClean="0"/>
              <a:t>8</a:t>
            </a:fld>
            <a:endParaRPr lang="en-US"/>
          </a:p>
        </p:txBody>
      </p:sp>
    </p:spTree>
    <p:extLst>
      <p:ext uri="{BB962C8B-B14F-4D97-AF65-F5344CB8AC3E}">
        <p14:creationId xmlns:p14="http://schemas.microsoft.com/office/powerpoint/2010/main" val="1427082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would like to start the mask design section with a discussion of the various mask and resist types. It’s important to understand each combination of mask and resist types in order to utilize them effectively. The two most common combinations are use the same tone mask and resist as shown by the off diagonal figures are commonly used for liftoff. With a positive mask and resist combination, the area of exposed resist (as indicated by the dark green) will be developed away leaving near vertical or positive slopes sidewalls. An example application would be liftoff that is proceeded by an etch to remove an oxide where you want to minimize undercutting. Also, this combination is used for </a:t>
            </a:r>
            <a:r>
              <a:rPr lang="en-US" dirty="0" err="1"/>
              <a:t>ebeam</a:t>
            </a:r>
            <a:r>
              <a:rPr lang="en-US" dirty="0"/>
              <a:t> lithography with liftoff. For most photolithography with liftoff, a negative mask and resist combination is commonly used. Here the unexposed resist is developed away leaving negative slope sidewalls of resist. The negative slope sidewalls are more effective for liftoff due to material less likely to stick to the sidewalls. Finally, we have opposing mask and resist combinations which are commonly used for etch back. A negative mask and positive resist are usually used with photolithography such that your etch mask has near vertical sidewalls. A positive mask and negative resist are commonly used with </a:t>
            </a:r>
            <a:r>
              <a:rPr lang="en-US" dirty="0" err="1"/>
              <a:t>ebeam</a:t>
            </a:r>
            <a:r>
              <a:rPr lang="en-US" dirty="0"/>
              <a:t> lithography etch masks. While these examples are the common use cases, by understanding them, you can go beyond the common cases if your process requires it. The exact resist sidewall profile can be varied by using different resists, doses, developers, development times, and combinations of resist or copolymers. An example would be using two or more layers of different resists or copolymers like PMMA450 and PMMA950 positive tone bilayers which can be used to create an effective negative tone sidewall profile.</a:t>
            </a:r>
          </a:p>
        </p:txBody>
      </p:sp>
      <p:sp>
        <p:nvSpPr>
          <p:cNvPr id="4" name="Slide Number Placeholder 3"/>
          <p:cNvSpPr>
            <a:spLocks noGrp="1"/>
          </p:cNvSpPr>
          <p:nvPr>
            <p:ph type="sldNum" sz="quarter" idx="5"/>
          </p:nvPr>
        </p:nvSpPr>
        <p:spPr/>
        <p:txBody>
          <a:bodyPr/>
          <a:lstStyle/>
          <a:p>
            <a:fld id="{9ED21937-C9B6-4E7A-8222-5D9EBBB416D6}" type="slidenum">
              <a:rPr lang="en-US" smtClean="0"/>
              <a:t>9</a:t>
            </a:fld>
            <a:endParaRPr lang="en-US"/>
          </a:p>
        </p:txBody>
      </p:sp>
    </p:spTree>
    <p:extLst>
      <p:ext uri="{BB962C8B-B14F-4D97-AF65-F5344CB8AC3E}">
        <p14:creationId xmlns:p14="http://schemas.microsoft.com/office/powerpoint/2010/main" val="24603258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I will discussing a Hall bar field effect transistor as a simple example device. I’ll start by talking about the mask design. There are plenty of computer aided design or CAD tools out there. Many of them are free or fairly affordable. I personally prefer AutoCAD because that’s what I’ve been using since high school. Also, the full version of AutoCAD and other products from the company Autodesk are freely available with a .EDU email. Another CAD option would be </a:t>
            </a:r>
            <a:r>
              <a:rPr lang="en-US" dirty="0" err="1"/>
              <a:t>DesignCAD</a:t>
            </a:r>
            <a:r>
              <a:rPr lang="en-US" dirty="0"/>
              <a:t> which is fairly affordable and is the CAD program for the </a:t>
            </a:r>
            <a:r>
              <a:rPr lang="en-US" dirty="0" err="1"/>
              <a:t>Nabity</a:t>
            </a:r>
            <a:r>
              <a:rPr lang="en-US" dirty="0"/>
              <a:t> EBL systems. When making the mask in a CAD program, I prefer the entire design be a positive mask. While CAD programs can perform logical operations and invert masks, I find that a positive design mask gives me more flexibility because logical operations and mask inversions can be performed at the tool or with other software. Likewise, I also prefer to have distinct features of a device have their own layer within the CAD program even if the features will be written together at the lithography stage. Again, this gives the flexibility of being able to turn on/off layers instead of redesigning another layer for changing a process or troubleshooting.</a:t>
            </a:r>
          </a:p>
        </p:txBody>
      </p:sp>
      <p:sp>
        <p:nvSpPr>
          <p:cNvPr id="4" name="Slide Number Placeholder 3"/>
          <p:cNvSpPr>
            <a:spLocks noGrp="1"/>
          </p:cNvSpPr>
          <p:nvPr>
            <p:ph type="sldNum" sz="quarter" idx="5"/>
          </p:nvPr>
        </p:nvSpPr>
        <p:spPr/>
        <p:txBody>
          <a:bodyPr/>
          <a:lstStyle/>
          <a:p>
            <a:fld id="{9ED21937-C9B6-4E7A-8222-5D9EBBB416D6}" type="slidenum">
              <a:rPr lang="en-US" smtClean="0"/>
              <a:t>10</a:t>
            </a:fld>
            <a:endParaRPr lang="en-US"/>
          </a:p>
        </p:txBody>
      </p:sp>
    </p:spTree>
    <p:extLst>
      <p:ext uri="{BB962C8B-B14F-4D97-AF65-F5344CB8AC3E}">
        <p14:creationId xmlns:p14="http://schemas.microsoft.com/office/powerpoint/2010/main" val="22558950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8B12F-0680-439B-813F-E14E5398E70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F75AE04-DFD1-4FD3-A706-C1712F276B6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149440C-675D-46C2-BECB-C1281F4D9ED8}"/>
              </a:ext>
            </a:extLst>
          </p:cNvPr>
          <p:cNvSpPr>
            <a:spLocks noGrp="1"/>
          </p:cNvSpPr>
          <p:nvPr>
            <p:ph type="dt" sz="half" idx="10"/>
          </p:nvPr>
        </p:nvSpPr>
        <p:spPr/>
        <p:txBody>
          <a:bodyPr/>
          <a:lstStyle/>
          <a:p>
            <a:fld id="{7A14CBCB-4897-4D6A-8C64-EE8AC1E9FC61}" type="datetime1">
              <a:rPr lang="en-US" smtClean="0"/>
              <a:t>5/8/2023</a:t>
            </a:fld>
            <a:endParaRPr lang="en-US"/>
          </a:p>
        </p:txBody>
      </p:sp>
      <p:sp>
        <p:nvSpPr>
          <p:cNvPr id="5" name="Footer Placeholder 4">
            <a:extLst>
              <a:ext uri="{FF2B5EF4-FFF2-40B4-BE49-F238E27FC236}">
                <a16:creationId xmlns:a16="http://schemas.microsoft.com/office/drawing/2014/main" id="{450353A1-2AFB-42F2-B98F-8AB085F9C7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D8E5F0-68F1-4564-A802-E41BAF246FB6}"/>
              </a:ext>
            </a:extLst>
          </p:cNvPr>
          <p:cNvSpPr>
            <a:spLocks noGrp="1"/>
          </p:cNvSpPr>
          <p:nvPr>
            <p:ph type="sldNum" sz="quarter" idx="12"/>
          </p:nvPr>
        </p:nvSpPr>
        <p:spPr/>
        <p:txBody>
          <a:bodyPr/>
          <a:lstStyle/>
          <a:p>
            <a:fld id="{B6C50F68-804C-4ED6-88BC-A3EB9054C9BD}" type="slidenum">
              <a:rPr lang="en-US" smtClean="0"/>
              <a:t>‹#›</a:t>
            </a:fld>
            <a:endParaRPr lang="en-US"/>
          </a:p>
        </p:txBody>
      </p:sp>
    </p:spTree>
    <p:extLst>
      <p:ext uri="{BB962C8B-B14F-4D97-AF65-F5344CB8AC3E}">
        <p14:creationId xmlns:p14="http://schemas.microsoft.com/office/powerpoint/2010/main" val="4516744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E9378D-A2C8-42D8-BD06-01878571323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AFFD50B-95D6-44DC-9611-6EF33903F38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0F3C54-FD0D-48D6-8433-27A919BFED6C}"/>
              </a:ext>
            </a:extLst>
          </p:cNvPr>
          <p:cNvSpPr>
            <a:spLocks noGrp="1"/>
          </p:cNvSpPr>
          <p:nvPr>
            <p:ph type="dt" sz="half" idx="10"/>
          </p:nvPr>
        </p:nvSpPr>
        <p:spPr/>
        <p:txBody>
          <a:bodyPr/>
          <a:lstStyle/>
          <a:p>
            <a:fld id="{F8F27C89-3032-41B8-BD0F-C48123CC71B0}" type="datetime1">
              <a:rPr lang="en-US" smtClean="0"/>
              <a:t>5/8/2023</a:t>
            </a:fld>
            <a:endParaRPr lang="en-US"/>
          </a:p>
        </p:txBody>
      </p:sp>
      <p:sp>
        <p:nvSpPr>
          <p:cNvPr id="5" name="Footer Placeholder 4">
            <a:extLst>
              <a:ext uri="{FF2B5EF4-FFF2-40B4-BE49-F238E27FC236}">
                <a16:creationId xmlns:a16="http://schemas.microsoft.com/office/drawing/2014/main" id="{6E90DAE1-B531-4331-9FE1-C82D9376E7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4267A6-D5B0-420D-9B6F-CD8407C9854A}"/>
              </a:ext>
            </a:extLst>
          </p:cNvPr>
          <p:cNvSpPr>
            <a:spLocks noGrp="1"/>
          </p:cNvSpPr>
          <p:nvPr>
            <p:ph type="sldNum" sz="quarter" idx="12"/>
          </p:nvPr>
        </p:nvSpPr>
        <p:spPr/>
        <p:txBody>
          <a:bodyPr/>
          <a:lstStyle/>
          <a:p>
            <a:fld id="{B6C50F68-804C-4ED6-88BC-A3EB9054C9BD}" type="slidenum">
              <a:rPr lang="en-US" smtClean="0"/>
              <a:t>‹#›</a:t>
            </a:fld>
            <a:endParaRPr lang="en-US"/>
          </a:p>
        </p:txBody>
      </p:sp>
    </p:spTree>
    <p:extLst>
      <p:ext uri="{BB962C8B-B14F-4D97-AF65-F5344CB8AC3E}">
        <p14:creationId xmlns:p14="http://schemas.microsoft.com/office/powerpoint/2010/main" val="10516968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AAF1BBA-A15E-414E-AD6A-04A3917C6AD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12FC2AA-28D8-4017-B85A-EBE12CFCE6F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7DB1674-4A55-4BD1-BDBA-A1D82FBC4345}"/>
              </a:ext>
            </a:extLst>
          </p:cNvPr>
          <p:cNvSpPr>
            <a:spLocks noGrp="1"/>
          </p:cNvSpPr>
          <p:nvPr>
            <p:ph type="dt" sz="half" idx="10"/>
          </p:nvPr>
        </p:nvSpPr>
        <p:spPr/>
        <p:txBody>
          <a:bodyPr/>
          <a:lstStyle/>
          <a:p>
            <a:fld id="{6DCCBCBE-8874-4E74-9850-A663C75FB1C0}" type="datetime1">
              <a:rPr lang="en-US" smtClean="0"/>
              <a:t>5/8/2023</a:t>
            </a:fld>
            <a:endParaRPr lang="en-US"/>
          </a:p>
        </p:txBody>
      </p:sp>
      <p:sp>
        <p:nvSpPr>
          <p:cNvPr id="5" name="Footer Placeholder 4">
            <a:extLst>
              <a:ext uri="{FF2B5EF4-FFF2-40B4-BE49-F238E27FC236}">
                <a16:creationId xmlns:a16="http://schemas.microsoft.com/office/drawing/2014/main" id="{7FCC4746-0168-4FBC-8364-08883734953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E70739-9B7F-430F-978A-EBAFEE61F854}"/>
              </a:ext>
            </a:extLst>
          </p:cNvPr>
          <p:cNvSpPr>
            <a:spLocks noGrp="1"/>
          </p:cNvSpPr>
          <p:nvPr>
            <p:ph type="sldNum" sz="quarter" idx="12"/>
          </p:nvPr>
        </p:nvSpPr>
        <p:spPr/>
        <p:txBody>
          <a:bodyPr/>
          <a:lstStyle/>
          <a:p>
            <a:fld id="{B6C50F68-804C-4ED6-88BC-A3EB9054C9BD}" type="slidenum">
              <a:rPr lang="en-US" smtClean="0"/>
              <a:t>‹#›</a:t>
            </a:fld>
            <a:endParaRPr lang="en-US"/>
          </a:p>
        </p:txBody>
      </p:sp>
    </p:spTree>
    <p:extLst>
      <p:ext uri="{BB962C8B-B14F-4D97-AF65-F5344CB8AC3E}">
        <p14:creationId xmlns:p14="http://schemas.microsoft.com/office/powerpoint/2010/main" val="30643894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90600" y="1575115"/>
            <a:ext cx="6165850" cy="1317382"/>
          </a:xfrm>
        </p:spPr>
        <p:txBody>
          <a:bodyPr anchor="b">
            <a:normAutofit/>
          </a:bodyPr>
          <a:lstStyle>
            <a:lvl1pPr algn="l">
              <a:defRPr sz="3600">
                <a:solidFill>
                  <a:schemeClr val="bg1"/>
                </a:solidFill>
              </a:defRPr>
            </a:lvl1pPr>
          </a:lstStyle>
          <a:p>
            <a:r>
              <a:rPr lang="en-US" dirty="0"/>
              <a:t>CLICK TO ADD TITLE</a:t>
            </a:r>
          </a:p>
        </p:txBody>
      </p:sp>
      <p:sp>
        <p:nvSpPr>
          <p:cNvPr id="3" name="Subtitle 2"/>
          <p:cNvSpPr>
            <a:spLocks noGrp="1"/>
          </p:cNvSpPr>
          <p:nvPr>
            <p:ph type="subTitle" idx="1" hasCustomPrompt="1"/>
          </p:nvPr>
        </p:nvSpPr>
        <p:spPr>
          <a:xfrm>
            <a:off x="990599" y="3719997"/>
            <a:ext cx="5243147" cy="667120"/>
          </a:xfrm>
          <a:prstGeom prst="rect">
            <a:avLst/>
          </a:prstGeom>
        </p:spPr>
        <p:txBody>
          <a:bodyPr anchor="ctr">
            <a:noAutofit/>
          </a:bodyPr>
          <a:lstStyle>
            <a:lvl1pPr marL="0" indent="0" algn="l">
              <a:buNone/>
              <a:defRPr sz="1600" b="0" spc="0">
                <a:solidFill>
                  <a:schemeClr val="tx2">
                    <a:lumMod val="40000"/>
                    <a:lumOff val="60000"/>
                  </a:schemeClr>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PRESENTER OR AUTHOR NAMES</a:t>
            </a:r>
          </a:p>
        </p:txBody>
      </p:sp>
      <p:sp>
        <p:nvSpPr>
          <p:cNvPr id="27" name="Text Placeholder 26">
            <a:extLst>
              <a:ext uri="{FF2B5EF4-FFF2-40B4-BE49-F238E27FC236}">
                <a16:creationId xmlns:a16="http://schemas.microsoft.com/office/drawing/2014/main" id="{62ED528D-5375-6147-9677-05F4F59A3A33}"/>
              </a:ext>
            </a:extLst>
          </p:cNvPr>
          <p:cNvSpPr>
            <a:spLocks noGrp="1"/>
          </p:cNvSpPr>
          <p:nvPr>
            <p:ph type="body" sz="quarter" idx="10" hasCustomPrompt="1"/>
          </p:nvPr>
        </p:nvSpPr>
        <p:spPr>
          <a:xfrm>
            <a:off x="990600" y="3015777"/>
            <a:ext cx="6165850" cy="378587"/>
          </a:xfrm>
          <a:prstGeom prst="rect">
            <a:avLst/>
          </a:prstGeom>
        </p:spPr>
        <p:txBody>
          <a:bodyPr>
            <a:normAutofit/>
          </a:bodyPr>
          <a:lstStyle>
            <a:lvl1pPr marL="0" indent="0">
              <a:buNone/>
              <a:defRPr sz="2000">
                <a:solidFill>
                  <a:schemeClr val="bg2"/>
                </a:solidFill>
              </a:defRPr>
            </a:lvl1pPr>
          </a:lstStyle>
          <a:p>
            <a:pPr lvl="0"/>
            <a:r>
              <a:rPr lang="en-US" dirty="0"/>
              <a:t>Click to add subtitle</a:t>
            </a:r>
          </a:p>
        </p:txBody>
      </p:sp>
      <p:sp>
        <p:nvSpPr>
          <p:cNvPr id="20" name="Text Placeholder 24">
            <a:extLst>
              <a:ext uri="{FF2B5EF4-FFF2-40B4-BE49-F238E27FC236}">
                <a16:creationId xmlns:a16="http://schemas.microsoft.com/office/drawing/2014/main" id="{58F7247A-244D-6A48-BBB7-15233E751B35}"/>
              </a:ext>
            </a:extLst>
          </p:cNvPr>
          <p:cNvSpPr>
            <a:spLocks noGrp="1"/>
          </p:cNvSpPr>
          <p:nvPr>
            <p:ph type="body" sz="quarter" idx="15" hasCustomPrompt="1"/>
          </p:nvPr>
        </p:nvSpPr>
        <p:spPr>
          <a:xfrm>
            <a:off x="2588669" y="6296999"/>
            <a:ext cx="1828800" cy="136525"/>
          </a:xfrm>
          <a:prstGeom prst="rect">
            <a:avLst/>
          </a:prstGeom>
        </p:spPr>
        <p:txBody>
          <a:bodyPr lIns="0" tIns="0" rIns="0" bIns="0">
            <a:normAutofit/>
          </a:bodyPr>
          <a:lstStyle>
            <a:lvl1pPr marL="0" indent="0" algn="ctr">
              <a:buNone/>
              <a:defRPr sz="800" b="1"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CLICK TO ADD SAND XXXX-XXXX P</a:t>
            </a:r>
          </a:p>
        </p:txBody>
      </p:sp>
      <p:sp>
        <p:nvSpPr>
          <p:cNvPr id="22" name="Text Placeholder 4">
            <a:extLst>
              <a:ext uri="{FF2B5EF4-FFF2-40B4-BE49-F238E27FC236}">
                <a16:creationId xmlns:a16="http://schemas.microsoft.com/office/drawing/2014/main" id="{28DA6BE7-D5D1-5C4B-8879-A66353A8517F}"/>
              </a:ext>
            </a:extLst>
          </p:cNvPr>
          <p:cNvSpPr>
            <a:spLocks noGrp="1"/>
          </p:cNvSpPr>
          <p:nvPr>
            <p:ph type="body" sz="quarter" idx="22" hasCustomPrompt="1"/>
          </p:nvPr>
        </p:nvSpPr>
        <p:spPr>
          <a:xfrm>
            <a:off x="990600" y="4509920"/>
            <a:ext cx="4297393" cy="667120"/>
          </a:xfrm>
          <a:prstGeom prst="rect">
            <a:avLst/>
          </a:prstGeom>
        </p:spPr>
        <p:txBody>
          <a:bodyPr lIns="0" tIns="0" rIns="0" bIns="0"/>
          <a:lstStyle>
            <a:lvl1pPr>
              <a:buFontTx/>
              <a:buNone/>
              <a:defRPr sz="14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CLICK TO ADD DATE, LOCATION, OR ADDITIONAL CONTENT</a:t>
            </a:r>
          </a:p>
        </p:txBody>
      </p:sp>
      <p:sp>
        <p:nvSpPr>
          <p:cNvPr id="19" name="TextBox 18">
            <a:extLst>
              <a:ext uri="{FF2B5EF4-FFF2-40B4-BE49-F238E27FC236}">
                <a16:creationId xmlns:a16="http://schemas.microsoft.com/office/drawing/2014/main" id="{1D369985-FB39-5049-971A-8BBBC56F2C4E}"/>
              </a:ext>
            </a:extLst>
          </p:cNvPr>
          <p:cNvSpPr txBox="1"/>
          <p:nvPr userDrawn="1"/>
        </p:nvSpPr>
        <p:spPr>
          <a:xfrm>
            <a:off x="5287993" y="6307251"/>
            <a:ext cx="5642358" cy="491225"/>
          </a:xfrm>
          <a:prstGeom prst="rect">
            <a:avLst/>
          </a:prstGeom>
          <a:noFill/>
        </p:spPr>
        <p:txBody>
          <a:bodyPr wrap="square" rtlCol="0">
            <a:spAutoFit/>
          </a:bodyPr>
          <a:lstStyle/>
          <a:p>
            <a:pPr algn="r">
              <a:lnSpc>
                <a:spcPct val="110000"/>
              </a:lnSpc>
            </a:pPr>
            <a:r>
              <a:rPr lang="en-US" sz="800" b="0" i="0" kern="1200" dirty="0">
                <a:solidFill>
                  <a:schemeClr val="bg2">
                    <a:lumMod val="50000"/>
                  </a:schemeClr>
                </a:solidFill>
                <a:effectLst/>
                <a:latin typeface="Open Sans" panose="020B0606030504020204" pitchFamily="34" charset="0"/>
                <a:ea typeface="+mn-ea"/>
                <a:cs typeface="+mn-cs"/>
              </a:rPr>
              <a:t>Sandia National Laboratories is a </a:t>
            </a:r>
            <a:r>
              <a:rPr lang="en-US" sz="800" b="0" i="0" kern="1200" dirty="0" err="1">
                <a:solidFill>
                  <a:schemeClr val="bg2">
                    <a:lumMod val="50000"/>
                  </a:schemeClr>
                </a:solidFill>
                <a:effectLst/>
                <a:latin typeface="Open Sans" panose="020B0606030504020204" pitchFamily="34" charset="0"/>
                <a:ea typeface="+mn-ea"/>
                <a:cs typeface="+mn-cs"/>
              </a:rPr>
              <a:t>multimission</a:t>
            </a:r>
            <a:r>
              <a:rPr lang="en-US" sz="800" b="0" i="0" kern="1200" dirty="0">
                <a:solidFill>
                  <a:schemeClr val="bg2">
                    <a:lumMod val="50000"/>
                  </a:schemeClr>
                </a:solidFill>
                <a:effectLst/>
                <a:latin typeface="Open Sans" panose="020B0606030504020204" pitchFamily="34" charset="0"/>
                <a:ea typeface="+mn-ea"/>
                <a:cs typeface="+mn-cs"/>
              </a:rPr>
              <a:t> laboratory managed and operated by National Technology and Engineering Solutions of Sandia LLC, a wholly owned subsidiary of Honeywell International Inc. for the U.S. Department of Energy’s National Nuclear Security Administration under contract DE-NA0003525. </a:t>
            </a:r>
            <a:endParaRPr lang="en-US" sz="800" b="0" i="0" dirty="0">
              <a:solidFill>
                <a:schemeClr val="bg2">
                  <a:lumMod val="50000"/>
                </a:schemeClr>
              </a:solidFill>
              <a:latin typeface="Open Sans" panose="020B0606030504020204" pitchFamily="34" charset="0"/>
            </a:endParaRPr>
          </a:p>
        </p:txBody>
      </p:sp>
      <p:pic>
        <p:nvPicPr>
          <p:cNvPr id="21" name="Picture 20">
            <a:extLst>
              <a:ext uri="{FF2B5EF4-FFF2-40B4-BE49-F238E27FC236}">
                <a16:creationId xmlns:a16="http://schemas.microsoft.com/office/drawing/2014/main" id="{5ADC7756-6766-FF46-BFDC-7CBCF88C2FB6}"/>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965815" y="6362720"/>
            <a:ext cx="654939" cy="159193"/>
          </a:xfrm>
          <a:prstGeom prst="rect">
            <a:avLst/>
          </a:prstGeom>
        </p:spPr>
      </p:pic>
      <p:pic>
        <p:nvPicPr>
          <p:cNvPr id="23" name="Picture 22">
            <a:extLst>
              <a:ext uri="{FF2B5EF4-FFF2-40B4-BE49-F238E27FC236}">
                <a16:creationId xmlns:a16="http://schemas.microsoft.com/office/drawing/2014/main" id="{1B5135D8-0C79-D249-B01D-F828C9075378}"/>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11052075" y="6609587"/>
            <a:ext cx="463192" cy="134533"/>
          </a:xfrm>
          <a:prstGeom prst="rect">
            <a:avLst/>
          </a:prstGeom>
        </p:spPr>
      </p:pic>
    </p:spTree>
    <p:extLst>
      <p:ext uri="{BB962C8B-B14F-4D97-AF65-F5344CB8AC3E}">
        <p14:creationId xmlns:p14="http://schemas.microsoft.com/office/powerpoint/2010/main" val="3029261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1BC8E9-5A0C-4AAB-BB70-A090E6FA1439}"/>
              </a:ext>
            </a:extLst>
          </p:cNvPr>
          <p:cNvSpPr>
            <a:spLocks noGrp="1"/>
          </p:cNvSpPr>
          <p:nvPr>
            <p:ph type="title"/>
          </p:nvPr>
        </p:nvSpPr>
        <p:spPr>
          <a:xfrm>
            <a:off x="0" y="0"/>
            <a:ext cx="11821160" cy="640080"/>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A1322FC7-A05A-4269-B9A1-B1BB5002D35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293975-807D-41F2-92B6-BF0BDF7CDB7B}"/>
              </a:ext>
            </a:extLst>
          </p:cNvPr>
          <p:cNvSpPr>
            <a:spLocks noGrp="1"/>
          </p:cNvSpPr>
          <p:nvPr>
            <p:ph type="dt" sz="half" idx="10"/>
          </p:nvPr>
        </p:nvSpPr>
        <p:spPr/>
        <p:txBody>
          <a:bodyPr/>
          <a:lstStyle/>
          <a:p>
            <a:fld id="{6A343FB6-FFD0-435E-B780-500511649BF6}" type="datetime1">
              <a:rPr lang="en-US" smtClean="0"/>
              <a:t>5/8/2023</a:t>
            </a:fld>
            <a:endParaRPr lang="en-US"/>
          </a:p>
        </p:txBody>
      </p:sp>
      <p:sp>
        <p:nvSpPr>
          <p:cNvPr id="5" name="Footer Placeholder 4">
            <a:extLst>
              <a:ext uri="{FF2B5EF4-FFF2-40B4-BE49-F238E27FC236}">
                <a16:creationId xmlns:a16="http://schemas.microsoft.com/office/drawing/2014/main" id="{A05CF7CE-3DDC-4037-8C14-ECCF2B24E6B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E17DAFF-C4D1-4D70-9EDF-EA279B664596}"/>
              </a:ext>
            </a:extLst>
          </p:cNvPr>
          <p:cNvSpPr>
            <a:spLocks noGrp="1"/>
          </p:cNvSpPr>
          <p:nvPr>
            <p:ph type="sldNum" sz="quarter" idx="12"/>
          </p:nvPr>
        </p:nvSpPr>
        <p:spPr>
          <a:xfrm>
            <a:off x="11821160" y="0"/>
            <a:ext cx="370840" cy="365125"/>
          </a:xfrm>
        </p:spPr>
        <p:txBody>
          <a:bodyPr/>
          <a:lstStyle/>
          <a:p>
            <a:fld id="{B6C50F68-804C-4ED6-88BC-A3EB9054C9BD}" type="slidenum">
              <a:rPr lang="en-US" smtClean="0"/>
              <a:t>‹#›</a:t>
            </a:fld>
            <a:endParaRPr lang="en-US"/>
          </a:p>
        </p:txBody>
      </p:sp>
    </p:spTree>
    <p:extLst>
      <p:ext uri="{BB962C8B-B14F-4D97-AF65-F5344CB8AC3E}">
        <p14:creationId xmlns:p14="http://schemas.microsoft.com/office/powerpoint/2010/main" val="32582912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1B06CD-BD65-4996-BF52-7801A68C98A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CFE64D6-DBB0-40D4-87B2-E230B86F6F0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B566AFB-56FA-4A20-BC56-113D4C3841DF}"/>
              </a:ext>
            </a:extLst>
          </p:cNvPr>
          <p:cNvSpPr>
            <a:spLocks noGrp="1"/>
          </p:cNvSpPr>
          <p:nvPr>
            <p:ph type="dt" sz="half" idx="10"/>
          </p:nvPr>
        </p:nvSpPr>
        <p:spPr/>
        <p:txBody>
          <a:bodyPr/>
          <a:lstStyle/>
          <a:p>
            <a:fld id="{9A4399A5-BC0E-4A3F-84C3-3A44E3C97D48}" type="datetime1">
              <a:rPr lang="en-US" smtClean="0"/>
              <a:t>5/8/2023</a:t>
            </a:fld>
            <a:endParaRPr lang="en-US"/>
          </a:p>
        </p:txBody>
      </p:sp>
      <p:sp>
        <p:nvSpPr>
          <p:cNvPr id="5" name="Footer Placeholder 4">
            <a:extLst>
              <a:ext uri="{FF2B5EF4-FFF2-40B4-BE49-F238E27FC236}">
                <a16:creationId xmlns:a16="http://schemas.microsoft.com/office/drawing/2014/main" id="{C5192D1B-B0D8-4458-B446-463BBD643EF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3A2912-9BA0-4681-B38F-B56B6C8FBDAB}"/>
              </a:ext>
            </a:extLst>
          </p:cNvPr>
          <p:cNvSpPr>
            <a:spLocks noGrp="1"/>
          </p:cNvSpPr>
          <p:nvPr>
            <p:ph type="sldNum" sz="quarter" idx="12"/>
          </p:nvPr>
        </p:nvSpPr>
        <p:spPr>
          <a:xfrm>
            <a:off x="9448800" y="0"/>
            <a:ext cx="2743200" cy="365125"/>
          </a:xfrm>
        </p:spPr>
        <p:txBody>
          <a:bodyPr/>
          <a:lstStyle/>
          <a:p>
            <a:fld id="{B6C50F68-804C-4ED6-88BC-A3EB9054C9BD}" type="slidenum">
              <a:rPr lang="en-US" smtClean="0"/>
              <a:t>‹#›</a:t>
            </a:fld>
            <a:endParaRPr lang="en-US"/>
          </a:p>
        </p:txBody>
      </p:sp>
    </p:spTree>
    <p:extLst>
      <p:ext uri="{BB962C8B-B14F-4D97-AF65-F5344CB8AC3E}">
        <p14:creationId xmlns:p14="http://schemas.microsoft.com/office/powerpoint/2010/main" val="29727516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A17149-D94A-42F8-933E-BF1FC44AB1C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590B899-03D5-4736-9189-67C0492506E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37DD2E3-C9AB-4E89-9B3B-326E0BB2132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B9082A1-B5A5-4E37-A29D-FA33461EBC2B}"/>
              </a:ext>
            </a:extLst>
          </p:cNvPr>
          <p:cNvSpPr>
            <a:spLocks noGrp="1"/>
          </p:cNvSpPr>
          <p:nvPr>
            <p:ph type="dt" sz="half" idx="10"/>
          </p:nvPr>
        </p:nvSpPr>
        <p:spPr/>
        <p:txBody>
          <a:bodyPr/>
          <a:lstStyle/>
          <a:p>
            <a:fld id="{1C02EAA0-423F-4AA7-880E-953A440F3062}" type="datetime1">
              <a:rPr lang="en-US" smtClean="0"/>
              <a:t>5/8/2023</a:t>
            </a:fld>
            <a:endParaRPr lang="en-US"/>
          </a:p>
        </p:txBody>
      </p:sp>
      <p:sp>
        <p:nvSpPr>
          <p:cNvPr id="6" name="Footer Placeholder 5">
            <a:extLst>
              <a:ext uri="{FF2B5EF4-FFF2-40B4-BE49-F238E27FC236}">
                <a16:creationId xmlns:a16="http://schemas.microsoft.com/office/drawing/2014/main" id="{1F3E03BF-9EBB-4EEE-826D-E74501A6ED1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72FAB43-9C37-445F-94DA-65D4803A5A4A}"/>
              </a:ext>
            </a:extLst>
          </p:cNvPr>
          <p:cNvSpPr>
            <a:spLocks noGrp="1"/>
          </p:cNvSpPr>
          <p:nvPr>
            <p:ph type="sldNum" sz="quarter" idx="12"/>
          </p:nvPr>
        </p:nvSpPr>
        <p:spPr/>
        <p:txBody>
          <a:bodyPr/>
          <a:lstStyle/>
          <a:p>
            <a:fld id="{B6C50F68-804C-4ED6-88BC-A3EB9054C9BD}" type="slidenum">
              <a:rPr lang="en-US" smtClean="0"/>
              <a:t>‹#›</a:t>
            </a:fld>
            <a:endParaRPr lang="en-US"/>
          </a:p>
        </p:txBody>
      </p:sp>
    </p:spTree>
    <p:extLst>
      <p:ext uri="{BB962C8B-B14F-4D97-AF65-F5344CB8AC3E}">
        <p14:creationId xmlns:p14="http://schemas.microsoft.com/office/powerpoint/2010/main" val="41331332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27C702-A68B-41C3-8159-84332ABB0A5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FAF4789-EFB3-4000-9E6C-A9C7424F117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727C67F-F97B-42ED-8463-3D520E14A04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749615C-47FA-4CEE-A5C7-FA2862702AA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3AED6E0-53B7-4C07-8B51-4BAE8D07C96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F2A09CA-F332-42E7-BB9D-ABADAE4D39FB}"/>
              </a:ext>
            </a:extLst>
          </p:cNvPr>
          <p:cNvSpPr>
            <a:spLocks noGrp="1"/>
          </p:cNvSpPr>
          <p:nvPr>
            <p:ph type="dt" sz="half" idx="10"/>
          </p:nvPr>
        </p:nvSpPr>
        <p:spPr/>
        <p:txBody>
          <a:bodyPr/>
          <a:lstStyle/>
          <a:p>
            <a:fld id="{2303FC08-9A53-4A59-AFA8-A18E371CF8C3}" type="datetime1">
              <a:rPr lang="en-US" smtClean="0"/>
              <a:t>5/8/2023</a:t>
            </a:fld>
            <a:endParaRPr lang="en-US"/>
          </a:p>
        </p:txBody>
      </p:sp>
      <p:sp>
        <p:nvSpPr>
          <p:cNvPr id="8" name="Footer Placeholder 7">
            <a:extLst>
              <a:ext uri="{FF2B5EF4-FFF2-40B4-BE49-F238E27FC236}">
                <a16:creationId xmlns:a16="http://schemas.microsoft.com/office/drawing/2014/main" id="{B6BBC10E-2834-4E01-9211-B925E5B5679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0C9C6B3-8849-4FA4-9291-53CBDD03A498}"/>
              </a:ext>
            </a:extLst>
          </p:cNvPr>
          <p:cNvSpPr>
            <a:spLocks noGrp="1"/>
          </p:cNvSpPr>
          <p:nvPr>
            <p:ph type="sldNum" sz="quarter" idx="12"/>
          </p:nvPr>
        </p:nvSpPr>
        <p:spPr/>
        <p:txBody>
          <a:bodyPr/>
          <a:lstStyle/>
          <a:p>
            <a:fld id="{B6C50F68-804C-4ED6-88BC-A3EB9054C9BD}" type="slidenum">
              <a:rPr lang="en-US" smtClean="0"/>
              <a:t>‹#›</a:t>
            </a:fld>
            <a:endParaRPr lang="en-US"/>
          </a:p>
        </p:txBody>
      </p:sp>
    </p:spTree>
    <p:extLst>
      <p:ext uri="{BB962C8B-B14F-4D97-AF65-F5344CB8AC3E}">
        <p14:creationId xmlns:p14="http://schemas.microsoft.com/office/powerpoint/2010/main" val="12121881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FEA9E-3CD9-475F-8309-AA1E91AFBCF2}"/>
              </a:ext>
            </a:extLst>
          </p:cNvPr>
          <p:cNvSpPr>
            <a:spLocks noGrp="1"/>
          </p:cNvSpPr>
          <p:nvPr>
            <p:ph type="title"/>
          </p:nvPr>
        </p:nvSpPr>
        <p:spPr>
          <a:xfrm>
            <a:off x="0" y="0"/>
            <a:ext cx="11816080" cy="640080"/>
          </a:xfrm>
        </p:spPr>
        <p:txBody>
          <a:bodyPr/>
          <a:lstStyle/>
          <a:p>
            <a:r>
              <a:rPr lang="en-US"/>
              <a:t>Click to edit Master title style</a:t>
            </a:r>
          </a:p>
        </p:txBody>
      </p:sp>
      <p:sp>
        <p:nvSpPr>
          <p:cNvPr id="3" name="Date Placeholder 2">
            <a:extLst>
              <a:ext uri="{FF2B5EF4-FFF2-40B4-BE49-F238E27FC236}">
                <a16:creationId xmlns:a16="http://schemas.microsoft.com/office/drawing/2014/main" id="{F7AC0527-4BA5-4B11-A219-697E66E5F6E0}"/>
              </a:ext>
            </a:extLst>
          </p:cNvPr>
          <p:cNvSpPr>
            <a:spLocks noGrp="1"/>
          </p:cNvSpPr>
          <p:nvPr>
            <p:ph type="dt" sz="half" idx="10"/>
          </p:nvPr>
        </p:nvSpPr>
        <p:spPr/>
        <p:txBody>
          <a:bodyPr/>
          <a:lstStyle/>
          <a:p>
            <a:fld id="{3C092DCE-CCAC-49E7-8F7C-AF58AF7D3C42}" type="datetime1">
              <a:rPr lang="en-US" smtClean="0"/>
              <a:t>5/8/2023</a:t>
            </a:fld>
            <a:endParaRPr lang="en-US"/>
          </a:p>
        </p:txBody>
      </p:sp>
      <p:sp>
        <p:nvSpPr>
          <p:cNvPr id="4" name="Footer Placeholder 3">
            <a:extLst>
              <a:ext uri="{FF2B5EF4-FFF2-40B4-BE49-F238E27FC236}">
                <a16:creationId xmlns:a16="http://schemas.microsoft.com/office/drawing/2014/main" id="{DF57271D-C52A-49A8-9395-0DBA3D2A15E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84347E9-8436-41E8-B8AB-1897029E7F98}"/>
              </a:ext>
            </a:extLst>
          </p:cNvPr>
          <p:cNvSpPr>
            <a:spLocks noGrp="1"/>
          </p:cNvSpPr>
          <p:nvPr>
            <p:ph type="sldNum" sz="quarter" idx="12"/>
          </p:nvPr>
        </p:nvSpPr>
        <p:spPr>
          <a:xfrm>
            <a:off x="11816080" y="0"/>
            <a:ext cx="375920" cy="365125"/>
          </a:xfrm>
        </p:spPr>
        <p:txBody>
          <a:bodyPr/>
          <a:lstStyle/>
          <a:p>
            <a:fld id="{B6C50F68-804C-4ED6-88BC-A3EB9054C9BD}" type="slidenum">
              <a:rPr lang="en-US" smtClean="0"/>
              <a:t>‹#›</a:t>
            </a:fld>
            <a:endParaRPr lang="en-US"/>
          </a:p>
        </p:txBody>
      </p:sp>
    </p:spTree>
    <p:extLst>
      <p:ext uri="{BB962C8B-B14F-4D97-AF65-F5344CB8AC3E}">
        <p14:creationId xmlns:p14="http://schemas.microsoft.com/office/powerpoint/2010/main" val="41200055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BB0D610-FF14-4747-A905-B6BB5722A096}"/>
              </a:ext>
            </a:extLst>
          </p:cNvPr>
          <p:cNvSpPr>
            <a:spLocks noGrp="1"/>
          </p:cNvSpPr>
          <p:nvPr>
            <p:ph type="dt" sz="half" idx="10"/>
          </p:nvPr>
        </p:nvSpPr>
        <p:spPr/>
        <p:txBody>
          <a:bodyPr/>
          <a:lstStyle/>
          <a:p>
            <a:fld id="{2D7444E8-BF2E-4120-B8D6-81E361E32476}" type="datetime1">
              <a:rPr lang="en-US" smtClean="0"/>
              <a:t>5/8/2023</a:t>
            </a:fld>
            <a:endParaRPr lang="en-US"/>
          </a:p>
        </p:txBody>
      </p:sp>
      <p:sp>
        <p:nvSpPr>
          <p:cNvPr id="3" name="Footer Placeholder 2">
            <a:extLst>
              <a:ext uri="{FF2B5EF4-FFF2-40B4-BE49-F238E27FC236}">
                <a16:creationId xmlns:a16="http://schemas.microsoft.com/office/drawing/2014/main" id="{11A03080-C50E-4BDD-9862-E9DFD8352A9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2C0C9DB-993E-4002-91DB-10ED1642C13A}"/>
              </a:ext>
            </a:extLst>
          </p:cNvPr>
          <p:cNvSpPr>
            <a:spLocks noGrp="1"/>
          </p:cNvSpPr>
          <p:nvPr>
            <p:ph type="sldNum" sz="quarter" idx="12"/>
          </p:nvPr>
        </p:nvSpPr>
        <p:spPr>
          <a:xfrm>
            <a:off x="9448800" y="0"/>
            <a:ext cx="2743200" cy="365125"/>
          </a:xfrm>
        </p:spPr>
        <p:txBody>
          <a:bodyPr/>
          <a:lstStyle/>
          <a:p>
            <a:fld id="{B6C50F68-804C-4ED6-88BC-A3EB9054C9BD}" type="slidenum">
              <a:rPr lang="en-US" smtClean="0"/>
              <a:t>‹#›</a:t>
            </a:fld>
            <a:endParaRPr lang="en-US"/>
          </a:p>
        </p:txBody>
      </p:sp>
    </p:spTree>
    <p:extLst>
      <p:ext uri="{BB962C8B-B14F-4D97-AF65-F5344CB8AC3E}">
        <p14:creationId xmlns:p14="http://schemas.microsoft.com/office/powerpoint/2010/main" val="30330805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53C019-4248-4024-9E25-396852A259F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C346F85-F47E-4227-B10E-F8D6FB43ED8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52F73B2-3ED5-4168-A3F9-6FCC0F05A18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8F43589-706D-4C60-B0AE-921DE3C4DB88}"/>
              </a:ext>
            </a:extLst>
          </p:cNvPr>
          <p:cNvSpPr>
            <a:spLocks noGrp="1"/>
          </p:cNvSpPr>
          <p:nvPr>
            <p:ph type="dt" sz="half" idx="10"/>
          </p:nvPr>
        </p:nvSpPr>
        <p:spPr/>
        <p:txBody>
          <a:bodyPr/>
          <a:lstStyle/>
          <a:p>
            <a:fld id="{80BB7E4E-C84B-4852-99DB-B63DE7FF8220}" type="datetime1">
              <a:rPr lang="en-US" smtClean="0"/>
              <a:t>5/8/2023</a:t>
            </a:fld>
            <a:endParaRPr lang="en-US"/>
          </a:p>
        </p:txBody>
      </p:sp>
      <p:sp>
        <p:nvSpPr>
          <p:cNvPr id="6" name="Footer Placeholder 5">
            <a:extLst>
              <a:ext uri="{FF2B5EF4-FFF2-40B4-BE49-F238E27FC236}">
                <a16:creationId xmlns:a16="http://schemas.microsoft.com/office/drawing/2014/main" id="{915528A5-275E-4B25-99C6-081D885F50E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1A2E483-1ED5-4EDA-8042-F03A3B313048}"/>
              </a:ext>
            </a:extLst>
          </p:cNvPr>
          <p:cNvSpPr>
            <a:spLocks noGrp="1"/>
          </p:cNvSpPr>
          <p:nvPr>
            <p:ph type="sldNum" sz="quarter" idx="12"/>
          </p:nvPr>
        </p:nvSpPr>
        <p:spPr/>
        <p:txBody>
          <a:bodyPr/>
          <a:lstStyle/>
          <a:p>
            <a:fld id="{B6C50F68-804C-4ED6-88BC-A3EB9054C9BD}" type="slidenum">
              <a:rPr lang="en-US" smtClean="0"/>
              <a:t>‹#›</a:t>
            </a:fld>
            <a:endParaRPr lang="en-US"/>
          </a:p>
        </p:txBody>
      </p:sp>
    </p:spTree>
    <p:extLst>
      <p:ext uri="{BB962C8B-B14F-4D97-AF65-F5344CB8AC3E}">
        <p14:creationId xmlns:p14="http://schemas.microsoft.com/office/powerpoint/2010/main" val="24408231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F5ED8C-48D0-43A2-B171-461E0BE3895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9CCA2DB-2B28-4F5E-84B7-F8EADE80FC3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859C281-38E0-428D-A73B-184484B6603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66AB873-2EFF-487B-9361-E73963639984}"/>
              </a:ext>
            </a:extLst>
          </p:cNvPr>
          <p:cNvSpPr>
            <a:spLocks noGrp="1"/>
          </p:cNvSpPr>
          <p:nvPr>
            <p:ph type="dt" sz="half" idx="10"/>
          </p:nvPr>
        </p:nvSpPr>
        <p:spPr/>
        <p:txBody>
          <a:bodyPr/>
          <a:lstStyle/>
          <a:p>
            <a:fld id="{8C123EA0-AB95-45A5-8E98-AED2218E7AFF}" type="datetime1">
              <a:rPr lang="en-US" smtClean="0"/>
              <a:t>5/8/2023</a:t>
            </a:fld>
            <a:endParaRPr lang="en-US"/>
          </a:p>
        </p:txBody>
      </p:sp>
      <p:sp>
        <p:nvSpPr>
          <p:cNvPr id="6" name="Footer Placeholder 5">
            <a:extLst>
              <a:ext uri="{FF2B5EF4-FFF2-40B4-BE49-F238E27FC236}">
                <a16:creationId xmlns:a16="http://schemas.microsoft.com/office/drawing/2014/main" id="{B00F854B-F3F5-4926-9C0E-A737F69DC7B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E796CB5-EF19-438A-A107-C01B38D02A3A}"/>
              </a:ext>
            </a:extLst>
          </p:cNvPr>
          <p:cNvSpPr>
            <a:spLocks noGrp="1"/>
          </p:cNvSpPr>
          <p:nvPr>
            <p:ph type="sldNum" sz="quarter" idx="12"/>
          </p:nvPr>
        </p:nvSpPr>
        <p:spPr/>
        <p:txBody>
          <a:bodyPr/>
          <a:lstStyle/>
          <a:p>
            <a:fld id="{B6C50F68-804C-4ED6-88BC-A3EB9054C9BD}" type="slidenum">
              <a:rPr lang="en-US" smtClean="0"/>
              <a:t>‹#›</a:t>
            </a:fld>
            <a:endParaRPr lang="en-US"/>
          </a:p>
        </p:txBody>
      </p:sp>
    </p:spTree>
    <p:extLst>
      <p:ext uri="{BB962C8B-B14F-4D97-AF65-F5344CB8AC3E}">
        <p14:creationId xmlns:p14="http://schemas.microsoft.com/office/powerpoint/2010/main" val="11703298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465B878-B57C-4C6E-829B-AC65B3F38E9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0275F09-9A19-4336-8F38-3DAD1FE2707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C0DB1E-7ABE-4D4F-ACAA-4242A4A3590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A418DD-6DE1-4BC7-A7BB-E2DE74930CEA}" type="datetime1">
              <a:rPr lang="en-US" smtClean="0"/>
              <a:t>5/8/2023</a:t>
            </a:fld>
            <a:endParaRPr lang="en-US"/>
          </a:p>
        </p:txBody>
      </p:sp>
      <p:sp>
        <p:nvSpPr>
          <p:cNvPr id="5" name="Footer Placeholder 4">
            <a:extLst>
              <a:ext uri="{FF2B5EF4-FFF2-40B4-BE49-F238E27FC236}">
                <a16:creationId xmlns:a16="http://schemas.microsoft.com/office/drawing/2014/main" id="{7D716B98-B5ED-4557-92D4-ED73D24BE5D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9AEB7B9-6242-4803-9420-70BD6BDF00B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C50F68-804C-4ED6-88BC-A3EB9054C9BD}" type="slidenum">
              <a:rPr lang="en-US" smtClean="0"/>
              <a:t>‹#›</a:t>
            </a:fld>
            <a:endParaRPr lang="en-US"/>
          </a:p>
        </p:txBody>
      </p:sp>
    </p:spTree>
    <p:extLst>
      <p:ext uri="{BB962C8B-B14F-4D97-AF65-F5344CB8AC3E}">
        <p14:creationId xmlns:p14="http://schemas.microsoft.com/office/powerpoint/2010/main" val="42747184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mailto:krsapko@sandia.gov" TargetMode="Externa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oleObject" Target="../embeddings/oleObject2.bin"/><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2.xml.rels><?xml version="1.0" encoding="UTF-8" standalone="yes"?>
<Relationships xmlns="http://schemas.openxmlformats.org/package/2006/relationships"><Relationship Id="rId3" Type="http://schemas.openxmlformats.org/officeDocument/2006/relationships/hyperlink" Target="mailto:troyhutchins@unm.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mailto:tahutch@sandia.gov"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90.png"/></Relationships>
</file>

<file path=ppt/slides/_rels/slide2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1.jpeg"/><Relationship Id="rId7" Type="http://schemas.openxmlformats.org/officeDocument/2006/relationships/image" Target="../media/image790.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780.png"/><Relationship Id="rId5" Type="http://schemas.openxmlformats.org/officeDocument/2006/relationships/image" Target="../media/image770.png"/><Relationship Id="rId4" Type="http://schemas.openxmlformats.org/officeDocument/2006/relationships/image" Target="../media/image760.png"/><Relationship Id="rId9" Type="http://schemas.openxmlformats.org/officeDocument/2006/relationships/image" Target="../media/image15.png"/></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7.svg"/></Relationships>
</file>

<file path=ppt/slides/_rels/slide24.xml.rels><?xml version="1.0" encoding="UTF-8" standalone="yes"?>
<Relationships xmlns="http://schemas.openxmlformats.org/package/2006/relationships"><Relationship Id="rId3" Type="http://schemas.openxmlformats.org/officeDocument/2006/relationships/image" Target="../media/image18.tif"/><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tif"/></Relationships>
</file>

<file path=ppt/slides/_rels/slide25.xml.rels><?xml version="1.0" encoding="UTF-8" standalone="yes"?>
<Relationships xmlns="http://schemas.openxmlformats.org/package/2006/relationships"><Relationship Id="rId3" Type="http://schemas.openxmlformats.org/officeDocument/2006/relationships/image" Target="../media/image22.tif"/><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3.e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image" Target="../media/image26.tif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10.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100.png"/><Relationship Id="rId4" Type="http://schemas.openxmlformats.org/officeDocument/2006/relationships/image" Target="../media/image29.emf"/></Relationships>
</file>

<file path=ppt/slides/_rels/slide32.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75B0C3F-F222-4489-903B-C39D2B76731C}"/>
              </a:ext>
            </a:extLst>
          </p:cNvPr>
          <p:cNvSpPr>
            <a:spLocks noGrp="1"/>
          </p:cNvSpPr>
          <p:nvPr>
            <p:ph type="ctrTitle"/>
          </p:nvPr>
        </p:nvSpPr>
        <p:spPr>
          <a:xfrm>
            <a:off x="990600" y="956465"/>
            <a:ext cx="6603274" cy="1317382"/>
          </a:xfrm>
        </p:spPr>
        <p:txBody>
          <a:bodyPr>
            <a:normAutofit fontScale="90000"/>
          </a:bodyPr>
          <a:lstStyle/>
          <a:p>
            <a:r>
              <a:rPr lang="en-US" dirty="0"/>
              <a:t>Micro-/Nano- Fabrication:</a:t>
            </a:r>
            <a:br>
              <a:rPr lang="en-US" dirty="0"/>
            </a:br>
            <a:r>
              <a:rPr lang="en-US" dirty="0"/>
              <a:t>Qualifying Material for Quantum Electronic Devices</a:t>
            </a:r>
          </a:p>
        </p:txBody>
      </p:sp>
      <p:sp>
        <p:nvSpPr>
          <p:cNvPr id="6" name="Subtitle 5">
            <a:extLst>
              <a:ext uri="{FF2B5EF4-FFF2-40B4-BE49-F238E27FC236}">
                <a16:creationId xmlns:a16="http://schemas.microsoft.com/office/drawing/2014/main" id="{BB7A497D-6550-48A7-8636-B6BD188E8A31}"/>
              </a:ext>
            </a:extLst>
          </p:cNvPr>
          <p:cNvSpPr>
            <a:spLocks noGrp="1"/>
          </p:cNvSpPr>
          <p:nvPr>
            <p:ph type="subTitle" idx="1"/>
          </p:nvPr>
        </p:nvSpPr>
        <p:spPr>
          <a:xfrm>
            <a:off x="990600" y="2516777"/>
            <a:ext cx="3942127" cy="1930356"/>
          </a:xfrm>
        </p:spPr>
        <p:txBody>
          <a:bodyPr/>
          <a:lstStyle/>
          <a:p>
            <a:r>
              <a:rPr lang="en-US" sz="2400" b="1" i="1" u="sng" dirty="0">
                <a:solidFill>
                  <a:schemeClr val="bg1"/>
                </a:solidFill>
                <a:latin typeface="+mn-lt"/>
              </a:rPr>
              <a:t>Presented by:</a:t>
            </a:r>
            <a:r>
              <a:rPr lang="en-US" sz="2400" i="1" dirty="0">
                <a:solidFill>
                  <a:schemeClr val="bg1"/>
                </a:solidFill>
                <a:latin typeface="+mn-lt"/>
              </a:rPr>
              <a:t> </a:t>
            </a:r>
          </a:p>
          <a:p>
            <a:r>
              <a:rPr lang="en-US" sz="2400" dirty="0">
                <a:solidFill>
                  <a:schemeClr val="bg1"/>
                </a:solidFill>
                <a:latin typeface="+mn-lt"/>
              </a:rPr>
              <a:t>Troy Hutchins-Delgado</a:t>
            </a:r>
          </a:p>
          <a:p>
            <a:r>
              <a:rPr lang="en-US" sz="2000" i="1" dirty="0"/>
              <a:t>(troyhutchins@unm.edu)</a:t>
            </a:r>
          </a:p>
          <a:p>
            <a:r>
              <a:rPr lang="en-US" sz="2000" dirty="0"/>
              <a:t>Host: Keshab Sapkota </a:t>
            </a:r>
            <a:endParaRPr lang="en-US" dirty="0"/>
          </a:p>
          <a:p>
            <a:r>
              <a:rPr lang="en-US" dirty="0"/>
              <a:t>(</a:t>
            </a:r>
            <a:r>
              <a:rPr lang="en-US" dirty="0">
                <a:hlinkClick r:id="rId2"/>
              </a:rPr>
              <a:t>krsapko@sandia.gov</a:t>
            </a:r>
            <a:r>
              <a:rPr lang="en-US" dirty="0"/>
              <a:t>)</a:t>
            </a:r>
            <a:r>
              <a:rPr lang="en-US" dirty="0">
                <a:solidFill>
                  <a:schemeClr val="bg1"/>
                </a:solidFill>
                <a:latin typeface="+mn-lt"/>
              </a:rPr>
              <a:t> </a:t>
            </a:r>
          </a:p>
        </p:txBody>
      </p:sp>
      <p:sp>
        <p:nvSpPr>
          <p:cNvPr id="9" name="Text Placeholder 8">
            <a:extLst>
              <a:ext uri="{FF2B5EF4-FFF2-40B4-BE49-F238E27FC236}">
                <a16:creationId xmlns:a16="http://schemas.microsoft.com/office/drawing/2014/main" id="{CCCF0929-D0C3-49DE-A777-A216DC9ACCEB}"/>
              </a:ext>
            </a:extLst>
          </p:cNvPr>
          <p:cNvSpPr>
            <a:spLocks noGrp="1"/>
          </p:cNvSpPr>
          <p:nvPr>
            <p:ph type="body" sz="quarter" idx="22"/>
          </p:nvPr>
        </p:nvSpPr>
        <p:spPr>
          <a:xfrm>
            <a:off x="990600" y="4690063"/>
            <a:ext cx="4297393" cy="772965"/>
          </a:xfrm>
        </p:spPr>
        <p:txBody>
          <a:bodyPr>
            <a:normAutofit/>
          </a:bodyPr>
          <a:lstStyle/>
          <a:p>
            <a:r>
              <a:rPr lang="en-US" sz="1800" i="1" dirty="0"/>
              <a:t>April 28, 3:30 - 4:30pm </a:t>
            </a:r>
          </a:p>
          <a:p>
            <a:r>
              <a:rPr lang="en-US" sz="1800" i="1" dirty="0"/>
              <a:t>1026/518 (CINT)</a:t>
            </a:r>
          </a:p>
        </p:txBody>
      </p:sp>
      <p:sp>
        <p:nvSpPr>
          <p:cNvPr id="3" name="Slide Number Placeholder 2">
            <a:extLst>
              <a:ext uri="{FF2B5EF4-FFF2-40B4-BE49-F238E27FC236}">
                <a16:creationId xmlns:a16="http://schemas.microsoft.com/office/drawing/2014/main" id="{659D3463-91C8-49D1-801A-DBB8859B03EC}"/>
              </a:ext>
            </a:extLst>
          </p:cNvPr>
          <p:cNvSpPr>
            <a:spLocks noGrp="1"/>
          </p:cNvSpPr>
          <p:nvPr>
            <p:ph type="sldNum" sz="quarter" idx="4294967295"/>
          </p:nvPr>
        </p:nvSpPr>
        <p:spPr>
          <a:xfrm>
            <a:off x="11703050" y="6470650"/>
            <a:ext cx="488950" cy="365125"/>
          </a:xfrm>
        </p:spPr>
        <p:txBody>
          <a:bodyPr/>
          <a:lstStyle/>
          <a:p>
            <a:fld id="{4FAB73BC-B049-4115-A692-8D63A059BFB8}" type="slidenum">
              <a:rPr lang="en-US" smtClean="0"/>
              <a:pPr/>
              <a:t>1</a:t>
            </a:fld>
            <a:endParaRPr lang="en-US" dirty="0"/>
          </a:p>
        </p:txBody>
      </p:sp>
      <p:sp>
        <p:nvSpPr>
          <p:cNvPr id="10" name="Rectangle 3">
            <a:extLst>
              <a:ext uri="{FF2B5EF4-FFF2-40B4-BE49-F238E27FC236}">
                <a16:creationId xmlns:a16="http://schemas.microsoft.com/office/drawing/2014/main" id="{EA22BD46-C551-46D5-9D20-92E3F595E349}"/>
              </a:ext>
            </a:extLst>
          </p:cNvPr>
          <p:cNvSpPr>
            <a:spLocks noChangeArrowheads="1"/>
          </p:cNvSpPr>
          <p:nvPr/>
        </p:nvSpPr>
        <p:spPr bwMode="auto">
          <a:xfrm>
            <a:off x="2446103" y="5593067"/>
            <a:ext cx="883360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1" i="1" u="none" strike="noStrike" cap="none" normalizeH="0" baseline="0" dirty="0">
                <a:ln>
                  <a:noFill/>
                </a:ln>
                <a:solidFill>
                  <a:srgbClr val="002060"/>
                </a:solidFill>
                <a:effectLst/>
                <a:latin typeface="Century Gothic" panose="020B0502020202020204" pitchFamily="34" charset="0"/>
                <a:ea typeface="Calibri" panose="020F0502020204030204" pitchFamily="34" charset="0"/>
                <a:cs typeface="Calibri Light" panose="020F0302020204030204" pitchFamily="34" charset="0"/>
              </a:rPr>
              <a:t>CINT Nanofabrication Workshop Series (CNWS)</a:t>
            </a:r>
            <a:endParaRPr kumimoji="0" lang="en-US" altLang="en-US" sz="2400" b="0" i="0" u="none" strike="noStrike" cap="none" normalizeH="0" baseline="0" dirty="0">
              <a:ln>
                <a:noFill/>
              </a:ln>
              <a:solidFill>
                <a:schemeClr val="tx1"/>
              </a:solidFill>
              <a:effectLst/>
              <a:latin typeface="Arial" panose="020B0604020202020204" pitchFamily="34" charset="0"/>
            </a:endParaRPr>
          </a:p>
        </p:txBody>
      </p:sp>
      <p:pic>
        <p:nvPicPr>
          <p:cNvPr id="11" name="Picture 8" descr="CINT">
            <a:extLst>
              <a:ext uri="{FF2B5EF4-FFF2-40B4-BE49-F238E27FC236}">
                <a16:creationId xmlns:a16="http://schemas.microsoft.com/office/drawing/2014/main" id="{683BC3DA-F258-4835-9DFB-37E345BDDAF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57126" y="5528332"/>
            <a:ext cx="566626" cy="5666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9385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9529B4-F273-40C9-997F-F68EDF09EC65}"/>
              </a:ext>
            </a:extLst>
          </p:cNvPr>
          <p:cNvSpPr>
            <a:spLocks noGrp="1"/>
          </p:cNvSpPr>
          <p:nvPr>
            <p:ph type="title"/>
          </p:nvPr>
        </p:nvSpPr>
        <p:spPr/>
        <p:txBody>
          <a:bodyPr>
            <a:normAutofit fontScale="90000"/>
          </a:bodyPr>
          <a:lstStyle/>
          <a:p>
            <a:r>
              <a:rPr lang="en-US" dirty="0"/>
              <a:t>Mask Design Example: Hall Bar FET</a:t>
            </a:r>
          </a:p>
        </p:txBody>
      </p:sp>
      <p:pic>
        <p:nvPicPr>
          <p:cNvPr id="5" name="Content Placeholder 4">
            <a:extLst>
              <a:ext uri="{FF2B5EF4-FFF2-40B4-BE49-F238E27FC236}">
                <a16:creationId xmlns:a16="http://schemas.microsoft.com/office/drawing/2014/main" id="{04C6B1CB-A8BF-4348-83FF-723453B8D386}"/>
              </a:ext>
            </a:extLst>
          </p:cNvPr>
          <p:cNvPicPr>
            <a:picLocks noGrp="1" noChangeAspect="1"/>
          </p:cNvPicPr>
          <p:nvPr>
            <p:ph idx="1"/>
          </p:nvPr>
        </p:nvPicPr>
        <p:blipFill rotWithShape="1">
          <a:blip r:embed="rId3"/>
          <a:srcRect b="5801"/>
          <a:stretch/>
        </p:blipFill>
        <p:spPr>
          <a:xfrm>
            <a:off x="228603" y="640080"/>
            <a:ext cx="11734793" cy="6217920"/>
          </a:xfrm>
        </p:spPr>
      </p:pic>
      <p:sp>
        <p:nvSpPr>
          <p:cNvPr id="6" name="Slide Number Placeholder 5">
            <a:extLst>
              <a:ext uri="{FF2B5EF4-FFF2-40B4-BE49-F238E27FC236}">
                <a16:creationId xmlns:a16="http://schemas.microsoft.com/office/drawing/2014/main" id="{9A6FB57C-81E3-4AE8-BC76-5853FA0782B1}"/>
              </a:ext>
            </a:extLst>
          </p:cNvPr>
          <p:cNvSpPr>
            <a:spLocks noGrp="1"/>
          </p:cNvSpPr>
          <p:nvPr>
            <p:ph type="sldNum" sz="quarter" idx="12"/>
          </p:nvPr>
        </p:nvSpPr>
        <p:spPr/>
        <p:txBody>
          <a:bodyPr/>
          <a:lstStyle/>
          <a:p>
            <a:fld id="{B6C50F68-804C-4ED6-88BC-A3EB9054C9BD}" type="slidenum">
              <a:rPr lang="en-US" smtClean="0"/>
              <a:t>10</a:t>
            </a:fld>
            <a:endParaRPr lang="en-US"/>
          </a:p>
        </p:txBody>
      </p:sp>
    </p:spTree>
    <p:extLst>
      <p:ext uri="{BB962C8B-B14F-4D97-AF65-F5344CB8AC3E}">
        <p14:creationId xmlns:p14="http://schemas.microsoft.com/office/powerpoint/2010/main" val="35708373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9529B4-F273-40C9-997F-F68EDF09EC65}"/>
              </a:ext>
            </a:extLst>
          </p:cNvPr>
          <p:cNvSpPr>
            <a:spLocks noGrp="1"/>
          </p:cNvSpPr>
          <p:nvPr>
            <p:ph type="title"/>
          </p:nvPr>
        </p:nvSpPr>
        <p:spPr/>
        <p:txBody>
          <a:bodyPr>
            <a:normAutofit fontScale="90000"/>
          </a:bodyPr>
          <a:lstStyle/>
          <a:p>
            <a:r>
              <a:rPr lang="en-US" dirty="0"/>
              <a:t>Hall Bar FET: Device/Chip Boundary</a:t>
            </a:r>
          </a:p>
        </p:txBody>
      </p:sp>
      <p:pic>
        <p:nvPicPr>
          <p:cNvPr id="7" name="Content Placeholder 6">
            <a:extLst>
              <a:ext uri="{FF2B5EF4-FFF2-40B4-BE49-F238E27FC236}">
                <a16:creationId xmlns:a16="http://schemas.microsoft.com/office/drawing/2014/main" id="{91FEFB6B-C5D8-4E8F-861A-B22928D32A85}"/>
              </a:ext>
            </a:extLst>
          </p:cNvPr>
          <p:cNvPicPr>
            <a:picLocks noGrp="1" noChangeAspect="1"/>
          </p:cNvPicPr>
          <p:nvPr>
            <p:ph idx="1"/>
          </p:nvPr>
        </p:nvPicPr>
        <p:blipFill rotWithShape="1">
          <a:blip r:embed="rId2"/>
          <a:srcRect b="5582"/>
          <a:stretch/>
        </p:blipFill>
        <p:spPr>
          <a:xfrm>
            <a:off x="242206" y="640080"/>
            <a:ext cx="11707588" cy="6217920"/>
          </a:xfrm>
        </p:spPr>
      </p:pic>
      <p:sp>
        <p:nvSpPr>
          <p:cNvPr id="8" name="Slide Number Placeholder 7">
            <a:extLst>
              <a:ext uri="{FF2B5EF4-FFF2-40B4-BE49-F238E27FC236}">
                <a16:creationId xmlns:a16="http://schemas.microsoft.com/office/drawing/2014/main" id="{82D29241-426D-422B-9EB5-7586E5866D45}"/>
              </a:ext>
            </a:extLst>
          </p:cNvPr>
          <p:cNvSpPr>
            <a:spLocks noGrp="1"/>
          </p:cNvSpPr>
          <p:nvPr>
            <p:ph type="sldNum" sz="quarter" idx="12"/>
          </p:nvPr>
        </p:nvSpPr>
        <p:spPr/>
        <p:txBody>
          <a:bodyPr/>
          <a:lstStyle/>
          <a:p>
            <a:fld id="{B6C50F68-804C-4ED6-88BC-A3EB9054C9BD}" type="slidenum">
              <a:rPr lang="en-US" smtClean="0"/>
              <a:t>11</a:t>
            </a:fld>
            <a:endParaRPr lang="en-US"/>
          </a:p>
        </p:txBody>
      </p:sp>
    </p:spTree>
    <p:extLst>
      <p:ext uri="{BB962C8B-B14F-4D97-AF65-F5344CB8AC3E}">
        <p14:creationId xmlns:p14="http://schemas.microsoft.com/office/powerpoint/2010/main" val="3659490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9529B4-F273-40C9-997F-F68EDF09EC65}"/>
              </a:ext>
            </a:extLst>
          </p:cNvPr>
          <p:cNvSpPr>
            <a:spLocks noGrp="1"/>
          </p:cNvSpPr>
          <p:nvPr>
            <p:ph type="title"/>
          </p:nvPr>
        </p:nvSpPr>
        <p:spPr/>
        <p:txBody>
          <a:bodyPr>
            <a:normAutofit fontScale="90000"/>
          </a:bodyPr>
          <a:lstStyle/>
          <a:p>
            <a:r>
              <a:rPr lang="en-US" dirty="0"/>
              <a:t>Hall Bar FET: Implant/</a:t>
            </a:r>
            <a:r>
              <a:rPr lang="en-US" dirty="0" err="1"/>
              <a:t>Ohmics</a:t>
            </a:r>
            <a:endParaRPr lang="en-US" dirty="0"/>
          </a:p>
        </p:txBody>
      </p:sp>
      <p:pic>
        <p:nvPicPr>
          <p:cNvPr id="8" name="Content Placeholder 3">
            <a:extLst>
              <a:ext uri="{FF2B5EF4-FFF2-40B4-BE49-F238E27FC236}">
                <a16:creationId xmlns:a16="http://schemas.microsoft.com/office/drawing/2014/main" id="{0AA5F2C4-2890-42F5-8CD4-C24C731C540C}"/>
              </a:ext>
            </a:extLst>
          </p:cNvPr>
          <p:cNvPicPr>
            <a:picLocks noGrp="1" noChangeAspect="1"/>
          </p:cNvPicPr>
          <p:nvPr>
            <p:ph idx="1"/>
          </p:nvPr>
        </p:nvPicPr>
        <p:blipFill rotWithShape="1">
          <a:blip r:embed="rId2"/>
          <a:srcRect b="5582"/>
          <a:stretch/>
        </p:blipFill>
        <p:spPr>
          <a:xfrm>
            <a:off x="242201" y="640080"/>
            <a:ext cx="11707597" cy="6217920"/>
          </a:xfrm>
          <a:prstGeom prst="rect">
            <a:avLst/>
          </a:prstGeom>
        </p:spPr>
      </p:pic>
      <p:sp>
        <p:nvSpPr>
          <p:cNvPr id="5" name="Slide Number Placeholder 4">
            <a:extLst>
              <a:ext uri="{FF2B5EF4-FFF2-40B4-BE49-F238E27FC236}">
                <a16:creationId xmlns:a16="http://schemas.microsoft.com/office/drawing/2014/main" id="{330F9A89-616F-4285-B77A-E579F7855BF2}"/>
              </a:ext>
            </a:extLst>
          </p:cNvPr>
          <p:cNvSpPr>
            <a:spLocks noGrp="1"/>
          </p:cNvSpPr>
          <p:nvPr>
            <p:ph type="sldNum" sz="quarter" idx="12"/>
          </p:nvPr>
        </p:nvSpPr>
        <p:spPr/>
        <p:txBody>
          <a:bodyPr/>
          <a:lstStyle/>
          <a:p>
            <a:fld id="{B6C50F68-804C-4ED6-88BC-A3EB9054C9BD}" type="slidenum">
              <a:rPr lang="en-US" smtClean="0"/>
              <a:t>12</a:t>
            </a:fld>
            <a:endParaRPr lang="en-US"/>
          </a:p>
        </p:txBody>
      </p:sp>
    </p:spTree>
    <p:extLst>
      <p:ext uri="{BB962C8B-B14F-4D97-AF65-F5344CB8AC3E}">
        <p14:creationId xmlns:p14="http://schemas.microsoft.com/office/powerpoint/2010/main" val="21299168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9529B4-F273-40C9-997F-F68EDF09EC65}"/>
              </a:ext>
            </a:extLst>
          </p:cNvPr>
          <p:cNvSpPr>
            <a:spLocks noGrp="1"/>
          </p:cNvSpPr>
          <p:nvPr>
            <p:ph type="title"/>
          </p:nvPr>
        </p:nvSpPr>
        <p:spPr/>
        <p:txBody>
          <a:bodyPr>
            <a:normAutofit fontScale="90000"/>
          </a:bodyPr>
          <a:lstStyle/>
          <a:p>
            <a:r>
              <a:rPr lang="en-US" dirty="0"/>
              <a:t>Hall Bar FET: Vias</a:t>
            </a:r>
          </a:p>
        </p:txBody>
      </p:sp>
      <p:pic>
        <p:nvPicPr>
          <p:cNvPr id="6" name="Content Placeholder 5">
            <a:extLst>
              <a:ext uri="{FF2B5EF4-FFF2-40B4-BE49-F238E27FC236}">
                <a16:creationId xmlns:a16="http://schemas.microsoft.com/office/drawing/2014/main" id="{EBBD6A12-CFB5-4254-97FE-8AA6FA48D22D}"/>
              </a:ext>
            </a:extLst>
          </p:cNvPr>
          <p:cNvPicPr>
            <a:picLocks noGrp="1" noChangeAspect="1"/>
          </p:cNvPicPr>
          <p:nvPr>
            <p:ph idx="1"/>
          </p:nvPr>
        </p:nvPicPr>
        <p:blipFill rotWithShape="1">
          <a:blip r:embed="rId2"/>
          <a:srcRect b="5363"/>
          <a:stretch/>
        </p:blipFill>
        <p:spPr>
          <a:xfrm>
            <a:off x="255746" y="640080"/>
            <a:ext cx="11680508" cy="6217920"/>
          </a:xfrm>
        </p:spPr>
      </p:pic>
      <p:sp>
        <p:nvSpPr>
          <p:cNvPr id="7" name="Slide Number Placeholder 6">
            <a:extLst>
              <a:ext uri="{FF2B5EF4-FFF2-40B4-BE49-F238E27FC236}">
                <a16:creationId xmlns:a16="http://schemas.microsoft.com/office/drawing/2014/main" id="{7FAD8842-DA48-45B2-93F4-9916BBFE1189}"/>
              </a:ext>
            </a:extLst>
          </p:cNvPr>
          <p:cNvSpPr>
            <a:spLocks noGrp="1"/>
          </p:cNvSpPr>
          <p:nvPr>
            <p:ph type="sldNum" sz="quarter" idx="12"/>
          </p:nvPr>
        </p:nvSpPr>
        <p:spPr/>
        <p:txBody>
          <a:bodyPr/>
          <a:lstStyle/>
          <a:p>
            <a:fld id="{B6C50F68-804C-4ED6-88BC-A3EB9054C9BD}" type="slidenum">
              <a:rPr lang="en-US" smtClean="0"/>
              <a:t>13</a:t>
            </a:fld>
            <a:endParaRPr lang="en-US"/>
          </a:p>
        </p:txBody>
      </p:sp>
    </p:spTree>
    <p:extLst>
      <p:ext uri="{BB962C8B-B14F-4D97-AF65-F5344CB8AC3E}">
        <p14:creationId xmlns:p14="http://schemas.microsoft.com/office/powerpoint/2010/main" val="25998320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9529B4-F273-40C9-997F-F68EDF09EC65}"/>
              </a:ext>
            </a:extLst>
          </p:cNvPr>
          <p:cNvSpPr>
            <a:spLocks noGrp="1"/>
          </p:cNvSpPr>
          <p:nvPr>
            <p:ph type="title"/>
          </p:nvPr>
        </p:nvSpPr>
        <p:spPr/>
        <p:txBody>
          <a:bodyPr>
            <a:normAutofit fontScale="90000"/>
          </a:bodyPr>
          <a:lstStyle/>
          <a:p>
            <a:r>
              <a:rPr lang="en-US" dirty="0"/>
              <a:t>Hall Bar FET: Gate/Contact Pads</a:t>
            </a:r>
          </a:p>
        </p:txBody>
      </p:sp>
      <p:pic>
        <p:nvPicPr>
          <p:cNvPr id="7" name="Content Placeholder 4">
            <a:extLst>
              <a:ext uri="{FF2B5EF4-FFF2-40B4-BE49-F238E27FC236}">
                <a16:creationId xmlns:a16="http://schemas.microsoft.com/office/drawing/2014/main" id="{007429B2-4A23-451B-B930-AB160FE32942}"/>
              </a:ext>
            </a:extLst>
          </p:cNvPr>
          <p:cNvPicPr>
            <a:picLocks noGrp="1" noChangeAspect="1"/>
          </p:cNvPicPr>
          <p:nvPr>
            <p:ph idx="1"/>
          </p:nvPr>
        </p:nvPicPr>
        <p:blipFill rotWithShape="1">
          <a:blip r:embed="rId2"/>
          <a:srcRect b="5801"/>
          <a:stretch/>
        </p:blipFill>
        <p:spPr>
          <a:xfrm>
            <a:off x="228592" y="640080"/>
            <a:ext cx="11734816" cy="6217920"/>
          </a:xfrm>
        </p:spPr>
      </p:pic>
      <p:sp>
        <p:nvSpPr>
          <p:cNvPr id="5" name="Slide Number Placeholder 4">
            <a:extLst>
              <a:ext uri="{FF2B5EF4-FFF2-40B4-BE49-F238E27FC236}">
                <a16:creationId xmlns:a16="http://schemas.microsoft.com/office/drawing/2014/main" id="{8DE83B1C-AAFA-4F1A-B1A2-02815AD274AD}"/>
              </a:ext>
            </a:extLst>
          </p:cNvPr>
          <p:cNvSpPr>
            <a:spLocks noGrp="1"/>
          </p:cNvSpPr>
          <p:nvPr>
            <p:ph type="sldNum" sz="quarter" idx="12"/>
          </p:nvPr>
        </p:nvSpPr>
        <p:spPr/>
        <p:txBody>
          <a:bodyPr/>
          <a:lstStyle/>
          <a:p>
            <a:fld id="{B6C50F68-804C-4ED6-88BC-A3EB9054C9BD}" type="slidenum">
              <a:rPr lang="en-US" smtClean="0"/>
              <a:t>14</a:t>
            </a:fld>
            <a:endParaRPr lang="en-US"/>
          </a:p>
        </p:txBody>
      </p:sp>
    </p:spTree>
    <p:extLst>
      <p:ext uri="{BB962C8B-B14F-4D97-AF65-F5344CB8AC3E}">
        <p14:creationId xmlns:p14="http://schemas.microsoft.com/office/powerpoint/2010/main" val="12586135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DF1AB1-E689-4F34-BB73-93AE0625E11B}"/>
              </a:ext>
            </a:extLst>
          </p:cNvPr>
          <p:cNvSpPr>
            <a:spLocks noGrp="1"/>
          </p:cNvSpPr>
          <p:nvPr>
            <p:ph type="title"/>
          </p:nvPr>
        </p:nvSpPr>
        <p:spPr>
          <a:xfrm>
            <a:off x="0" y="0"/>
            <a:ext cx="12192000" cy="640080"/>
          </a:xfrm>
        </p:spPr>
        <p:txBody>
          <a:bodyPr>
            <a:normAutofit fontScale="90000"/>
          </a:bodyPr>
          <a:lstStyle/>
          <a:p>
            <a:r>
              <a:rPr lang="en-US" dirty="0"/>
              <a:t>Cross Sections: Layer 1 – Implant/</a:t>
            </a:r>
            <a:r>
              <a:rPr lang="en-US" dirty="0" err="1"/>
              <a:t>Ohmics</a:t>
            </a:r>
            <a:endParaRPr lang="en-US" dirty="0"/>
          </a:p>
        </p:txBody>
      </p:sp>
      <p:sp>
        <p:nvSpPr>
          <p:cNvPr id="15" name="Rectangle 14">
            <a:extLst>
              <a:ext uri="{FF2B5EF4-FFF2-40B4-BE49-F238E27FC236}">
                <a16:creationId xmlns:a16="http://schemas.microsoft.com/office/drawing/2014/main" id="{144CD9F6-78F4-465C-AB18-6622044FD543}"/>
              </a:ext>
            </a:extLst>
          </p:cNvPr>
          <p:cNvSpPr>
            <a:spLocks noChangeAspect="1"/>
          </p:cNvSpPr>
          <p:nvPr/>
        </p:nvSpPr>
        <p:spPr>
          <a:xfrm>
            <a:off x="442922" y="1813750"/>
            <a:ext cx="2743200" cy="559231"/>
          </a:xfrm>
          <a:prstGeom prst="rect">
            <a:avLst/>
          </a:prstGeom>
          <a:solidFill>
            <a:srgbClr val="ACAC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AA092C29-D744-43BB-B12F-15731A273414}"/>
              </a:ext>
            </a:extLst>
          </p:cNvPr>
          <p:cNvGrpSpPr>
            <a:grpSpLocks noChangeAspect="1"/>
          </p:cNvGrpSpPr>
          <p:nvPr/>
        </p:nvGrpSpPr>
        <p:grpSpPr>
          <a:xfrm>
            <a:off x="4724400" y="1777435"/>
            <a:ext cx="2743200" cy="594131"/>
            <a:chOff x="2920307" y="3540478"/>
            <a:chExt cx="6351384" cy="1375604"/>
          </a:xfrm>
        </p:grpSpPr>
        <p:sp>
          <p:nvSpPr>
            <p:cNvPr id="25" name="Rectangle 24">
              <a:extLst>
                <a:ext uri="{FF2B5EF4-FFF2-40B4-BE49-F238E27FC236}">
                  <a16:creationId xmlns:a16="http://schemas.microsoft.com/office/drawing/2014/main" id="{AD9CD3FD-2155-4073-9FD6-D21A4C2598DC}"/>
                </a:ext>
              </a:extLst>
            </p:cNvPr>
            <p:cNvSpPr/>
            <p:nvPr/>
          </p:nvSpPr>
          <p:spPr>
            <a:xfrm>
              <a:off x="4614009" y="3621285"/>
              <a:ext cx="950709" cy="674362"/>
            </a:xfrm>
            <a:prstGeom prst="rect">
              <a:avLst/>
            </a:prstGeom>
            <a:solidFill>
              <a:srgbClr val="FF8F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F5FD32FE-94FC-45EC-A509-1A352ECE2A47}"/>
                </a:ext>
              </a:extLst>
            </p:cNvPr>
            <p:cNvSpPr/>
            <p:nvPr/>
          </p:nvSpPr>
          <p:spPr>
            <a:xfrm>
              <a:off x="6547385" y="3621285"/>
              <a:ext cx="950709" cy="674362"/>
            </a:xfrm>
            <a:prstGeom prst="rect">
              <a:avLst/>
            </a:prstGeom>
            <a:solidFill>
              <a:srgbClr val="FF8F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330E7437-7662-43CF-B3E8-2C8F47E1BB82}"/>
                </a:ext>
              </a:extLst>
            </p:cNvPr>
            <p:cNvSpPr/>
            <p:nvPr/>
          </p:nvSpPr>
          <p:spPr>
            <a:xfrm>
              <a:off x="8536686" y="3622430"/>
              <a:ext cx="223698" cy="673217"/>
            </a:xfrm>
            <a:prstGeom prst="rect">
              <a:avLst/>
            </a:prstGeom>
            <a:solidFill>
              <a:srgbClr val="FF8F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824181BF-3FE4-44FB-BB44-C3F85D28CCF0}"/>
                </a:ext>
              </a:extLst>
            </p:cNvPr>
            <p:cNvSpPr/>
            <p:nvPr/>
          </p:nvSpPr>
          <p:spPr>
            <a:xfrm>
              <a:off x="3407676" y="3622433"/>
              <a:ext cx="239639" cy="674362"/>
            </a:xfrm>
            <a:prstGeom prst="rect">
              <a:avLst/>
            </a:prstGeom>
            <a:solidFill>
              <a:srgbClr val="FF8F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E29BE5E1-3697-49C6-8F0A-3786221196BE}"/>
                </a:ext>
              </a:extLst>
            </p:cNvPr>
            <p:cNvSpPr/>
            <p:nvPr/>
          </p:nvSpPr>
          <p:spPr>
            <a:xfrm>
              <a:off x="2920308" y="3621285"/>
              <a:ext cx="6351383" cy="1294797"/>
            </a:xfrm>
            <a:prstGeom prst="rect">
              <a:avLst/>
            </a:prstGeom>
            <a:solidFill>
              <a:srgbClr val="ACAC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FFE37366-61FB-494E-A003-706302DDBB45}"/>
                </a:ext>
              </a:extLst>
            </p:cNvPr>
            <p:cNvSpPr/>
            <p:nvPr/>
          </p:nvSpPr>
          <p:spPr>
            <a:xfrm>
              <a:off x="2920307" y="3540478"/>
              <a:ext cx="6351383" cy="914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a:extLst>
              <a:ext uri="{FF2B5EF4-FFF2-40B4-BE49-F238E27FC236}">
                <a16:creationId xmlns:a16="http://schemas.microsoft.com/office/drawing/2014/main" id="{A2FFF893-3A6C-4F00-83B3-E9A58B367319}"/>
              </a:ext>
            </a:extLst>
          </p:cNvPr>
          <p:cNvGrpSpPr>
            <a:grpSpLocks noChangeAspect="1"/>
          </p:cNvGrpSpPr>
          <p:nvPr/>
        </p:nvGrpSpPr>
        <p:grpSpPr>
          <a:xfrm>
            <a:off x="9005878" y="1574553"/>
            <a:ext cx="2743200" cy="812119"/>
            <a:chOff x="2920307" y="3035768"/>
            <a:chExt cx="6351384" cy="1880314"/>
          </a:xfrm>
        </p:grpSpPr>
        <p:sp>
          <p:nvSpPr>
            <p:cNvPr id="32" name="Rectangle 31">
              <a:extLst>
                <a:ext uri="{FF2B5EF4-FFF2-40B4-BE49-F238E27FC236}">
                  <a16:creationId xmlns:a16="http://schemas.microsoft.com/office/drawing/2014/main" id="{AF54EE5F-A92F-47C5-9F69-37C9494AC500}"/>
                </a:ext>
              </a:extLst>
            </p:cNvPr>
            <p:cNvSpPr/>
            <p:nvPr/>
          </p:nvSpPr>
          <p:spPr>
            <a:xfrm>
              <a:off x="4614009" y="3621285"/>
              <a:ext cx="950709" cy="674362"/>
            </a:xfrm>
            <a:prstGeom prst="rect">
              <a:avLst/>
            </a:prstGeom>
            <a:solidFill>
              <a:srgbClr val="FF8F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C6B74F3B-1CE9-4906-87D0-9F70BE8FDA6F}"/>
                </a:ext>
              </a:extLst>
            </p:cNvPr>
            <p:cNvSpPr/>
            <p:nvPr/>
          </p:nvSpPr>
          <p:spPr>
            <a:xfrm>
              <a:off x="6547385" y="3621285"/>
              <a:ext cx="950709" cy="674362"/>
            </a:xfrm>
            <a:prstGeom prst="rect">
              <a:avLst/>
            </a:prstGeom>
            <a:solidFill>
              <a:srgbClr val="FF8F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A125E1AA-CE06-48F9-AB33-0A62C482D928}"/>
                </a:ext>
              </a:extLst>
            </p:cNvPr>
            <p:cNvSpPr/>
            <p:nvPr/>
          </p:nvSpPr>
          <p:spPr>
            <a:xfrm>
              <a:off x="8536686" y="3622430"/>
              <a:ext cx="223698" cy="673217"/>
            </a:xfrm>
            <a:prstGeom prst="rect">
              <a:avLst/>
            </a:prstGeom>
            <a:solidFill>
              <a:srgbClr val="FF8F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5894A7AC-8A29-415C-879B-C53DF8F09FDA}"/>
                </a:ext>
              </a:extLst>
            </p:cNvPr>
            <p:cNvSpPr/>
            <p:nvPr/>
          </p:nvSpPr>
          <p:spPr>
            <a:xfrm>
              <a:off x="3407676" y="3622433"/>
              <a:ext cx="239639" cy="674362"/>
            </a:xfrm>
            <a:prstGeom prst="rect">
              <a:avLst/>
            </a:prstGeom>
            <a:solidFill>
              <a:srgbClr val="FF8F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3C2E6834-9F36-4906-AE75-24E62523994F}"/>
                </a:ext>
              </a:extLst>
            </p:cNvPr>
            <p:cNvSpPr/>
            <p:nvPr/>
          </p:nvSpPr>
          <p:spPr>
            <a:xfrm>
              <a:off x="3407712" y="3035768"/>
              <a:ext cx="223630" cy="498238"/>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D294C8E8-6630-4C46-8344-6A7A6783FFE4}"/>
                </a:ext>
              </a:extLst>
            </p:cNvPr>
            <p:cNvSpPr/>
            <p:nvPr/>
          </p:nvSpPr>
          <p:spPr>
            <a:xfrm>
              <a:off x="4598036" y="3043052"/>
              <a:ext cx="966681" cy="498238"/>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774DDF18-1F3C-4E3F-88C9-C7197DBC94E9}"/>
                </a:ext>
              </a:extLst>
            </p:cNvPr>
            <p:cNvSpPr/>
            <p:nvPr/>
          </p:nvSpPr>
          <p:spPr>
            <a:xfrm>
              <a:off x="6531412" y="3041317"/>
              <a:ext cx="950737" cy="498238"/>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64E824DB-46CF-4D19-A66B-E992A0C781B3}"/>
                </a:ext>
              </a:extLst>
            </p:cNvPr>
            <p:cNvSpPr/>
            <p:nvPr/>
          </p:nvSpPr>
          <p:spPr>
            <a:xfrm>
              <a:off x="8536754" y="3040761"/>
              <a:ext cx="223630" cy="498238"/>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ADBFF83B-3E7C-403C-8FE8-C9F899EB72E0}"/>
                </a:ext>
              </a:extLst>
            </p:cNvPr>
            <p:cNvSpPr/>
            <p:nvPr/>
          </p:nvSpPr>
          <p:spPr>
            <a:xfrm>
              <a:off x="2920308" y="3621285"/>
              <a:ext cx="6351383" cy="1294797"/>
            </a:xfrm>
            <a:prstGeom prst="rect">
              <a:avLst/>
            </a:prstGeom>
            <a:solidFill>
              <a:srgbClr val="ACAC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15ACF82F-1826-4E0B-9DAB-9BE8CE649867}"/>
                </a:ext>
              </a:extLst>
            </p:cNvPr>
            <p:cNvSpPr/>
            <p:nvPr/>
          </p:nvSpPr>
          <p:spPr>
            <a:xfrm>
              <a:off x="2920307" y="3529845"/>
              <a:ext cx="6351383" cy="914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F9457CA3-524F-4FB0-8CFA-41243EEF8918}"/>
                </a:ext>
              </a:extLst>
            </p:cNvPr>
            <p:cNvSpPr/>
            <p:nvPr/>
          </p:nvSpPr>
          <p:spPr>
            <a:xfrm>
              <a:off x="2920308" y="3035768"/>
              <a:ext cx="6351383" cy="494714"/>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 name="Group 42">
            <a:extLst>
              <a:ext uri="{FF2B5EF4-FFF2-40B4-BE49-F238E27FC236}">
                <a16:creationId xmlns:a16="http://schemas.microsoft.com/office/drawing/2014/main" id="{8B0362FC-CF82-4955-BEC4-D30F537B115D}"/>
              </a:ext>
            </a:extLst>
          </p:cNvPr>
          <p:cNvGrpSpPr>
            <a:grpSpLocks noChangeAspect="1"/>
          </p:cNvGrpSpPr>
          <p:nvPr/>
        </p:nvGrpSpPr>
        <p:grpSpPr>
          <a:xfrm>
            <a:off x="9005878" y="3673990"/>
            <a:ext cx="2743200" cy="812119"/>
            <a:chOff x="2920307" y="3035768"/>
            <a:chExt cx="6351384" cy="1880314"/>
          </a:xfrm>
        </p:grpSpPr>
        <p:sp>
          <p:nvSpPr>
            <p:cNvPr id="44" name="Rectangle 43">
              <a:extLst>
                <a:ext uri="{FF2B5EF4-FFF2-40B4-BE49-F238E27FC236}">
                  <a16:creationId xmlns:a16="http://schemas.microsoft.com/office/drawing/2014/main" id="{F23CE154-890C-4E5C-99EB-C7A75B8F7DE1}"/>
                </a:ext>
              </a:extLst>
            </p:cNvPr>
            <p:cNvSpPr/>
            <p:nvPr/>
          </p:nvSpPr>
          <p:spPr>
            <a:xfrm>
              <a:off x="4614009" y="3621285"/>
              <a:ext cx="950709" cy="674362"/>
            </a:xfrm>
            <a:prstGeom prst="rect">
              <a:avLst/>
            </a:prstGeom>
            <a:solidFill>
              <a:srgbClr val="FF8F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27F78703-78AB-45AE-8C3B-A99B7CF83EE2}"/>
                </a:ext>
              </a:extLst>
            </p:cNvPr>
            <p:cNvSpPr/>
            <p:nvPr/>
          </p:nvSpPr>
          <p:spPr>
            <a:xfrm>
              <a:off x="6547385" y="3621285"/>
              <a:ext cx="950709" cy="674362"/>
            </a:xfrm>
            <a:prstGeom prst="rect">
              <a:avLst/>
            </a:prstGeom>
            <a:solidFill>
              <a:srgbClr val="FF8F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68D0E4C0-34DE-4419-856F-EB1A4B0CD3C5}"/>
                </a:ext>
              </a:extLst>
            </p:cNvPr>
            <p:cNvSpPr/>
            <p:nvPr/>
          </p:nvSpPr>
          <p:spPr>
            <a:xfrm>
              <a:off x="8536686" y="3622430"/>
              <a:ext cx="223698" cy="673217"/>
            </a:xfrm>
            <a:prstGeom prst="rect">
              <a:avLst/>
            </a:prstGeom>
            <a:solidFill>
              <a:srgbClr val="FF8F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1E82C74-6048-4A75-A2B8-750D8D95B58C}"/>
                </a:ext>
              </a:extLst>
            </p:cNvPr>
            <p:cNvSpPr/>
            <p:nvPr/>
          </p:nvSpPr>
          <p:spPr>
            <a:xfrm>
              <a:off x="3407676" y="3622433"/>
              <a:ext cx="239639" cy="674362"/>
            </a:xfrm>
            <a:prstGeom prst="rect">
              <a:avLst/>
            </a:prstGeom>
            <a:solidFill>
              <a:srgbClr val="FF8F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766E8B16-2607-441F-9696-CE2571DFFCEA}"/>
                </a:ext>
              </a:extLst>
            </p:cNvPr>
            <p:cNvSpPr/>
            <p:nvPr/>
          </p:nvSpPr>
          <p:spPr>
            <a:xfrm>
              <a:off x="2920308" y="3035768"/>
              <a:ext cx="6351383" cy="494714"/>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946B1C0A-4E28-4612-85B4-2E2179A12109}"/>
                </a:ext>
              </a:extLst>
            </p:cNvPr>
            <p:cNvSpPr/>
            <p:nvPr/>
          </p:nvSpPr>
          <p:spPr>
            <a:xfrm>
              <a:off x="3407712" y="3035768"/>
              <a:ext cx="223630" cy="498238"/>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DAE419F7-D0FB-480C-AD40-5B76AA60BB35}"/>
                </a:ext>
              </a:extLst>
            </p:cNvPr>
            <p:cNvSpPr/>
            <p:nvPr/>
          </p:nvSpPr>
          <p:spPr>
            <a:xfrm>
              <a:off x="4598036" y="3043052"/>
              <a:ext cx="966681" cy="498238"/>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73EBA787-58FE-4695-8CAD-8B6B1B31FE8E}"/>
                </a:ext>
              </a:extLst>
            </p:cNvPr>
            <p:cNvSpPr/>
            <p:nvPr/>
          </p:nvSpPr>
          <p:spPr>
            <a:xfrm>
              <a:off x="6531412" y="3041317"/>
              <a:ext cx="950737" cy="498238"/>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6DFEA962-C6CE-464E-87F2-2252F60061CE}"/>
                </a:ext>
              </a:extLst>
            </p:cNvPr>
            <p:cNvSpPr/>
            <p:nvPr/>
          </p:nvSpPr>
          <p:spPr>
            <a:xfrm>
              <a:off x="8536754" y="3040761"/>
              <a:ext cx="223630" cy="498238"/>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6D5CA407-30BD-420C-82B6-B6FDCBF2F41F}"/>
                </a:ext>
              </a:extLst>
            </p:cNvPr>
            <p:cNvSpPr/>
            <p:nvPr/>
          </p:nvSpPr>
          <p:spPr>
            <a:xfrm>
              <a:off x="2920308" y="3621285"/>
              <a:ext cx="6351383" cy="1294797"/>
            </a:xfrm>
            <a:prstGeom prst="rect">
              <a:avLst/>
            </a:prstGeom>
            <a:solidFill>
              <a:srgbClr val="ACAC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1779598D-471D-4EE4-B62D-36A81F2574A8}"/>
                </a:ext>
              </a:extLst>
            </p:cNvPr>
            <p:cNvSpPr/>
            <p:nvPr/>
          </p:nvSpPr>
          <p:spPr>
            <a:xfrm>
              <a:off x="2920307" y="3529845"/>
              <a:ext cx="6351383" cy="914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A8B834D8-0341-451D-9B62-E052E31E9401}"/>
              </a:ext>
            </a:extLst>
          </p:cNvPr>
          <p:cNvGrpSpPr>
            <a:grpSpLocks noChangeAspect="1"/>
          </p:cNvGrpSpPr>
          <p:nvPr/>
        </p:nvGrpSpPr>
        <p:grpSpPr>
          <a:xfrm>
            <a:off x="4694978" y="3668139"/>
            <a:ext cx="2743200" cy="808737"/>
            <a:chOff x="2920306" y="2973111"/>
            <a:chExt cx="6351383" cy="1872484"/>
          </a:xfrm>
        </p:grpSpPr>
        <p:sp>
          <p:nvSpPr>
            <p:cNvPr id="56" name="Rectangle 55">
              <a:extLst>
                <a:ext uri="{FF2B5EF4-FFF2-40B4-BE49-F238E27FC236}">
                  <a16:creationId xmlns:a16="http://schemas.microsoft.com/office/drawing/2014/main" id="{5E62798F-80D6-453F-A8C9-C679B78D8999}"/>
                </a:ext>
              </a:extLst>
            </p:cNvPr>
            <p:cNvSpPr/>
            <p:nvPr/>
          </p:nvSpPr>
          <p:spPr>
            <a:xfrm>
              <a:off x="4614009" y="3621285"/>
              <a:ext cx="950709" cy="674362"/>
            </a:xfrm>
            <a:prstGeom prst="rect">
              <a:avLst/>
            </a:prstGeom>
            <a:solidFill>
              <a:srgbClr val="FF8F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FB753628-B179-477D-8AFB-E36604FC20D8}"/>
                </a:ext>
              </a:extLst>
            </p:cNvPr>
            <p:cNvSpPr/>
            <p:nvPr/>
          </p:nvSpPr>
          <p:spPr>
            <a:xfrm>
              <a:off x="6547385" y="3621285"/>
              <a:ext cx="950709" cy="674362"/>
            </a:xfrm>
            <a:prstGeom prst="rect">
              <a:avLst/>
            </a:prstGeom>
            <a:solidFill>
              <a:srgbClr val="FF8F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a:extLst>
                <a:ext uri="{FF2B5EF4-FFF2-40B4-BE49-F238E27FC236}">
                  <a16:creationId xmlns:a16="http://schemas.microsoft.com/office/drawing/2014/main" id="{B10D563C-EEA2-4AA2-9F89-8916DE2916C6}"/>
                </a:ext>
              </a:extLst>
            </p:cNvPr>
            <p:cNvSpPr/>
            <p:nvPr/>
          </p:nvSpPr>
          <p:spPr>
            <a:xfrm>
              <a:off x="8536686" y="3622430"/>
              <a:ext cx="223698" cy="673217"/>
            </a:xfrm>
            <a:prstGeom prst="rect">
              <a:avLst/>
            </a:prstGeom>
            <a:solidFill>
              <a:srgbClr val="FF8F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CF84A017-25FE-4AF7-8927-256417AC4D1D}"/>
                </a:ext>
              </a:extLst>
            </p:cNvPr>
            <p:cNvSpPr/>
            <p:nvPr/>
          </p:nvSpPr>
          <p:spPr>
            <a:xfrm>
              <a:off x="3407676" y="3622433"/>
              <a:ext cx="239639" cy="674362"/>
            </a:xfrm>
            <a:prstGeom prst="rect">
              <a:avLst/>
            </a:prstGeom>
            <a:solidFill>
              <a:srgbClr val="FF8F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0789441E-54D0-484C-8563-297AD3BD049A}"/>
                </a:ext>
              </a:extLst>
            </p:cNvPr>
            <p:cNvSpPr/>
            <p:nvPr/>
          </p:nvSpPr>
          <p:spPr>
            <a:xfrm>
              <a:off x="2920307" y="2973748"/>
              <a:ext cx="487368" cy="494714"/>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a:extLst>
                <a:ext uri="{FF2B5EF4-FFF2-40B4-BE49-F238E27FC236}">
                  <a16:creationId xmlns:a16="http://schemas.microsoft.com/office/drawing/2014/main" id="{13C2215F-C901-41EB-B9DE-8F016C65125C}"/>
                </a:ext>
              </a:extLst>
            </p:cNvPr>
            <p:cNvSpPr/>
            <p:nvPr/>
          </p:nvSpPr>
          <p:spPr>
            <a:xfrm>
              <a:off x="2920306" y="3550798"/>
              <a:ext cx="6351383" cy="1294797"/>
            </a:xfrm>
            <a:prstGeom prst="rect">
              <a:avLst/>
            </a:prstGeom>
            <a:solidFill>
              <a:srgbClr val="ACAC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AF03D2D6-AFE4-45DE-9AC4-1EE82E6DB086}"/>
                </a:ext>
              </a:extLst>
            </p:cNvPr>
            <p:cNvSpPr/>
            <p:nvPr/>
          </p:nvSpPr>
          <p:spPr>
            <a:xfrm>
              <a:off x="2920306" y="3467825"/>
              <a:ext cx="487303" cy="914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761C972A-F1B5-4513-BDD0-4386DB1142D7}"/>
                </a:ext>
              </a:extLst>
            </p:cNvPr>
            <p:cNvSpPr/>
            <p:nvPr/>
          </p:nvSpPr>
          <p:spPr>
            <a:xfrm>
              <a:off x="3631377" y="2973111"/>
              <a:ext cx="966656" cy="494714"/>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AD657234-F253-477C-AC8F-32506EB315DD}"/>
                </a:ext>
              </a:extLst>
            </p:cNvPr>
            <p:cNvSpPr/>
            <p:nvPr/>
          </p:nvSpPr>
          <p:spPr>
            <a:xfrm>
              <a:off x="5564715" y="2973111"/>
              <a:ext cx="966656" cy="494714"/>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C3A79E1C-0024-4411-8DBE-E5F1FFE8DB67}"/>
                </a:ext>
              </a:extLst>
            </p:cNvPr>
            <p:cNvSpPr/>
            <p:nvPr/>
          </p:nvSpPr>
          <p:spPr>
            <a:xfrm>
              <a:off x="7482146" y="2973111"/>
              <a:ext cx="1054537" cy="494714"/>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DD27D33D-0DC3-49F2-ACDC-2F9FC43F0A91}"/>
                </a:ext>
              </a:extLst>
            </p:cNvPr>
            <p:cNvSpPr/>
            <p:nvPr/>
          </p:nvSpPr>
          <p:spPr>
            <a:xfrm>
              <a:off x="8760451" y="2973111"/>
              <a:ext cx="511238" cy="494714"/>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AC98FA36-62EF-444D-A2D1-E0697ADA4A28}"/>
                </a:ext>
              </a:extLst>
            </p:cNvPr>
            <p:cNvSpPr/>
            <p:nvPr/>
          </p:nvSpPr>
          <p:spPr>
            <a:xfrm>
              <a:off x="3631311" y="3467825"/>
              <a:ext cx="966656" cy="914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3E4E8907-28CE-4677-8713-06DD1FA496D7}"/>
                </a:ext>
              </a:extLst>
            </p:cNvPr>
            <p:cNvSpPr/>
            <p:nvPr/>
          </p:nvSpPr>
          <p:spPr>
            <a:xfrm>
              <a:off x="5564649" y="3467825"/>
              <a:ext cx="966656" cy="914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EDD54C7A-B560-41C1-BA59-7A6AC6BDFDF5}"/>
                </a:ext>
              </a:extLst>
            </p:cNvPr>
            <p:cNvSpPr/>
            <p:nvPr/>
          </p:nvSpPr>
          <p:spPr>
            <a:xfrm>
              <a:off x="7482210" y="3467825"/>
              <a:ext cx="1054471" cy="914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E6780068-8063-4605-9124-265ED165FE41}"/>
                </a:ext>
              </a:extLst>
            </p:cNvPr>
            <p:cNvSpPr/>
            <p:nvPr/>
          </p:nvSpPr>
          <p:spPr>
            <a:xfrm>
              <a:off x="8760382" y="3467825"/>
              <a:ext cx="511305" cy="914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70">
            <a:extLst>
              <a:ext uri="{FF2B5EF4-FFF2-40B4-BE49-F238E27FC236}">
                <a16:creationId xmlns:a16="http://schemas.microsoft.com/office/drawing/2014/main" id="{5647C691-A74F-4DC6-A3C8-09955B898276}"/>
              </a:ext>
            </a:extLst>
          </p:cNvPr>
          <p:cNvGrpSpPr>
            <a:grpSpLocks noChangeAspect="1"/>
          </p:cNvGrpSpPr>
          <p:nvPr/>
        </p:nvGrpSpPr>
        <p:grpSpPr>
          <a:xfrm>
            <a:off x="427413" y="3590809"/>
            <a:ext cx="2743200" cy="886067"/>
            <a:chOff x="2920306" y="2794067"/>
            <a:chExt cx="6351384" cy="2051528"/>
          </a:xfrm>
        </p:grpSpPr>
        <p:sp>
          <p:nvSpPr>
            <p:cNvPr id="72" name="Rectangle 71">
              <a:extLst>
                <a:ext uri="{FF2B5EF4-FFF2-40B4-BE49-F238E27FC236}">
                  <a16:creationId xmlns:a16="http://schemas.microsoft.com/office/drawing/2014/main" id="{478BB202-D46D-46A8-BF1D-70EB894D112F}"/>
                </a:ext>
              </a:extLst>
            </p:cNvPr>
            <p:cNvSpPr/>
            <p:nvPr/>
          </p:nvSpPr>
          <p:spPr>
            <a:xfrm>
              <a:off x="4614009" y="3621285"/>
              <a:ext cx="950709" cy="674362"/>
            </a:xfrm>
            <a:prstGeom prst="rect">
              <a:avLst/>
            </a:prstGeom>
            <a:solidFill>
              <a:srgbClr val="FF8F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7A3172B1-30EB-4A06-999A-1B6C81796CF8}"/>
                </a:ext>
              </a:extLst>
            </p:cNvPr>
            <p:cNvSpPr/>
            <p:nvPr/>
          </p:nvSpPr>
          <p:spPr>
            <a:xfrm>
              <a:off x="6547385" y="3621285"/>
              <a:ext cx="950709" cy="674362"/>
            </a:xfrm>
            <a:prstGeom prst="rect">
              <a:avLst/>
            </a:prstGeom>
            <a:solidFill>
              <a:srgbClr val="FF8F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B16A48FF-C724-4D96-93D2-E12EA421F0B5}"/>
                </a:ext>
              </a:extLst>
            </p:cNvPr>
            <p:cNvSpPr/>
            <p:nvPr/>
          </p:nvSpPr>
          <p:spPr>
            <a:xfrm>
              <a:off x="8536686" y="3622430"/>
              <a:ext cx="223698" cy="673217"/>
            </a:xfrm>
            <a:prstGeom prst="rect">
              <a:avLst/>
            </a:prstGeom>
            <a:solidFill>
              <a:srgbClr val="FF8F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EB371CC8-B36A-4F1D-BB68-6A03DD8D75F3}"/>
                </a:ext>
              </a:extLst>
            </p:cNvPr>
            <p:cNvSpPr/>
            <p:nvPr/>
          </p:nvSpPr>
          <p:spPr>
            <a:xfrm>
              <a:off x="3407676" y="3622433"/>
              <a:ext cx="239639" cy="674362"/>
            </a:xfrm>
            <a:prstGeom prst="rect">
              <a:avLst/>
            </a:prstGeom>
            <a:solidFill>
              <a:srgbClr val="FF8F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55EF0701-E184-4D5C-8F8C-38287910C5AC}"/>
                </a:ext>
              </a:extLst>
            </p:cNvPr>
            <p:cNvSpPr/>
            <p:nvPr/>
          </p:nvSpPr>
          <p:spPr>
            <a:xfrm>
              <a:off x="2920307" y="2973748"/>
              <a:ext cx="487368" cy="494714"/>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901F77EC-2FF9-4E5D-A4B5-1CEF4688C395}"/>
                </a:ext>
              </a:extLst>
            </p:cNvPr>
            <p:cNvSpPr/>
            <p:nvPr/>
          </p:nvSpPr>
          <p:spPr>
            <a:xfrm>
              <a:off x="2920306" y="3550798"/>
              <a:ext cx="6351383" cy="1294797"/>
            </a:xfrm>
            <a:prstGeom prst="rect">
              <a:avLst/>
            </a:prstGeom>
            <a:solidFill>
              <a:srgbClr val="ACAC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a:extLst>
                <a:ext uri="{FF2B5EF4-FFF2-40B4-BE49-F238E27FC236}">
                  <a16:creationId xmlns:a16="http://schemas.microsoft.com/office/drawing/2014/main" id="{C881C706-0460-4EC4-81F9-EA501B55948D}"/>
                </a:ext>
              </a:extLst>
            </p:cNvPr>
            <p:cNvSpPr/>
            <p:nvPr/>
          </p:nvSpPr>
          <p:spPr>
            <a:xfrm>
              <a:off x="2920306" y="3467825"/>
              <a:ext cx="487303" cy="914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D333DE92-84D9-4495-ADC2-9645D1465DFB}"/>
                </a:ext>
              </a:extLst>
            </p:cNvPr>
            <p:cNvSpPr/>
            <p:nvPr/>
          </p:nvSpPr>
          <p:spPr>
            <a:xfrm>
              <a:off x="3631377" y="2973111"/>
              <a:ext cx="966656" cy="494714"/>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C4B14719-CD6C-4B48-8FB8-15841A64B161}"/>
                </a:ext>
              </a:extLst>
            </p:cNvPr>
            <p:cNvSpPr/>
            <p:nvPr/>
          </p:nvSpPr>
          <p:spPr>
            <a:xfrm>
              <a:off x="5564715" y="2973111"/>
              <a:ext cx="966656" cy="494714"/>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246F9379-E4A4-42B6-96DA-66252B4B9510}"/>
                </a:ext>
              </a:extLst>
            </p:cNvPr>
            <p:cNvSpPr/>
            <p:nvPr/>
          </p:nvSpPr>
          <p:spPr>
            <a:xfrm>
              <a:off x="7482146" y="2973111"/>
              <a:ext cx="1054537" cy="494714"/>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6C92336F-FB08-40A9-9C0D-3E6A72A075E4}"/>
                </a:ext>
              </a:extLst>
            </p:cNvPr>
            <p:cNvSpPr/>
            <p:nvPr/>
          </p:nvSpPr>
          <p:spPr>
            <a:xfrm>
              <a:off x="8760451" y="2973111"/>
              <a:ext cx="511238" cy="494714"/>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FA5DB197-6889-428D-B3F9-3311B0C3BB58}"/>
                </a:ext>
              </a:extLst>
            </p:cNvPr>
            <p:cNvSpPr/>
            <p:nvPr/>
          </p:nvSpPr>
          <p:spPr>
            <a:xfrm>
              <a:off x="3631311" y="3467825"/>
              <a:ext cx="966656" cy="914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86052B00-EBED-4278-9BB4-510CCC89108B}"/>
                </a:ext>
              </a:extLst>
            </p:cNvPr>
            <p:cNvSpPr/>
            <p:nvPr/>
          </p:nvSpPr>
          <p:spPr>
            <a:xfrm>
              <a:off x="5564649" y="3467825"/>
              <a:ext cx="966656" cy="914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EEC2945A-A10E-4737-B24F-AA69BE12FFB4}"/>
                </a:ext>
              </a:extLst>
            </p:cNvPr>
            <p:cNvSpPr/>
            <p:nvPr/>
          </p:nvSpPr>
          <p:spPr>
            <a:xfrm>
              <a:off x="7482210" y="3467825"/>
              <a:ext cx="1054471" cy="914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id="{BC95BC7A-8AFB-4FF8-A2A4-E1E12000B09E}"/>
                </a:ext>
              </a:extLst>
            </p:cNvPr>
            <p:cNvSpPr/>
            <p:nvPr/>
          </p:nvSpPr>
          <p:spPr>
            <a:xfrm>
              <a:off x="8760382" y="3467825"/>
              <a:ext cx="511305" cy="914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a:extLst>
                <a:ext uri="{FF2B5EF4-FFF2-40B4-BE49-F238E27FC236}">
                  <a16:creationId xmlns:a16="http://schemas.microsoft.com/office/drawing/2014/main" id="{ED6A1BA9-C257-4A80-A7F4-F4C3FD1482BE}"/>
                </a:ext>
              </a:extLst>
            </p:cNvPr>
            <p:cNvSpPr/>
            <p:nvPr/>
          </p:nvSpPr>
          <p:spPr>
            <a:xfrm>
              <a:off x="2920309" y="2794639"/>
              <a:ext cx="487368" cy="176775"/>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87">
              <a:extLst>
                <a:ext uri="{FF2B5EF4-FFF2-40B4-BE49-F238E27FC236}">
                  <a16:creationId xmlns:a16="http://schemas.microsoft.com/office/drawing/2014/main" id="{4634031A-907C-4EA5-B4F7-310DD578C6A9}"/>
                </a:ext>
              </a:extLst>
            </p:cNvPr>
            <p:cNvSpPr/>
            <p:nvPr/>
          </p:nvSpPr>
          <p:spPr>
            <a:xfrm>
              <a:off x="3631379" y="2796372"/>
              <a:ext cx="966656" cy="176775"/>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a:extLst>
                <a:ext uri="{FF2B5EF4-FFF2-40B4-BE49-F238E27FC236}">
                  <a16:creationId xmlns:a16="http://schemas.microsoft.com/office/drawing/2014/main" id="{D1D10A10-E3DB-4C24-BC2E-9B16ECBE1C33}"/>
                </a:ext>
              </a:extLst>
            </p:cNvPr>
            <p:cNvSpPr/>
            <p:nvPr/>
          </p:nvSpPr>
          <p:spPr>
            <a:xfrm>
              <a:off x="5564717" y="2794639"/>
              <a:ext cx="966656" cy="176775"/>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a:extLst>
                <a:ext uri="{FF2B5EF4-FFF2-40B4-BE49-F238E27FC236}">
                  <a16:creationId xmlns:a16="http://schemas.microsoft.com/office/drawing/2014/main" id="{5755A5CA-220E-4A0B-92B1-FBD5D3532FC7}"/>
                </a:ext>
              </a:extLst>
            </p:cNvPr>
            <p:cNvSpPr/>
            <p:nvPr/>
          </p:nvSpPr>
          <p:spPr>
            <a:xfrm>
              <a:off x="7482147" y="2794638"/>
              <a:ext cx="1054537" cy="176775"/>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90">
              <a:extLst>
                <a:ext uri="{FF2B5EF4-FFF2-40B4-BE49-F238E27FC236}">
                  <a16:creationId xmlns:a16="http://schemas.microsoft.com/office/drawing/2014/main" id="{4E250EAA-20DF-477F-B562-F33ED0E97670}"/>
                </a:ext>
              </a:extLst>
            </p:cNvPr>
            <p:cNvSpPr/>
            <p:nvPr/>
          </p:nvSpPr>
          <p:spPr>
            <a:xfrm>
              <a:off x="8760384" y="2794067"/>
              <a:ext cx="511306" cy="176775"/>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EFCA5FBB-8CD8-449A-8106-F6A9158D27C3}"/>
                </a:ext>
              </a:extLst>
            </p:cNvPr>
            <p:cNvSpPr/>
            <p:nvPr/>
          </p:nvSpPr>
          <p:spPr>
            <a:xfrm>
              <a:off x="8536684" y="3373441"/>
              <a:ext cx="223700" cy="176775"/>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92">
              <a:extLst>
                <a:ext uri="{FF2B5EF4-FFF2-40B4-BE49-F238E27FC236}">
                  <a16:creationId xmlns:a16="http://schemas.microsoft.com/office/drawing/2014/main" id="{06587B7C-5021-4CBD-8C45-9E5CDE464EF7}"/>
                </a:ext>
              </a:extLst>
            </p:cNvPr>
            <p:cNvSpPr/>
            <p:nvPr/>
          </p:nvSpPr>
          <p:spPr>
            <a:xfrm>
              <a:off x="6531305" y="3373441"/>
              <a:ext cx="945714" cy="176775"/>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BAF37C46-3BF3-436F-B7CA-9609D395FF51}"/>
                </a:ext>
              </a:extLst>
            </p:cNvPr>
            <p:cNvSpPr/>
            <p:nvPr/>
          </p:nvSpPr>
          <p:spPr>
            <a:xfrm>
              <a:off x="4587722" y="3380019"/>
              <a:ext cx="979512" cy="176775"/>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a:extLst>
                <a:ext uri="{FF2B5EF4-FFF2-40B4-BE49-F238E27FC236}">
                  <a16:creationId xmlns:a16="http://schemas.microsoft.com/office/drawing/2014/main" id="{04796C33-BFC9-4C15-829D-B4E2916E68F4}"/>
                </a:ext>
              </a:extLst>
            </p:cNvPr>
            <p:cNvSpPr/>
            <p:nvPr/>
          </p:nvSpPr>
          <p:spPr>
            <a:xfrm>
              <a:off x="3407543" y="3380019"/>
              <a:ext cx="234465" cy="176775"/>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5FC3DE5A-5BE3-4F9C-AC07-C4C7265E329A}"/>
              </a:ext>
            </a:extLst>
          </p:cNvPr>
          <p:cNvGrpSpPr>
            <a:grpSpLocks noChangeAspect="1"/>
          </p:cNvGrpSpPr>
          <p:nvPr/>
        </p:nvGrpSpPr>
        <p:grpSpPr>
          <a:xfrm>
            <a:off x="442922" y="5890088"/>
            <a:ext cx="2743200" cy="635832"/>
            <a:chOff x="2920306" y="3373441"/>
            <a:chExt cx="6351383" cy="1472154"/>
          </a:xfrm>
        </p:grpSpPr>
        <p:sp>
          <p:nvSpPr>
            <p:cNvPr id="97" name="Rectangle 96">
              <a:extLst>
                <a:ext uri="{FF2B5EF4-FFF2-40B4-BE49-F238E27FC236}">
                  <a16:creationId xmlns:a16="http://schemas.microsoft.com/office/drawing/2014/main" id="{1EF6319D-023C-49BF-A9E1-1E105C51CA66}"/>
                </a:ext>
              </a:extLst>
            </p:cNvPr>
            <p:cNvSpPr/>
            <p:nvPr/>
          </p:nvSpPr>
          <p:spPr>
            <a:xfrm>
              <a:off x="4614009" y="3621285"/>
              <a:ext cx="950709" cy="674362"/>
            </a:xfrm>
            <a:prstGeom prst="rect">
              <a:avLst/>
            </a:prstGeom>
            <a:solidFill>
              <a:srgbClr val="FF8F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97">
              <a:extLst>
                <a:ext uri="{FF2B5EF4-FFF2-40B4-BE49-F238E27FC236}">
                  <a16:creationId xmlns:a16="http://schemas.microsoft.com/office/drawing/2014/main" id="{9A3CE99C-16A6-484E-A70B-6BAE472C9BD5}"/>
                </a:ext>
              </a:extLst>
            </p:cNvPr>
            <p:cNvSpPr/>
            <p:nvPr/>
          </p:nvSpPr>
          <p:spPr>
            <a:xfrm>
              <a:off x="6547385" y="3621285"/>
              <a:ext cx="950709" cy="674362"/>
            </a:xfrm>
            <a:prstGeom prst="rect">
              <a:avLst/>
            </a:prstGeom>
            <a:solidFill>
              <a:srgbClr val="FF8F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1A024511-0FE0-4EF8-A191-CAD8DD3DD62D}"/>
                </a:ext>
              </a:extLst>
            </p:cNvPr>
            <p:cNvSpPr/>
            <p:nvPr/>
          </p:nvSpPr>
          <p:spPr>
            <a:xfrm>
              <a:off x="8536686" y="3622430"/>
              <a:ext cx="223698" cy="673217"/>
            </a:xfrm>
            <a:prstGeom prst="rect">
              <a:avLst/>
            </a:prstGeom>
            <a:solidFill>
              <a:srgbClr val="FF8F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B1EA6296-37EF-4517-92E1-962F920A4213}"/>
                </a:ext>
              </a:extLst>
            </p:cNvPr>
            <p:cNvSpPr/>
            <p:nvPr/>
          </p:nvSpPr>
          <p:spPr>
            <a:xfrm>
              <a:off x="3407676" y="3622433"/>
              <a:ext cx="239639" cy="674362"/>
            </a:xfrm>
            <a:prstGeom prst="rect">
              <a:avLst/>
            </a:prstGeom>
            <a:solidFill>
              <a:srgbClr val="FF8F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54B20339-04CA-4902-8D31-4BF973A1A4FE}"/>
                </a:ext>
              </a:extLst>
            </p:cNvPr>
            <p:cNvSpPr/>
            <p:nvPr/>
          </p:nvSpPr>
          <p:spPr>
            <a:xfrm>
              <a:off x="2920306" y="3550798"/>
              <a:ext cx="6351383" cy="1294797"/>
            </a:xfrm>
            <a:prstGeom prst="rect">
              <a:avLst/>
            </a:prstGeom>
            <a:solidFill>
              <a:srgbClr val="ACAC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a:extLst>
                <a:ext uri="{FF2B5EF4-FFF2-40B4-BE49-F238E27FC236}">
                  <a16:creationId xmlns:a16="http://schemas.microsoft.com/office/drawing/2014/main" id="{B450A1B1-42E4-4F85-98E9-22C6B42E6AC1}"/>
                </a:ext>
              </a:extLst>
            </p:cNvPr>
            <p:cNvSpPr/>
            <p:nvPr/>
          </p:nvSpPr>
          <p:spPr>
            <a:xfrm>
              <a:off x="2920306" y="3467825"/>
              <a:ext cx="487303" cy="914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14F24CB0-C0AB-492D-8812-B0A1F17633C5}"/>
                </a:ext>
              </a:extLst>
            </p:cNvPr>
            <p:cNvSpPr/>
            <p:nvPr/>
          </p:nvSpPr>
          <p:spPr>
            <a:xfrm>
              <a:off x="3631311" y="3467825"/>
              <a:ext cx="966656" cy="914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F8110606-8AD6-47C3-9E35-6F0FAB039212}"/>
                </a:ext>
              </a:extLst>
            </p:cNvPr>
            <p:cNvSpPr/>
            <p:nvPr/>
          </p:nvSpPr>
          <p:spPr>
            <a:xfrm>
              <a:off x="5564649" y="3467825"/>
              <a:ext cx="966656" cy="914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a:extLst>
                <a:ext uri="{FF2B5EF4-FFF2-40B4-BE49-F238E27FC236}">
                  <a16:creationId xmlns:a16="http://schemas.microsoft.com/office/drawing/2014/main" id="{CBE0C1C2-77DA-4257-8DB2-F8AB1A4DCE06}"/>
                </a:ext>
              </a:extLst>
            </p:cNvPr>
            <p:cNvSpPr/>
            <p:nvPr/>
          </p:nvSpPr>
          <p:spPr>
            <a:xfrm>
              <a:off x="7482210" y="3467825"/>
              <a:ext cx="1054471" cy="914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a:extLst>
                <a:ext uri="{FF2B5EF4-FFF2-40B4-BE49-F238E27FC236}">
                  <a16:creationId xmlns:a16="http://schemas.microsoft.com/office/drawing/2014/main" id="{DBD47A42-A062-4CF3-B038-0BE7390F31AD}"/>
                </a:ext>
              </a:extLst>
            </p:cNvPr>
            <p:cNvSpPr/>
            <p:nvPr/>
          </p:nvSpPr>
          <p:spPr>
            <a:xfrm>
              <a:off x="8760382" y="3467825"/>
              <a:ext cx="511305" cy="914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ectangle 106">
              <a:extLst>
                <a:ext uri="{FF2B5EF4-FFF2-40B4-BE49-F238E27FC236}">
                  <a16:creationId xmlns:a16="http://schemas.microsoft.com/office/drawing/2014/main" id="{1778DAB1-9BA8-4372-B1AC-A77275C87AE3}"/>
                </a:ext>
              </a:extLst>
            </p:cNvPr>
            <p:cNvSpPr/>
            <p:nvPr/>
          </p:nvSpPr>
          <p:spPr>
            <a:xfrm>
              <a:off x="8536684" y="3373441"/>
              <a:ext cx="223700" cy="176775"/>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a:extLst>
                <a:ext uri="{FF2B5EF4-FFF2-40B4-BE49-F238E27FC236}">
                  <a16:creationId xmlns:a16="http://schemas.microsoft.com/office/drawing/2014/main" id="{05F94665-5249-4ABB-9014-8261DF128EA3}"/>
                </a:ext>
              </a:extLst>
            </p:cNvPr>
            <p:cNvSpPr/>
            <p:nvPr/>
          </p:nvSpPr>
          <p:spPr>
            <a:xfrm>
              <a:off x="6531305" y="3373441"/>
              <a:ext cx="945714" cy="176775"/>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7C7D8072-58F4-4F25-892F-D6EBD08E9D70}"/>
                </a:ext>
              </a:extLst>
            </p:cNvPr>
            <p:cNvSpPr/>
            <p:nvPr/>
          </p:nvSpPr>
          <p:spPr>
            <a:xfrm>
              <a:off x="4587722" y="3380019"/>
              <a:ext cx="979512" cy="176775"/>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6DAB502A-8437-415D-A1F6-398F1C98E2D4}"/>
                </a:ext>
              </a:extLst>
            </p:cNvPr>
            <p:cNvSpPr/>
            <p:nvPr/>
          </p:nvSpPr>
          <p:spPr>
            <a:xfrm>
              <a:off x="3407543" y="3380019"/>
              <a:ext cx="234465" cy="176775"/>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1" name="Group 110">
            <a:extLst>
              <a:ext uri="{FF2B5EF4-FFF2-40B4-BE49-F238E27FC236}">
                <a16:creationId xmlns:a16="http://schemas.microsoft.com/office/drawing/2014/main" id="{8F17E271-0C91-4DB3-AF52-4C19EB85C5B7}"/>
              </a:ext>
            </a:extLst>
          </p:cNvPr>
          <p:cNvGrpSpPr>
            <a:grpSpLocks noChangeAspect="1"/>
          </p:cNvGrpSpPr>
          <p:nvPr/>
        </p:nvGrpSpPr>
        <p:grpSpPr>
          <a:xfrm>
            <a:off x="4715719" y="5931669"/>
            <a:ext cx="2743200" cy="595067"/>
            <a:chOff x="2920306" y="3467825"/>
            <a:chExt cx="6351383" cy="1377770"/>
          </a:xfrm>
        </p:grpSpPr>
        <p:sp>
          <p:nvSpPr>
            <p:cNvPr id="112" name="Rectangle 111">
              <a:extLst>
                <a:ext uri="{FF2B5EF4-FFF2-40B4-BE49-F238E27FC236}">
                  <a16:creationId xmlns:a16="http://schemas.microsoft.com/office/drawing/2014/main" id="{73B6324B-C936-4490-B658-553E723E8E80}"/>
                </a:ext>
              </a:extLst>
            </p:cNvPr>
            <p:cNvSpPr/>
            <p:nvPr/>
          </p:nvSpPr>
          <p:spPr>
            <a:xfrm>
              <a:off x="2920306" y="3550798"/>
              <a:ext cx="6351383" cy="1294797"/>
            </a:xfrm>
            <a:prstGeom prst="rect">
              <a:avLst/>
            </a:prstGeom>
            <a:solidFill>
              <a:srgbClr val="ACAC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B59C4025-5601-487E-8002-815D3666B8EB}"/>
                </a:ext>
              </a:extLst>
            </p:cNvPr>
            <p:cNvSpPr/>
            <p:nvPr/>
          </p:nvSpPr>
          <p:spPr>
            <a:xfrm>
              <a:off x="4614009" y="3557785"/>
              <a:ext cx="950709" cy="674362"/>
            </a:xfrm>
            <a:prstGeom prst="rect">
              <a:avLst/>
            </a:prstGeom>
            <a:solidFill>
              <a:srgbClr val="FF8F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2C7E609F-D94F-491D-B6F3-E8AA91409450}"/>
                </a:ext>
              </a:extLst>
            </p:cNvPr>
            <p:cNvSpPr/>
            <p:nvPr/>
          </p:nvSpPr>
          <p:spPr>
            <a:xfrm>
              <a:off x="6547385" y="3557785"/>
              <a:ext cx="950709" cy="674362"/>
            </a:xfrm>
            <a:prstGeom prst="rect">
              <a:avLst/>
            </a:prstGeom>
            <a:solidFill>
              <a:srgbClr val="FF8F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41FDAB76-CC97-4E0A-9824-0AF4BBE3F59F}"/>
                </a:ext>
              </a:extLst>
            </p:cNvPr>
            <p:cNvSpPr/>
            <p:nvPr/>
          </p:nvSpPr>
          <p:spPr>
            <a:xfrm>
              <a:off x="8536686" y="3558930"/>
              <a:ext cx="223698" cy="673217"/>
            </a:xfrm>
            <a:prstGeom prst="rect">
              <a:avLst/>
            </a:prstGeom>
            <a:solidFill>
              <a:srgbClr val="FF8F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88907389-A9E3-4E33-A844-62D0D79E3A5E}"/>
                </a:ext>
              </a:extLst>
            </p:cNvPr>
            <p:cNvSpPr/>
            <p:nvPr/>
          </p:nvSpPr>
          <p:spPr>
            <a:xfrm>
              <a:off x="3407676" y="3558933"/>
              <a:ext cx="239639" cy="674362"/>
            </a:xfrm>
            <a:prstGeom prst="rect">
              <a:avLst/>
            </a:prstGeom>
            <a:solidFill>
              <a:srgbClr val="FF8F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CD6AF1A9-6569-48B8-97E7-8FA2BB041491}"/>
                </a:ext>
              </a:extLst>
            </p:cNvPr>
            <p:cNvSpPr/>
            <p:nvPr/>
          </p:nvSpPr>
          <p:spPr>
            <a:xfrm>
              <a:off x="2920306" y="3467825"/>
              <a:ext cx="487303" cy="914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Rectangle 117">
              <a:extLst>
                <a:ext uri="{FF2B5EF4-FFF2-40B4-BE49-F238E27FC236}">
                  <a16:creationId xmlns:a16="http://schemas.microsoft.com/office/drawing/2014/main" id="{902A44AC-129A-4987-B09A-9FF5DE958860}"/>
                </a:ext>
              </a:extLst>
            </p:cNvPr>
            <p:cNvSpPr/>
            <p:nvPr/>
          </p:nvSpPr>
          <p:spPr>
            <a:xfrm>
              <a:off x="3631311" y="3467825"/>
              <a:ext cx="966656" cy="914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ectangle 118">
              <a:extLst>
                <a:ext uri="{FF2B5EF4-FFF2-40B4-BE49-F238E27FC236}">
                  <a16:creationId xmlns:a16="http://schemas.microsoft.com/office/drawing/2014/main" id="{F5A08EAE-10C6-4437-A0DD-FB901D4F91CB}"/>
                </a:ext>
              </a:extLst>
            </p:cNvPr>
            <p:cNvSpPr/>
            <p:nvPr/>
          </p:nvSpPr>
          <p:spPr>
            <a:xfrm>
              <a:off x="5564649" y="3467825"/>
              <a:ext cx="966656" cy="914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Rectangle 119">
              <a:extLst>
                <a:ext uri="{FF2B5EF4-FFF2-40B4-BE49-F238E27FC236}">
                  <a16:creationId xmlns:a16="http://schemas.microsoft.com/office/drawing/2014/main" id="{6B4029FA-7815-455D-B6AC-B100CB44B920}"/>
                </a:ext>
              </a:extLst>
            </p:cNvPr>
            <p:cNvSpPr/>
            <p:nvPr/>
          </p:nvSpPr>
          <p:spPr>
            <a:xfrm>
              <a:off x="7482210" y="3467825"/>
              <a:ext cx="1054471" cy="914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ectangle 120">
              <a:extLst>
                <a:ext uri="{FF2B5EF4-FFF2-40B4-BE49-F238E27FC236}">
                  <a16:creationId xmlns:a16="http://schemas.microsoft.com/office/drawing/2014/main" id="{EC46254A-62F8-4383-9EDF-B1E3FF1FF742}"/>
                </a:ext>
              </a:extLst>
            </p:cNvPr>
            <p:cNvSpPr/>
            <p:nvPr/>
          </p:nvSpPr>
          <p:spPr>
            <a:xfrm>
              <a:off x="8760382" y="3467825"/>
              <a:ext cx="511305" cy="914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2" name="Group 121">
            <a:extLst>
              <a:ext uri="{FF2B5EF4-FFF2-40B4-BE49-F238E27FC236}">
                <a16:creationId xmlns:a16="http://schemas.microsoft.com/office/drawing/2014/main" id="{18A96A9A-F4FB-4408-8E05-A9073B6D35C6}"/>
              </a:ext>
            </a:extLst>
          </p:cNvPr>
          <p:cNvGrpSpPr>
            <a:grpSpLocks noChangeAspect="1"/>
          </p:cNvGrpSpPr>
          <p:nvPr/>
        </p:nvGrpSpPr>
        <p:grpSpPr>
          <a:xfrm>
            <a:off x="8975571" y="5755992"/>
            <a:ext cx="2743200" cy="770744"/>
            <a:chOff x="2920308" y="3131564"/>
            <a:chExt cx="6351383" cy="1784518"/>
          </a:xfrm>
        </p:grpSpPr>
        <p:sp>
          <p:nvSpPr>
            <p:cNvPr id="123" name="Rectangle 122">
              <a:extLst>
                <a:ext uri="{FF2B5EF4-FFF2-40B4-BE49-F238E27FC236}">
                  <a16:creationId xmlns:a16="http://schemas.microsoft.com/office/drawing/2014/main" id="{FA5C1868-878D-4104-A6B1-99F369CD49FD}"/>
                </a:ext>
              </a:extLst>
            </p:cNvPr>
            <p:cNvSpPr/>
            <p:nvPr/>
          </p:nvSpPr>
          <p:spPr>
            <a:xfrm>
              <a:off x="2920308" y="3621285"/>
              <a:ext cx="6351383" cy="1294797"/>
            </a:xfrm>
            <a:prstGeom prst="rect">
              <a:avLst/>
            </a:prstGeom>
            <a:solidFill>
              <a:srgbClr val="ACAC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ectangle 123">
              <a:extLst>
                <a:ext uri="{FF2B5EF4-FFF2-40B4-BE49-F238E27FC236}">
                  <a16:creationId xmlns:a16="http://schemas.microsoft.com/office/drawing/2014/main" id="{CC8B9353-B3C3-415A-AE78-8511D2558C3D}"/>
                </a:ext>
              </a:extLst>
            </p:cNvPr>
            <p:cNvSpPr/>
            <p:nvPr/>
          </p:nvSpPr>
          <p:spPr>
            <a:xfrm>
              <a:off x="4614009" y="3621285"/>
              <a:ext cx="950709" cy="674362"/>
            </a:xfrm>
            <a:prstGeom prst="rect">
              <a:avLst/>
            </a:prstGeom>
            <a:solidFill>
              <a:srgbClr val="FF8F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Rectangle 124">
              <a:extLst>
                <a:ext uri="{FF2B5EF4-FFF2-40B4-BE49-F238E27FC236}">
                  <a16:creationId xmlns:a16="http://schemas.microsoft.com/office/drawing/2014/main" id="{209E131C-4A34-45E6-BC25-EBB4FEE1B8CC}"/>
                </a:ext>
              </a:extLst>
            </p:cNvPr>
            <p:cNvSpPr/>
            <p:nvPr/>
          </p:nvSpPr>
          <p:spPr>
            <a:xfrm>
              <a:off x="6547385" y="3621285"/>
              <a:ext cx="950709" cy="674362"/>
            </a:xfrm>
            <a:prstGeom prst="rect">
              <a:avLst/>
            </a:prstGeom>
            <a:solidFill>
              <a:srgbClr val="FF8F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Rectangle 125">
              <a:extLst>
                <a:ext uri="{FF2B5EF4-FFF2-40B4-BE49-F238E27FC236}">
                  <a16:creationId xmlns:a16="http://schemas.microsoft.com/office/drawing/2014/main" id="{EBB65D4B-CFBA-402D-981C-36DD04B34267}"/>
                </a:ext>
              </a:extLst>
            </p:cNvPr>
            <p:cNvSpPr/>
            <p:nvPr/>
          </p:nvSpPr>
          <p:spPr>
            <a:xfrm>
              <a:off x="8536686" y="3622430"/>
              <a:ext cx="223698" cy="673217"/>
            </a:xfrm>
            <a:prstGeom prst="rect">
              <a:avLst/>
            </a:prstGeom>
            <a:solidFill>
              <a:srgbClr val="FF8F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Rectangle 126">
              <a:extLst>
                <a:ext uri="{FF2B5EF4-FFF2-40B4-BE49-F238E27FC236}">
                  <a16:creationId xmlns:a16="http://schemas.microsoft.com/office/drawing/2014/main" id="{D4C88C20-9D19-491D-B4DA-9B1E8466637A}"/>
                </a:ext>
              </a:extLst>
            </p:cNvPr>
            <p:cNvSpPr/>
            <p:nvPr/>
          </p:nvSpPr>
          <p:spPr>
            <a:xfrm>
              <a:off x="3407676" y="3622433"/>
              <a:ext cx="239639" cy="674362"/>
            </a:xfrm>
            <a:prstGeom prst="rect">
              <a:avLst/>
            </a:prstGeom>
            <a:solidFill>
              <a:srgbClr val="FF8F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Rectangle 127">
              <a:extLst>
                <a:ext uri="{FF2B5EF4-FFF2-40B4-BE49-F238E27FC236}">
                  <a16:creationId xmlns:a16="http://schemas.microsoft.com/office/drawing/2014/main" id="{60970058-3265-4D21-A556-C55F7EE2832A}"/>
                </a:ext>
              </a:extLst>
            </p:cNvPr>
            <p:cNvSpPr/>
            <p:nvPr/>
          </p:nvSpPr>
          <p:spPr>
            <a:xfrm>
              <a:off x="3407712" y="3132921"/>
              <a:ext cx="223630" cy="491888"/>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Rectangle 128">
              <a:extLst>
                <a:ext uri="{FF2B5EF4-FFF2-40B4-BE49-F238E27FC236}">
                  <a16:creationId xmlns:a16="http://schemas.microsoft.com/office/drawing/2014/main" id="{4C4D3601-1FBB-4C08-98EC-9B147F2E51D7}"/>
                </a:ext>
              </a:extLst>
            </p:cNvPr>
            <p:cNvSpPr/>
            <p:nvPr/>
          </p:nvSpPr>
          <p:spPr>
            <a:xfrm>
              <a:off x="4685977" y="3133855"/>
              <a:ext cx="223630" cy="498238"/>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Rectangle 129">
              <a:extLst>
                <a:ext uri="{FF2B5EF4-FFF2-40B4-BE49-F238E27FC236}">
                  <a16:creationId xmlns:a16="http://schemas.microsoft.com/office/drawing/2014/main" id="{869122C9-EDC7-4FB1-8116-13857BC9E42C}"/>
                </a:ext>
              </a:extLst>
            </p:cNvPr>
            <p:cNvSpPr/>
            <p:nvPr/>
          </p:nvSpPr>
          <p:spPr>
            <a:xfrm>
              <a:off x="7258519" y="3132120"/>
              <a:ext cx="223630" cy="498238"/>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Rectangle 130">
              <a:extLst>
                <a:ext uri="{FF2B5EF4-FFF2-40B4-BE49-F238E27FC236}">
                  <a16:creationId xmlns:a16="http://schemas.microsoft.com/office/drawing/2014/main" id="{5348E1DA-46EC-4185-B0CF-7180FA4CE703}"/>
                </a:ext>
              </a:extLst>
            </p:cNvPr>
            <p:cNvSpPr/>
            <p:nvPr/>
          </p:nvSpPr>
          <p:spPr>
            <a:xfrm>
              <a:off x="8536754" y="3131564"/>
              <a:ext cx="223630" cy="498238"/>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Rectangle 131">
              <a:extLst>
                <a:ext uri="{FF2B5EF4-FFF2-40B4-BE49-F238E27FC236}">
                  <a16:creationId xmlns:a16="http://schemas.microsoft.com/office/drawing/2014/main" id="{9B994E8A-AB08-4FCC-AABF-5945E19847F5}"/>
                </a:ext>
              </a:extLst>
            </p:cNvPr>
            <p:cNvSpPr/>
            <p:nvPr/>
          </p:nvSpPr>
          <p:spPr>
            <a:xfrm>
              <a:off x="2920308" y="3132921"/>
              <a:ext cx="6351383" cy="494714"/>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3" name="TextBox 132">
            <a:extLst>
              <a:ext uri="{FF2B5EF4-FFF2-40B4-BE49-F238E27FC236}">
                <a16:creationId xmlns:a16="http://schemas.microsoft.com/office/drawing/2014/main" id="{C5CEC7BB-1BDA-4A66-BAB1-ACBBC4A43D77}"/>
              </a:ext>
            </a:extLst>
          </p:cNvPr>
          <p:cNvSpPr txBox="1"/>
          <p:nvPr/>
        </p:nvSpPr>
        <p:spPr>
          <a:xfrm>
            <a:off x="1070487" y="967191"/>
            <a:ext cx="1379917" cy="646331"/>
          </a:xfrm>
          <a:prstGeom prst="rect">
            <a:avLst/>
          </a:prstGeom>
          <a:noFill/>
        </p:spPr>
        <p:txBody>
          <a:bodyPr wrap="square" rtlCol="0">
            <a:spAutoFit/>
          </a:bodyPr>
          <a:lstStyle/>
          <a:p>
            <a:pPr algn="ctr"/>
            <a:r>
              <a:rPr lang="en-US" dirty="0"/>
              <a:t>Surface Preparation</a:t>
            </a:r>
          </a:p>
        </p:txBody>
      </p:sp>
      <p:sp>
        <p:nvSpPr>
          <p:cNvPr id="134" name="TextBox 133">
            <a:extLst>
              <a:ext uri="{FF2B5EF4-FFF2-40B4-BE49-F238E27FC236}">
                <a16:creationId xmlns:a16="http://schemas.microsoft.com/office/drawing/2014/main" id="{14656125-88C5-461A-B077-E60457313AD0}"/>
              </a:ext>
            </a:extLst>
          </p:cNvPr>
          <p:cNvSpPr txBox="1"/>
          <p:nvPr/>
        </p:nvSpPr>
        <p:spPr>
          <a:xfrm>
            <a:off x="9741596" y="1241648"/>
            <a:ext cx="1379917" cy="369332"/>
          </a:xfrm>
          <a:prstGeom prst="rect">
            <a:avLst/>
          </a:prstGeom>
          <a:noFill/>
        </p:spPr>
        <p:txBody>
          <a:bodyPr wrap="square" rtlCol="0">
            <a:spAutoFit/>
          </a:bodyPr>
          <a:lstStyle/>
          <a:p>
            <a:pPr algn="ctr"/>
            <a:r>
              <a:rPr lang="en-US" dirty="0"/>
              <a:t>Spin Resist</a:t>
            </a:r>
          </a:p>
        </p:txBody>
      </p:sp>
      <p:sp>
        <p:nvSpPr>
          <p:cNvPr id="135" name="TextBox 134">
            <a:extLst>
              <a:ext uri="{FF2B5EF4-FFF2-40B4-BE49-F238E27FC236}">
                <a16:creationId xmlns:a16="http://schemas.microsoft.com/office/drawing/2014/main" id="{1ED1006E-5E26-411C-94C7-9D6CE038BB3F}"/>
              </a:ext>
            </a:extLst>
          </p:cNvPr>
          <p:cNvSpPr txBox="1"/>
          <p:nvPr/>
        </p:nvSpPr>
        <p:spPr>
          <a:xfrm>
            <a:off x="5394945" y="1205221"/>
            <a:ext cx="1379917" cy="369332"/>
          </a:xfrm>
          <a:prstGeom prst="rect">
            <a:avLst/>
          </a:prstGeom>
          <a:noFill/>
        </p:spPr>
        <p:txBody>
          <a:bodyPr wrap="square" rtlCol="0">
            <a:spAutoFit/>
          </a:bodyPr>
          <a:lstStyle/>
          <a:p>
            <a:pPr algn="ctr"/>
            <a:r>
              <a:rPr lang="en-US" dirty="0"/>
              <a:t>ALD Oxide</a:t>
            </a:r>
          </a:p>
        </p:txBody>
      </p:sp>
      <p:sp>
        <p:nvSpPr>
          <p:cNvPr id="136" name="TextBox 135">
            <a:extLst>
              <a:ext uri="{FF2B5EF4-FFF2-40B4-BE49-F238E27FC236}">
                <a16:creationId xmlns:a16="http://schemas.microsoft.com/office/drawing/2014/main" id="{AA7E667F-C433-46FE-AB77-EBA9D8A7DACC}"/>
              </a:ext>
            </a:extLst>
          </p:cNvPr>
          <p:cNvSpPr txBox="1"/>
          <p:nvPr/>
        </p:nvSpPr>
        <p:spPr>
          <a:xfrm>
            <a:off x="9786467" y="5394669"/>
            <a:ext cx="1379917" cy="369332"/>
          </a:xfrm>
          <a:prstGeom prst="rect">
            <a:avLst/>
          </a:prstGeom>
          <a:noFill/>
        </p:spPr>
        <p:txBody>
          <a:bodyPr wrap="square" rtlCol="0">
            <a:spAutoFit/>
          </a:bodyPr>
          <a:lstStyle/>
          <a:p>
            <a:pPr algn="ctr"/>
            <a:r>
              <a:rPr lang="en-US" dirty="0"/>
              <a:t>ALD Oxide</a:t>
            </a:r>
          </a:p>
        </p:txBody>
      </p:sp>
      <p:sp>
        <p:nvSpPr>
          <p:cNvPr id="137" name="TextBox 136">
            <a:extLst>
              <a:ext uri="{FF2B5EF4-FFF2-40B4-BE49-F238E27FC236}">
                <a16:creationId xmlns:a16="http://schemas.microsoft.com/office/drawing/2014/main" id="{B5A5B0E9-9E8F-4A37-91DC-E0DD1945938C}"/>
              </a:ext>
            </a:extLst>
          </p:cNvPr>
          <p:cNvSpPr txBox="1"/>
          <p:nvPr/>
        </p:nvSpPr>
        <p:spPr>
          <a:xfrm>
            <a:off x="5375113" y="3120632"/>
            <a:ext cx="1379917" cy="646331"/>
          </a:xfrm>
          <a:prstGeom prst="rect">
            <a:avLst/>
          </a:prstGeom>
          <a:noFill/>
        </p:spPr>
        <p:txBody>
          <a:bodyPr wrap="square" rtlCol="0">
            <a:spAutoFit/>
          </a:bodyPr>
          <a:lstStyle/>
          <a:p>
            <a:pPr algn="ctr"/>
            <a:r>
              <a:rPr lang="en-US" dirty="0"/>
              <a:t>Develop &amp; BOE </a:t>
            </a:r>
          </a:p>
        </p:txBody>
      </p:sp>
      <p:sp>
        <p:nvSpPr>
          <p:cNvPr id="138" name="TextBox 137">
            <a:extLst>
              <a:ext uri="{FF2B5EF4-FFF2-40B4-BE49-F238E27FC236}">
                <a16:creationId xmlns:a16="http://schemas.microsoft.com/office/drawing/2014/main" id="{776DBB9F-4501-4F62-8F4E-801799F5510C}"/>
              </a:ext>
            </a:extLst>
          </p:cNvPr>
          <p:cNvSpPr txBox="1"/>
          <p:nvPr/>
        </p:nvSpPr>
        <p:spPr>
          <a:xfrm>
            <a:off x="9742525" y="3297827"/>
            <a:ext cx="1379917" cy="369332"/>
          </a:xfrm>
          <a:prstGeom prst="rect">
            <a:avLst/>
          </a:prstGeom>
          <a:noFill/>
        </p:spPr>
        <p:txBody>
          <a:bodyPr wrap="square" rtlCol="0">
            <a:spAutoFit/>
          </a:bodyPr>
          <a:lstStyle/>
          <a:p>
            <a:pPr algn="ctr"/>
            <a:r>
              <a:rPr lang="en-US" dirty="0"/>
              <a:t>Expose</a:t>
            </a:r>
          </a:p>
        </p:txBody>
      </p:sp>
      <p:sp>
        <p:nvSpPr>
          <p:cNvPr id="139" name="TextBox 138">
            <a:extLst>
              <a:ext uri="{FF2B5EF4-FFF2-40B4-BE49-F238E27FC236}">
                <a16:creationId xmlns:a16="http://schemas.microsoft.com/office/drawing/2014/main" id="{F9DC2FF2-1326-4D7C-A8A0-C82C354F5C04}"/>
              </a:ext>
            </a:extLst>
          </p:cNvPr>
          <p:cNvSpPr txBox="1"/>
          <p:nvPr/>
        </p:nvSpPr>
        <p:spPr>
          <a:xfrm>
            <a:off x="1124563" y="5388298"/>
            <a:ext cx="1379917" cy="369332"/>
          </a:xfrm>
          <a:prstGeom prst="rect">
            <a:avLst/>
          </a:prstGeom>
          <a:noFill/>
        </p:spPr>
        <p:txBody>
          <a:bodyPr wrap="square" rtlCol="0">
            <a:spAutoFit/>
          </a:bodyPr>
          <a:lstStyle/>
          <a:p>
            <a:pPr algn="ctr"/>
            <a:r>
              <a:rPr lang="en-US" dirty="0"/>
              <a:t>Lift-off</a:t>
            </a:r>
          </a:p>
        </p:txBody>
      </p:sp>
      <p:sp>
        <p:nvSpPr>
          <p:cNvPr id="140" name="TextBox 139">
            <a:extLst>
              <a:ext uri="{FF2B5EF4-FFF2-40B4-BE49-F238E27FC236}">
                <a16:creationId xmlns:a16="http://schemas.microsoft.com/office/drawing/2014/main" id="{6B2A11A4-D2AE-47C9-AC5A-1997709BDBEB}"/>
              </a:ext>
            </a:extLst>
          </p:cNvPr>
          <p:cNvSpPr txBox="1"/>
          <p:nvPr/>
        </p:nvSpPr>
        <p:spPr>
          <a:xfrm>
            <a:off x="5375113" y="5069676"/>
            <a:ext cx="1739495" cy="646331"/>
          </a:xfrm>
          <a:prstGeom prst="rect">
            <a:avLst/>
          </a:prstGeom>
          <a:noFill/>
        </p:spPr>
        <p:txBody>
          <a:bodyPr wrap="square" rtlCol="0">
            <a:spAutoFit/>
          </a:bodyPr>
          <a:lstStyle/>
          <a:p>
            <a:pPr algn="ctr"/>
            <a:r>
              <a:rPr lang="en-US" dirty="0"/>
              <a:t>RTA – Solid State Reaction</a:t>
            </a:r>
          </a:p>
        </p:txBody>
      </p:sp>
      <p:sp>
        <p:nvSpPr>
          <p:cNvPr id="141" name="TextBox 140">
            <a:extLst>
              <a:ext uri="{FF2B5EF4-FFF2-40B4-BE49-F238E27FC236}">
                <a16:creationId xmlns:a16="http://schemas.microsoft.com/office/drawing/2014/main" id="{2F618F45-FEAC-48DB-A07E-33FDD5D5B0B4}"/>
              </a:ext>
            </a:extLst>
          </p:cNvPr>
          <p:cNvSpPr txBox="1"/>
          <p:nvPr/>
        </p:nvSpPr>
        <p:spPr>
          <a:xfrm>
            <a:off x="1147580" y="3297827"/>
            <a:ext cx="1379917" cy="369332"/>
          </a:xfrm>
          <a:prstGeom prst="rect">
            <a:avLst/>
          </a:prstGeom>
          <a:noFill/>
        </p:spPr>
        <p:txBody>
          <a:bodyPr wrap="square" rtlCol="0">
            <a:spAutoFit/>
          </a:bodyPr>
          <a:lstStyle/>
          <a:p>
            <a:pPr algn="ctr"/>
            <a:r>
              <a:rPr lang="en-US" dirty="0" err="1"/>
              <a:t>Metalization</a:t>
            </a:r>
            <a:endParaRPr lang="en-US" dirty="0"/>
          </a:p>
        </p:txBody>
      </p:sp>
      <p:sp>
        <p:nvSpPr>
          <p:cNvPr id="142" name="Arrow: Right 141">
            <a:extLst>
              <a:ext uri="{FF2B5EF4-FFF2-40B4-BE49-F238E27FC236}">
                <a16:creationId xmlns:a16="http://schemas.microsoft.com/office/drawing/2014/main" id="{A93084BC-8E7C-4557-9313-774AD29A77AE}"/>
              </a:ext>
            </a:extLst>
          </p:cNvPr>
          <p:cNvSpPr/>
          <p:nvPr/>
        </p:nvSpPr>
        <p:spPr>
          <a:xfrm>
            <a:off x="3706597" y="6142763"/>
            <a:ext cx="495300" cy="254000"/>
          </a:xfrm>
          <a:prstGeom prst="rightArrow">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Arrow: Right 142">
            <a:extLst>
              <a:ext uri="{FF2B5EF4-FFF2-40B4-BE49-F238E27FC236}">
                <a16:creationId xmlns:a16="http://schemas.microsoft.com/office/drawing/2014/main" id="{DD26583D-B531-46B9-A7A2-ADF6128885BD}"/>
              </a:ext>
            </a:extLst>
          </p:cNvPr>
          <p:cNvSpPr/>
          <p:nvPr/>
        </p:nvSpPr>
        <p:spPr>
          <a:xfrm rot="10800000">
            <a:off x="7992201" y="4070260"/>
            <a:ext cx="495300" cy="254000"/>
          </a:xfrm>
          <a:prstGeom prst="rightArrow">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Arrow: Right 143">
            <a:extLst>
              <a:ext uri="{FF2B5EF4-FFF2-40B4-BE49-F238E27FC236}">
                <a16:creationId xmlns:a16="http://schemas.microsoft.com/office/drawing/2014/main" id="{57640337-236F-42C9-9CEC-B626B698706B}"/>
              </a:ext>
            </a:extLst>
          </p:cNvPr>
          <p:cNvSpPr/>
          <p:nvPr/>
        </p:nvSpPr>
        <p:spPr>
          <a:xfrm rot="5400000">
            <a:off x="1546131" y="4808832"/>
            <a:ext cx="495300" cy="254000"/>
          </a:xfrm>
          <a:prstGeom prst="rightArrow">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Arrow: Right 144">
            <a:extLst>
              <a:ext uri="{FF2B5EF4-FFF2-40B4-BE49-F238E27FC236}">
                <a16:creationId xmlns:a16="http://schemas.microsoft.com/office/drawing/2014/main" id="{8A895FF3-A89C-4E13-9AF1-72659614AFA3}"/>
              </a:ext>
            </a:extLst>
          </p:cNvPr>
          <p:cNvSpPr/>
          <p:nvPr/>
        </p:nvSpPr>
        <p:spPr>
          <a:xfrm rot="5400000">
            <a:off x="10129828" y="2709420"/>
            <a:ext cx="495300" cy="254000"/>
          </a:xfrm>
          <a:prstGeom prst="rightArrow">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Arrow: Right 145">
            <a:extLst>
              <a:ext uri="{FF2B5EF4-FFF2-40B4-BE49-F238E27FC236}">
                <a16:creationId xmlns:a16="http://schemas.microsoft.com/office/drawing/2014/main" id="{80BC43E2-9C4A-42BD-955E-633FB5289562}"/>
              </a:ext>
            </a:extLst>
          </p:cNvPr>
          <p:cNvSpPr/>
          <p:nvPr/>
        </p:nvSpPr>
        <p:spPr>
          <a:xfrm>
            <a:off x="3710723" y="1983570"/>
            <a:ext cx="495300" cy="254000"/>
          </a:xfrm>
          <a:prstGeom prst="rightArrow">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Arrow: Right 146">
            <a:extLst>
              <a:ext uri="{FF2B5EF4-FFF2-40B4-BE49-F238E27FC236}">
                <a16:creationId xmlns:a16="http://schemas.microsoft.com/office/drawing/2014/main" id="{58DEC726-0233-444A-962D-F8DF3BE4A59E}"/>
              </a:ext>
            </a:extLst>
          </p:cNvPr>
          <p:cNvSpPr/>
          <p:nvPr/>
        </p:nvSpPr>
        <p:spPr>
          <a:xfrm>
            <a:off x="7992201" y="2006944"/>
            <a:ext cx="495300" cy="254000"/>
          </a:xfrm>
          <a:prstGeom prst="rightArrow">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Arrow: Right 147">
            <a:extLst>
              <a:ext uri="{FF2B5EF4-FFF2-40B4-BE49-F238E27FC236}">
                <a16:creationId xmlns:a16="http://schemas.microsoft.com/office/drawing/2014/main" id="{5CDD9558-1353-4216-A20B-C2A2A6B9431B}"/>
              </a:ext>
            </a:extLst>
          </p:cNvPr>
          <p:cNvSpPr/>
          <p:nvPr/>
        </p:nvSpPr>
        <p:spPr>
          <a:xfrm rot="10800000">
            <a:off x="3707794" y="4069240"/>
            <a:ext cx="495300" cy="254000"/>
          </a:xfrm>
          <a:prstGeom prst="rightArrow">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Arrow: Right 148">
            <a:extLst>
              <a:ext uri="{FF2B5EF4-FFF2-40B4-BE49-F238E27FC236}">
                <a16:creationId xmlns:a16="http://schemas.microsoft.com/office/drawing/2014/main" id="{A90BA6BB-1DFA-40FB-9B28-933D54DEABC2}"/>
              </a:ext>
            </a:extLst>
          </p:cNvPr>
          <p:cNvSpPr/>
          <p:nvPr/>
        </p:nvSpPr>
        <p:spPr>
          <a:xfrm>
            <a:off x="7992201" y="6142763"/>
            <a:ext cx="495300" cy="254000"/>
          </a:xfrm>
          <a:prstGeom prst="rightArrow">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D321B3D5-9FC1-42E8-B877-99DDDD529C41}"/>
              </a:ext>
            </a:extLst>
          </p:cNvPr>
          <p:cNvSpPr>
            <a:spLocks noGrp="1"/>
          </p:cNvSpPr>
          <p:nvPr>
            <p:ph type="sldNum" sz="quarter" idx="12"/>
          </p:nvPr>
        </p:nvSpPr>
        <p:spPr/>
        <p:txBody>
          <a:bodyPr/>
          <a:lstStyle/>
          <a:p>
            <a:fld id="{B6C50F68-804C-4ED6-88BC-A3EB9054C9BD}" type="slidenum">
              <a:rPr lang="en-US" smtClean="0"/>
              <a:t>15</a:t>
            </a:fld>
            <a:endParaRPr lang="en-US"/>
          </a:p>
        </p:txBody>
      </p:sp>
    </p:spTree>
    <p:extLst>
      <p:ext uri="{BB962C8B-B14F-4D97-AF65-F5344CB8AC3E}">
        <p14:creationId xmlns:p14="http://schemas.microsoft.com/office/powerpoint/2010/main" val="13277456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2" name="Group 221">
            <a:extLst>
              <a:ext uri="{FF2B5EF4-FFF2-40B4-BE49-F238E27FC236}">
                <a16:creationId xmlns:a16="http://schemas.microsoft.com/office/drawing/2014/main" id="{5B4D3617-74C0-4253-8DD7-3245D6285B3D}"/>
              </a:ext>
            </a:extLst>
          </p:cNvPr>
          <p:cNvGrpSpPr>
            <a:grpSpLocks noChangeAspect="1"/>
          </p:cNvGrpSpPr>
          <p:nvPr/>
        </p:nvGrpSpPr>
        <p:grpSpPr>
          <a:xfrm>
            <a:off x="454338" y="5066655"/>
            <a:ext cx="2743200" cy="772714"/>
            <a:chOff x="2920308" y="3127003"/>
            <a:chExt cx="6351383" cy="1789079"/>
          </a:xfrm>
        </p:grpSpPr>
        <p:sp>
          <p:nvSpPr>
            <p:cNvPr id="223" name="Rectangle 222">
              <a:extLst>
                <a:ext uri="{FF2B5EF4-FFF2-40B4-BE49-F238E27FC236}">
                  <a16:creationId xmlns:a16="http://schemas.microsoft.com/office/drawing/2014/main" id="{57D83899-0C28-4EE7-95EA-BCC54C11DE2A}"/>
                </a:ext>
              </a:extLst>
            </p:cNvPr>
            <p:cNvSpPr/>
            <p:nvPr/>
          </p:nvSpPr>
          <p:spPr>
            <a:xfrm>
              <a:off x="2920308" y="3621285"/>
              <a:ext cx="6351383" cy="1294797"/>
            </a:xfrm>
            <a:prstGeom prst="rect">
              <a:avLst/>
            </a:prstGeom>
            <a:solidFill>
              <a:srgbClr val="ACAC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Rectangle 223">
              <a:extLst>
                <a:ext uri="{FF2B5EF4-FFF2-40B4-BE49-F238E27FC236}">
                  <a16:creationId xmlns:a16="http://schemas.microsoft.com/office/drawing/2014/main" id="{CF2C0E54-F9EA-47E2-AC24-237EE52B1864}"/>
                </a:ext>
              </a:extLst>
            </p:cNvPr>
            <p:cNvSpPr/>
            <p:nvPr/>
          </p:nvSpPr>
          <p:spPr>
            <a:xfrm>
              <a:off x="4614009" y="3621285"/>
              <a:ext cx="950709" cy="674362"/>
            </a:xfrm>
            <a:prstGeom prst="rect">
              <a:avLst/>
            </a:prstGeom>
            <a:solidFill>
              <a:srgbClr val="FF8F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Rectangle 224">
              <a:extLst>
                <a:ext uri="{FF2B5EF4-FFF2-40B4-BE49-F238E27FC236}">
                  <a16:creationId xmlns:a16="http://schemas.microsoft.com/office/drawing/2014/main" id="{6C1C1FFC-44A9-4DF9-87FC-09B178800905}"/>
                </a:ext>
              </a:extLst>
            </p:cNvPr>
            <p:cNvSpPr/>
            <p:nvPr/>
          </p:nvSpPr>
          <p:spPr>
            <a:xfrm>
              <a:off x="6547385" y="3621285"/>
              <a:ext cx="950709" cy="674362"/>
            </a:xfrm>
            <a:prstGeom prst="rect">
              <a:avLst/>
            </a:prstGeom>
            <a:solidFill>
              <a:srgbClr val="FF8F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Rectangle 225">
              <a:extLst>
                <a:ext uri="{FF2B5EF4-FFF2-40B4-BE49-F238E27FC236}">
                  <a16:creationId xmlns:a16="http://schemas.microsoft.com/office/drawing/2014/main" id="{BC27B9A4-4FD4-4393-9BF8-1038C4E358A5}"/>
                </a:ext>
              </a:extLst>
            </p:cNvPr>
            <p:cNvSpPr/>
            <p:nvPr/>
          </p:nvSpPr>
          <p:spPr>
            <a:xfrm>
              <a:off x="8536686" y="3622430"/>
              <a:ext cx="223698" cy="673217"/>
            </a:xfrm>
            <a:prstGeom prst="rect">
              <a:avLst/>
            </a:prstGeom>
            <a:solidFill>
              <a:srgbClr val="FF8F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Rectangle 226">
              <a:extLst>
                <a:ext uri="{FF2B5EF4-FFF2-40B4-BE49-F238E27FC236}">
                  <a16:creationId xmlns:a16="http://schemas.microsoft.com/office/drawing/2014/main" id="{1F78B83B-EB85-4212-AE8E-4B437CD6D7D8}"/>
                </a:ext>
              </a:extLst>
            </p:cNvPr>
            <p:cNvSpPr/>
            <p:nvPr/>
          </p:nvSpPr>
          <p:spPr>
            <a:xfrm>
              <a:off x="3407676" y="3622433"/>
              <a:ext cx="239639" cy="674362"/>
            </a:xfrm>
            <a:prstGeom prst="rect">
              <a:avLst/>
            </a:prstGeom>
            <a:solidFill>
              <a:srgbClr val="FF8F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Rectangle 227">
              <a:extLst>
                <a:ext uri="{FF2B5EF4-FFF2-40B4-BE49-F238E27FC236}">
                  <a16:creationId xmlns:a16="http://schemas.microsoft.com/office/drawing/2014/main" id="{95D67A56-0E81-40BA-AB91-69A38C44BFB3}"/>
                </a:ext>
              </a:extLst>
            </p:cNvPr>
            <p:cNvSpPr/>
            <p:nvPr/>
          </p:nvSpPr>
          <p:spPr>
            <a:xfrm>
              <a:off x="3407712" y="3132921"/>
              <a:ext cx="223630" cy="491888"/>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Rectangle 228">
              <a:extLst>
                <a:ext uri="{FF2B5EF4-FFF2-40B4-BE49-F238E27FC236}">
                  <a16:creationId xmlns:a16="http://schemas.microsoft.com/office/drawing/2014/main" id="{A00BE92A-AC6F-45CB-83C6-936B3642203F}"/>
                </a:ext>
              </a:extLst>
            </p:cNvPr>
            <p:cNvSpPr/>
            <p:nvPr/>
          </p:nvSpPr>
          <p:spPr>
            <a:xfrm>
              <a:off x="4685977" y="3133855"/>
              <a:ext cx="223630" cy="498238"/>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Rectangle 229">
              <a:extLst>
                <a:ext uri="{FF2B5EF4-FFF2-40B4-BE49-F238E27FC236}">
                  <a16:creationId xmlns:a16="http://schemas.microsoft.com/office/drawing/2014/main" id="{4B5BEB7D-FDDC-4AFC-BD77-2693286ED5A7}"/>
                </a:ext>
              </a:extLst>
            </p:cNvPr>
            <p:cNvSpPr/>
            <p:nvPr/>
          </p:nvSpPr>
          <p:spPr>
            <a:xfrm>
              <a:off x="7258519" y="3132120"/>
              <a:ext cx="223630" cy="498238"/>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Rectangle 230">
              <a:extLst>
                <a:ext uri="{FF2B5EF4-FFF2-40B4-BE49-F238E27FC236}">
                  <a16:creationId xmlns:a16="http://schemas.microsoft.com/office/drawing/2014/main" id="{893FF919-53A6-4E1B-AA9C-C89DAECB837A}"/>
                </a:ext>
              </a:extLst>
            </p:cNvPr>
            <p:cNvSpPr/>
            <p:nvPr/>
          </p:nvSpPr>
          <p:spPr>
            <a:xfrm>
              <a:off x="8536754" y="3131564"/>
              <a:ext cx="223630" cy="498238"/>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Rectangle 231">
              <a:extLst>
                <a:ext uri="{FF2B5EF4-FFF2-40B4-BE49-F238E27FC236}">
                  <a16:creationId xmlns:a16="http://schemas.microsoft.com/office/drawing/2014/main" id="{7530F59F-3F22-4CD3-A7FE-BF1021F1F4EB}"/>
                </a:ext>
              </a:extLst>
            </p:cNvPr>
            <p:cNvSpPr/>
            <p:nvPr/>
          </p:nvSpPr>
          <p:spPr>
            <a:xfrm>
              <a:off x="2920309" y="3132921"/>
              <a:ext cx="487102" cy="494714"/>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Rectangle 232">
              <a:extLst>
                <a:ext uri="{FF2B5EF4-FFF2-40B4-BE49-F238E27FC236}">
                  <a16:creationId xmlns:a16="http://schemas.microsoft.com/office/drawing/2014/main" id="{A288A680-FE04-4E27-99AF-BF70FD2F6410}"/>
                </a:ext>
              </a:extLst>
            </p:cNvPr>
            <p:cNvSpPr/>
            <p:nvPr/>
          </p:nvSpPr>
          <p:spPr>
            <a:xfrm>
              <a:off x="3630575" y="3130290"/>
              <a:ext cx="1054538" cy="494714"/>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Rectangle 233">
              <a:extLst>
                <a:ext uri="{FF2B5EF4-FFF2-40B4-BE49-F238E27FC236}">
                  <a16:creationId xmlns:a16="http://schemas.microsoft.com/office/drawing/2014/main" id="{FE7BA1CD-A16F-41F2-B2A6-3C840B775A73}"/>
                </a:ext>
              </a:extLst>
            </p:cNvPr>
            <p:cNvSpPr/>
            <p:nvPr/>
          </p:nvSpPr>
          <p:spPr>
            <a:xfrm>
              <a:off x="4908870" y="3132921"/>
              <a:ext cx="2348846" cy="494714"/>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Rectangle 234">
              <a:extLst>
                <a:ext uri="{FF2B5EF4-FFF2-40B4-BE49-F238E27FC236}">
                  <a16:creationId xmlns:a16="http://schemas.microsoft.com/office/drawing/2014/main" id="{3431D447-D1AB-44B0-9397-E1C8747393A5}"/>
                </a:ext>
              </a:extLst>
            </p:cNvPr>
            <p:cNvSpPr/>
            <p:nvPr/>
          </p:nvSpPr>
          <p:spPr>
            <a:xfrm>
              <a:off x="7480608" y="3127003"/>
              <a:ext cx="1056777" cy="494714"/>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Rectangle 235">
              <a:extLst>
                <a:ext uri="{FF2B5EF4-FFF2-40B4-BE49-F238E27FC236}">
                  <a16:creationId xmlns:a16="http://schemas.microsoft.com/office/drawing/2014/main" id="{CA159184-48E8-492C-9B6A-790D2382FBA1}"/>
                </a:ext>
              </a:extLst>
            </p:cNvPr>
            <p:cNvSpPr/>
            <p:nvPr/>
          </p:nvSpPr>
          <p:spPr>
            <a:xfrm>
              <a:off x="8759021" y="3131564"/>
              <a:ext cx="512010" cy="494714"/>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7242E8AB-8111-4460-A88E-C633B76C3FC9}"/>
              </a:ext>
            </a:extLst>
          </p:cNvPr>
          <p:cNvGrpSpPr>
            <a:grpSpLocks noChangeAspect="1"/>
          </p:cNvGrpSpPr>
          <p:nvPr/>
        </p:nvGrpSpPr>
        <p:grpSpPr>
          <a:xfrm>
            <a:off x="4715718" y="4637573"/>
            <a:ext cx="2743200" cy="1197266"/>
            <a:chOff x="2919412" y="2143534"/>
            <a:chExt cx="6352516" cy="2772548"/>
          </a:xfrm>
        </p:grpSpPr>
        <p:sp>
          <p:nvSpPr>
            <p:cNvPr id="198" name="Rectangle 197">
              <a:extLst>
                <a:ext uri="{FF2B5EF4-FFF2-40B4-BE49-F238E27FC236}">
                  <a16:creationId xmlns:a16="http://schemas.microsoft.com/office/drawing/2014/main" id="{8CC52B7C-E902-4270-BD22-BD01C0B99BEC}"/>
                </a:ext>
              </a:extLst>
            </p:cNvPr>
            <p:cNvSpPr/>
            <p:nvPr/>
          </p:nvSpPr>
          <p:spPr>
            <a:xfrm>
              <a:off x="2920308" y="3621285"/>
              <a:ext cx="6351383" cy="1294797"/>
            </a:xfrm>
            <a:prstGeom prst="rect">
              <a:avLst/>
            </a:prstGeom>
            <a:solidFill>
              <a:srgbClr val="ACAC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Rectangle 198">
              <a:extLst>
                <a:ext uri="{FF2B5EF4-FFF2-40B4-BE49-F238E27FC236}">
                  <a16:creationId xmlns:a16="http://schemas.microsoft.com/office/drawing/2014/main" id="{443C68A5-0977-4EE6-856D-20841A5186DA}"/>
                </a:ext>
              </a:extLst>
            </p:cNvPr>
            <p:cNvSpPr/>
            <p:nvPr/>
          </p:nvSpPr>
          <p:spPr>
            <a:xfrm>
              <a:off x="4614009" y="3621285"/>
              <a:ext cx="950709" cy="674362"/>
            </a:xfrm>
            <a:prstGeom prst="rect">
              <a:avLst/>
            </a:prstGeom>
            <a:solidFill>
              <a:srgbClr val="FF8F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Rectangle 199">
              <a:extLst>
                <a:ext uri="{FF2B5EF4-FFF2-40B4-BE49-F238E27FC236}">
                  <a16:creationId xmlns:a16="http://schemas.microsoft.com/office/drawing/2014/main" id="{285469D7-D011-400D-A680-EC4068AFBA58}"/>
                </a:ext>
              </a:extLst>
            </p:cNvPr>
            <p:cNvSpPr/>
            <p:nvPr/>
          </p:nvSpPr>
          <p:spPr>
            <a:xfrm>
              <a:off x="6547385" y="3621285"/>
              <a:ext cx="950709" cy="674362"/>
            </a:xfrm>
            <a:prstGeom prst="rect">
              <a:avLst/>
            </a:prstGeom>
            <a:solidFill>
              <a:srgbClr val="FF8F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Rectangle 200">
              <a:extLst>
                <a:ext uri="{FF2B5EF4-FFF2-40B4-BE49-F238E27FC236}">
                  <a16:creationId xmlns:a16="http://schemas.microsoft.com/office/drawing/2014/main" id="{2F7F09DD-47F6-4FF8-8628-03AF95CC63EA}"/>
                </a:ext>
              </a:extLst>
            </p:cNvPr>
            <p:cNvSpPr/>
            <p:nvPr/>
          </p:nvSpPr>
          <p:spPr>
            <a:xfrm>
              <a:off x="8536686" y="3622430"/>
              <a:ext cx="223698" cy="673217"/>
            </a:xfrm>
            <a:prstGeom prst="rect">
              <a:avLst/>
            </a:prstGeom>
            <a:solidFill>
              <a:srgbClr val="FF8F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Rectangle 201">
              <a:extLst>
                <a:ext uri="{FF2B5EF4-FFF2-40B4-BE49-F238E27FC236}">
                  <a16:creationId xmlns:a16="http://schemas.microsoft.com/office/drawing/2014/main" id="{21F3E9CB-25C3-452C-B706-845A31E92FD8}"/>
                </a:ext>
              </a:extLst>
            </p:cNvPr>
            <p:cNvSpPr/>
            <p:nvPr/>
          </p:nvSpPr>
          <p:spPr>
            <a:xfrm>
              <a:off x="3407676" y="3622433"/>
              <a:ext cx="239639" cy="674362"/>
            </a:xfrm>
            <a:prstGeom prst="rect">
              <a:avLst/>
            </a:prstGeom>
            <a:solidFill>
              <a:srgbClr val="FF8F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Rectangle 202">
              <a:extLst>
                <a:ext uri="{FF2B5EF4-FFF2-40B4-BE49-F238E27FC236}">
                  <a16:creationId xmlns:a16="http://schemas.microsoft.com/office/drawing/2014/main" id="{77B8A191-38DE-4BE9-99B1-F3EC00654DA0}"/>
                </a:ext>
              </a:extLst>
            </p:cNvPr>
            <p:cNvSpPr/>
            <p:nvPr/>
          </p:nvSpPr>
          <p:spPr>
            <a:xfrm>
              <a:off x="3407712" y="3132921"/>
              <a:ext cx="223630" cy="491888"/>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Rectangle 203">
              <a:extLst>
                <a:ext uri="{FF2B5EF4-FFF2-40B4-BE49-F238E27FC236}">
                  <a16:creationId xmlns:a16="http://schemas.microsoft.com/office/drawing/2014/main" id="{EF25DC59-CB3C-4E52-9DAB-B90B6E415EA0}"/>
                </a:ext>
              </a:extLst>
            </p:cNvPr>
            <p:cNvSpPr/>
            <p:nvPr/>
          </p:nvSpPr>
          <p:spPr>
            <a:xfrm>
              <a:off x="4685977" y="3133855"/>
              <a:ext cx="223630" cy="498238"/>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Rectangle 204">
              <a:extLst>
                <a:ext uri="{FF2B5EF4-FFF2-40B4-BE49-F238E27FC236}">
                  <a16:creationId xmlns:a16="http://schemas.microsoft.com/office/drawing/2014/main" id="{FC47BFF9-F8AD-4064-8023-910DCCBD8D55}"/>
                </a:ext>
              </a:extLst>
            </p:cNvPr>
            <p:cNvSpPr/>
            <p:nvPr/>
          </p:nvSpPr>
          <p:spPr>
            <a:xfrm>
              <a:off x="7258519" y="3132120"/>
              <a:ext cx="223630" cy="498238"/>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Rectangle 205">
              <a:extLst>
                <a:ext uri="{FF2B5EF4-FFF2-40B4-BE49-F238E27FC236}">
                  <a16:creationId xmlns:a16="http://schemas.microsoft.com/office/drawing/2014/main" id="{33F57956-33CA-4573-96D1-0B708F195CAC}"/>
                </a:ext>
              </a:extLst>
            </p:cNvPr>
            <p:cNvSpPr/>
            <p:nvPr/>
          </p:nvSpPr>
          <p:spPr>
            <a:xfrm>
              <a:off x="8536754" y="3131564"/>
              <a:ext cx="223630" cy="498238"/>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Rectangle 206">
              <a:extLst>
                <a:ext uri="{FF2B5EF4-FFF2-40B4-BE49-F238E27FC236}">
                  <a16:creationId xmlns:a16="http://schemas.microsoft.com/office/drawing/2014/main" id="{41BA4331-EF91-4FF5-8C71-6617D4E5A911}"/>
                </a:ext>
              </a:extLst>
            </p:cNvPr>
            <p:cNvSpPr/>
            <p:nvPr/>
          </p:nvSpPr>
          <p:spPr>
            <a:xfrm>
              <a:off x="2920309" y="2637621"/>
              <a:ext cx="487368" cy="494714"/>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Rectangle 207">
              <a:extLst>
                <a:ext uri="{FF2B5EF4-FFF2-40B4-BE49-F238E27FC236}">
                  <a16:creationId xmlns:a16="http://schemas.microsoft.com/office/drawing/2014/main" id="{2AD5A1DE-C60B-45CE-9D08-3BB1F9225E4B}"/>
                </a:ext>
              </a:extLst>
            </p:cNvPr>
            <p:cNvSpPr/>
            <p:nvPr/>
          </p:nvSpPr>
          <p:spPr>
            <a:xfrm>
              <a:off x="2920309" y="3132921"/>
              <a:ext cx="487102" cy="494714"/>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Rectangle 208">
              <a:extLst>
                <a:ext uri="{FF2B5EF4-FFF2-40B4-BE49-F238E27FC236}">
                  <a16:creationId xmlns:a16="http://schemas.microsoft.com/office/drawing/2014/main" id="{B7DA56AF-220D-4A6A-BE36-D8BD6E7D604F}"/>
                </a:ext>
              </a:extLst>
            </p:cNvPr>
            <p:cNvSpPr/>
            <p:nvPr/>
          </p:nvSpPr>
          <p:spPr>
            <a:xfrm>
              <a:off x="3631377" y="2637621"/>
              <a:ext cx="1054539" cy="494714"/>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Rectangle 209">
              <a:extLst>
                <a:ext uri="{FF2B5EF4-FFF2-40B4-BE49-F238E27FC236}">
                  <a16:creationId xmlns:a16="http://schemas.microsoft.com/office/drawing/2014/main" id="{5C7ED84E-0B4D-45BD-BCF2-E6BF4F972305}"/>
                </a:ext>
              </a:extLst>
            </p:cNvPr>
            <p:cNvSpPr/>
            <p:nvPr/>
          </p:nvSpPr>
          <p:spPr>
            <a:xfrm>
              <a:off x="4909377" y="2637621"/>
              <a:ext cx="2349082" cy="494714"/>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Rectangle 210">
              <a:extLst>
                <a:ext uri="{FF2B5EF4-FFF2-40B4-BE49-F238E27FC236}">
                  <a16:creationId xmlns:a16="http://schemas.microsoft.com/office/drawing/2014/main" id="{FA04BACF-EDE0-4353-8550-412CDB9F66A4}"/>
                </a:ext>
              </a:extLst>
            </p:cNvPr>
            <p:cNvSpPr/>
            <p:nvPr/>
          </p:nvSpPr>
          <p:spPr>
            <a:xfrm>
              <a:off x="7481949" y="2637282"/>
              <a:ext cx="1054539" cy="494714"/>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Rectangle 211">
              <a:extLst>
                <a:ext uri="{FF2B5EF4-FFF2-40B4-BE49-F238E27FC236}">
                  <a16:creationId xmlns:a16="http://schemas.microsoft.com/office/drawing/2014/main" id="{265F0C4B-299D-46F1-85C9-B786AAB5683E}"/>
                </a:ext>
              </a:extLst>
            </p:cNvPr>
            <p:cNvSpPr/>
            <p:nvPr/>
          </p:nvSpPr>
          <p:spPr>
            <a:xfrm>
              <a:off x="8759918" y="2637282"/>
              <a:ext cx="512010" cy="494714"/>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Rectangle 212">
              <a:extLst>
                <a:ext uri="{FF2B5EF4-FFF2-40B4-BE49-F238E27FC236}">
                  <a16:creationId xmlns:a16="http://schemas.microsoft.com/office/drawing/2014/main" id="{3C0D004D-F0F8-4276-BBCC-166529379700}"/>
                </a:ext>
              </a:extLst>
            </p:cNvPr>
            <p:cNvSpPr/>
            <p:nvPr/>
          </p:nvSpPr>
          <p:spPr>
            <a:xfrm>
              <a:off x="3630575" y="3130290"/>
              <a:ext cx="1054538" cy="494714"/>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Rectangle 213">
              <a:extLst>
                <a:ext uri="{FF2B5EF4-FFF2-40B4-BE49-F238E27FC236}">
                  <a16:creationId xmlns:a16="http://schemas.microsoft.com/office/drawing/2014/main" id="{A5A22EF7-20C6-42FB-9123-F1CBCB18B246}"/>
                </a:ext>
              </a:extLst>
            </p:cNvPr>
            <p:cNvSpPr/>
            <p:nvPr/>
          </p:nvSpPr>
          <p:spPr>
            <a:xfrm>
              <a:off x="4908870" y="3132921"/>
              <a:ext cx="2348846" cy="494714"/>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Rectangle 214">
              <a:extLst>
                <a:ext uri="{FF2B5EF4-FFF2-40B4-BE49-F238E27FC236}">
                  <a16:creationId xmlns:a16="http://schemas.microsoft.com/office/drawing/2014/main" id="{58E8E05D-F3A1-4724-BA8E-3F02CE7F8150}"/>
                </a:ext>
              </a:extLst>
            </p:cNvPr>
            <p:cNvSpPr/>
            <p:nvPr/>
          </p:nvSpPr>
          <p:spPr>
            <a:xfrm>
              <a:off x="7480608" y="3127003"/>
              <a:ext cx="1056777" cy="494714"/>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Rectangle 215">
              <a:extLst>
                <a:ext uri="{FF2B5EF4-FFF2-40B4-BE49-F238E27FC236}">
                  <a16:creationId xmlns:a16="http://schemas.microsoft.com/office/drawing/2014/main" id="{97E1FD0D-6E3A-47B4-861D-2CCF9FF99F90}"/>
                </a:ext>
              </a:extLst>
            </p:cNvPr>
            <p:cNvSpPr/>
            <p:nvPr/>
          </p:nvSpPr>
          <p:spPr>
            <a:xfrm>
              <a:off x="8759021" y="3131564"/>
              <a:ext cx="512010" cy="494714"/>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Rectangle 216">
              <a:extLst>
                <a:ext uri="{FF2B5EF4-FFF2-40B4-BE49-F238E27FC236}">
                  <a16:creationId xmlns:a16="http://schemas.microsoft.com/office/drawing/2014/main" id="{A7C2EAFE-15F3-44B4-A45F-9DBB11127E18}"/>
                </a:ext>
              </a:extLst>
            </p:cNvPr>
            <p:cNvSpPr/>
            <p:nvPr/>
          </p:nvSpPr>
          <p:spPr>
            <a:xfrm>
              <a:off x="2919412" y="2144536"/>
              <a:ext cx="487102" cy="491888"/>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Rectangle 217">
              <a:extLst>
                <a:ext uri="{FF2B5EF4-FFF2-40B4-BE49-F238E27FC236}">
                  <a16:creationId xmlns:a16="http://schemas.microsoft.com/office/drawing/2014/main" id="{9364E154-1B46-4F70-A67B-6F2AA492A6E0}"/>
                </a:ext>
              </a:extLst>
            </p:cNvPr>
            <p:cNvSpPr/>
            <p:nvPr/>
          </p:nvSpPr>
          <p:spPr>
            <a:xfrm>
              <a:off x="3630575" y="2143534"/>
              <a:ext cx="1054538" cy="491888"/>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Rectangle 218">
              <a:extLst>
                <a:ext uri="{FF2B5EF4-FFF2-40B4-BE49-F238E27FC236}">
                  <a16:creationId xmlns:a16="http://schemas.microsoft.com/office/drawing/2014/main" id="{CF06FCAA-DF60-49E8-8A81-51521861F0E4}"/>
                </a:ext>
              </a:extLst>
            </p:cNvPr>
            <p:cNvSpPr/>
            <p:nvPr/>
          </p:nvSpPr>
          <p:spPr>
            <a:xfrm>
              <a:off x="4907645" y="2147948"/>
              <a:ext cx="2348845" cy="491888"/>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Rectangle 219">
              <a:extLst>
                <a:ext uri="{FF2B5EF4-FFF2-40B4-BE49-F238E27FC236}">
                  <a16:creationId xmlns:a16="http://schemas.microsoft.com/office/drawing/2014/main" id="{99FB3E91-7AB1-429E-B0BF-CF907484BE99}"/>
                </a:ext>
              </a:extLst>
            </p:cNvPr>
            <p:cNvSpPr/>
            <p:nvPr/>
          </p:nvSpPr>
          <p:spPr>
            <a:xfrm>
              <a:off x="7477149" y="2143534"/>
              <a:ext cx="1056777" cy="491888"/>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Rectangle 220">
              <a:extLst>
                <a:ext uri="{FF2B5EF4-FFF2-40B4-BE49-F238E27FC236}">
                  <a16:creationId xmlns:a16="http://schemas.microsoft.com/office/drawing/2014/main" id="{02E4384E-0AFE-4324-A2B0-506D3DC97776}"/>
                </a:ext>
              </a:extLst>
            </p:cNvPr>
            <p:cNvSpPr/>
            <p:nvPr/>
          </p:nvSpPr>
          <p:spPr>
            <a:xfrm>
              <a:off x="8752616" y="2150017"/>
              <a:ext cx="518415" cy="491888"/>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1" name="Group 180">
            <a:extLst>
              <a:ext uri="{FF2B5EF4-FFF2-40B4-BE49-F238E27FC236}">
                <a16:creationId xmlns:a16="http://schemas.microsoft.com/office/drawing/2014/main" id="{090B1F04-A3FA-430A-8787-2B62AF84309B}"/>
              </a:ext>
            </a:extLst>
          </p:cNvPr>
          <p:cNvGrpSpPr>
            <a:grpSpLocks noChangeAspect="1"/>
          </p:cNvGrpSpPr>
          <p:nvPr/>
        </p:nvGrpSpPr>
        <p:grpSpPr>
          <a:xfrm>
            <a:off x="9005878" y="4850648"/>
            <a:ext cx="2743200" cy="984191"/>
            <a:chOff x="2920308" y="2637282"/>
            <a:chExt cx="6351620" cy="2278800"/>
          </a:xfrm>
        </p:grpSpPr>
        <p:sp>
          <p:nvSpPr>
            <p:cNvPr id="182" name="Rectangle 181">
              <a:extLst>
                <a:ext uri="{FF2B5EF4-FFF2-40B4-BE49-F238E27FC236}">
                  <a16:creationId xmlns:a16="http://schemas.microsoft.com/office/drawing/2014/main" id="{B2831CB9-FD2E-4461-8720-EC4E3DC856E3}"/>
                </a:ext>
              </a:extLst>
            </p:cNvPr>
            <p:cNvSpPr/>
            <p:nvPr/>
          </p:nvSpPr>
          <p:spPr>
            <a:xfrm>
              <a:off x="2920308" y="3621285"/>
              <a:ext cx="6351383" cy="1294797"/>
            </a:xfrm>
            <a:prstGeom prst="rect">
              <a:avLst/>
            </a:prstGeom>
            <a:solidFill>
              <a:srgbClr val="ACAC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Rectangle 182">
              <a:extLst>
                <a:ext uri="{FF2B5EF4-FFF2-40B4-BE49-F238E27FC236}">
                  <a16:creationId xmlns:a16="http://schemas.microsoft.com/office/drawing/2014/main" id="{8A0CE717-2468-4291-BECE-7B69A3C2E7E6}"/>
                </a:ext>
              </a:extLst>
            </p:cNvPr>
            <p:cNvSpPr/>
            <p:nvPr/>
          </p:nvSpPr>
          <p:spPr>
            <a:xfrm>
              <a:off x="4614009" y="3621285"/>
              <a:ext cx="950709" cy="674362"/>
            </a:xfrm>
            <a:prstGeom prst="rect">
              <a:avLst/>
            </a:prstGeom>
            <a:solidFill>
              <a:srgbClr val="FF8F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Rectangle 183">
              <a:extLst>
                <a:ext uri="{FF2B5EF4-FFF2-40B4-BE49-F238E27FC236}">
                  <a16:creationId xmlns:a16="http://schemas.microsoft.com/office/drawing/2014/main" id="{8387241A-AF43-41BE-8231-7960BB9244FA}"/>
                </a:ext>
              </a:extLst>
            </p:cNvPr>
            <p:cNvSpPr/>
            <p:nvPr/>
          </p:nvSpPr>
          <p:spPr>
            <a:xfrm>
              <a:off x="6547385" y="3621285"/>
              <a:ext cx="950709" cy="674362"/>
            </a:xfrm>
            <a:prstGeom prst="rect">
              <a:avLst/>
            </a:prstGeom>
            <a:solidFill>
              <a:srgbClr val="FF8F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Rectangle 184">
              <a:extLst>
                <a:ext uri="{FF2B5EF4-FFF2-40B4-BE49-F238E27FC236}">
                  <a16:creationId xmlns:a16="http://schemas.microsoft.com/office/drawing/2014/main" id="{7D2D51CB-97CF-4DD7-810C-326B703BF2D3}"/>
                </a:ext>
              </a:extLst>
            </p:cNvPr>
            <p:cNvSpPr/>
            <p:nvPr/>
          </p:nvSpPr>
          <p:spPr>
            <a:xfrm>
              <a:off x="8536686" y="3622430"/>
              <a:ext cx="223698" cy="673217"/>
            </a:xfrm>
            <a:prstGeom prst="rect">
              <a:avLst/>
            </a:prstGeom>
            <a:solidFill>
              <a:srgbClr val="FF8F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Rectangle 185">
              <a:extLst>
                <a:ext uri="{FF2B5EF4-FFF2-40B4-BE49-F238E27FC236}">
                  <a16:creationId xmlns:a16="http://schemas.microsoft.com/office/drawing/2014/main" id="{54BA7553-0895-433B-8369-41EBFA4A5779}"/>
                </a:ext>
              </a:extLst>
            </p:cNvPr>
            <p:cNvSpPr/>
            <p:nvPr/>
          </p:nvSpPr>
          <p:spPr>
            <a:xfrm>
              <a:off x="3407676" y="3622433"/>
              <a:ext cx="239639" cy="674362"/>
            </a:xfrm>
            <a:prstGeom prst="rect">
              <a:avLst/>
            </a:prstGeom>
            <a:solidFill>
              <a:srgbClr val="FF8F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Rectangle 186">
              <a:extLst>
                <a:ext uri="{FF2B5EF4-FFF2-40B4-BE49-F238E27FC236}">
                  <a16:creationId xmlns:a16="http://schemas.microsoft.com/office/drawing/2014/main" id="{08426FB1-6811-4C49-BDA5-16C4A51A7EE1}"/>
                </a:ext>
              </a:extLst>
            </p:cNvPr>
            <p:cNvSpPr/>
            <p:nvPr/>
          </p:nvSpPr>
          <p:spPr>
            <a:xfrm>
              <a:off x="2920309" y="2637621"/>
              <a:ext cx="487368" cy="494714"/>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Rectangle 187">
              <a:extLst>
                <a:ext uri="{FF2B5EF4-FFF2-40B4-BE49-F238E27FC236}">
                  <a16:creationId xmlns:a16="http://schemas.microsoft.com/office/drawing/2014/main" id="{1A597A90-6D3E-4A25-A336-6FB56B5DE985}"/>
                </a:ext>
              </a:extLst>
            </p:cNvPr>
            <p:cNvSpPr/>
            <p:nvPr/>
          </p:nvSpPr>
          <p:spPr>
            <a:xfrm>
              <a:off x="2920309" y="3132921"/>
              <a:ext cx="487102" cy="494714"/>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Rectangle 188">
              <a:extLst>
                <a:ext uri="{FF2B5EF4-FFF2-40B4-BE49-F238E27FC236}">
                  <a16:creationId xmlns:a16="http://schemas.microsoft.com/office/drawing/2014/main" id="{F8109C3C-0BC9-4B71-A5A5-D798AE6963F5}"/>
                </a:ext>
              </a:extLst>
            </p:cNvPr>
            <p:cNvSpPr/>
            <p:nvPr/>
          </p:nvSpPr>
          <p:spPr>
            <a:xfrm>
              <a:off x="3631377" y="2637621"/>
              <a:ext cx="1054539" cy="494714"/>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Rectangle 189">
              <a:extLst>
                <a:ext uri="{FF2B5EF4-FFF2-40B4-BE49-F238E27FC236}">
                  <a16:creationId xmlns:a16="http://schemas.microsoft.com/office/drawing/2014/main" id="{9EB2A32C-7917-4F05-A900-127F14294A75}"/>
                </a:ext>
              </a:extLst>
            </p:cNvPr>
            <p:cNvSpPr/>
            <p:nvPr/>
          </p:nvSpPr>
          <p:spPr>
            <a:xfrm>
              <a:off x="4909377" y="2637621"/>
              <a:ext cx="2349082" cy="494714"/>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Rectangle 190">
              <a:extLst>
                <a:ext uri="{FF2B5EF4-FFF2-40B4-BE49-F238E27FC236}">
                  <a16:creationId xmlns:a16="http://schemas.microsoft.com/office/drawing/2014/main" id="{451CCAF2-D28D-4F40-A3BA-C099BBC3A638}"/>
                </a:ext>
              </a:extLst>
            </p:cNvPr>
            <p:cNvSpPr/>
            <p:nvPr/>
          </p:nvSpPr>
          <p:spPr>
            <a:xfrm>
              <a:off x="7481949" y="2637282"/>
              <a:ext cx="1054539" cy="494714"/>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Rectangle 191">
              <a:extLst>
                <a:ext uri="{FF2B5EF4-FFF2-40B4-BE49-F238E27FC236}">
                  <a16:creationId xmlns:a16="http://schemas.microsoft.com/office/drawing/2014/main" id="{E8863953-FC85-42E5-94FF-098A1071B418}"/>
                </a:ext>
              </a:extLst>
            </p:cNvPr>
            <p:cNvSpPr/>
            <p:nvPr/>
          </p:nvSpPr>
          <p:spPr>
            <a:xfrm>
              <a:off x="8759918" y="2637282"/>
              <a:ext cx="512010" cy="494714"/>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Rectangle 192">
              <a:extLst>
                <a:ext uri="{FF2B5EF4-FFF2-40B4-BE49-F238E27FC236}">
                  <a16:creationId xmlns:a16="http://schemas.microsoft.com/office/drawing/2014/main" id="{8F41EB3D-19AA-4171-BA0A-23F035B9F34D}"/>
                </a:ext>
              </a:extLst>
            </p:cNvPr>
            <p:cNvSpPr/>
            <p:nvPr/>
          </p:nvSpPr>
          <p:spPr>
            <a:xfrm>
              <a:off x="3630575" y="3130290"/>
              <a:ext cx="1054538" cy="494714"/>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Rectangle 193">
              <a:extLst>
                <a:ext uri="{FF2B5EF4-FFF2-40B4-BE49-F238E27FC236}">
                  <a16:creationId xmlns:a16="http://schemas.microsoft.com/office/drawing/2014/main" id="{99074644-BA32-4E43-B005-EA851B40D457}"/>
                </a:ext>
              </a:extLst>
            </p:cNvPr>
            <p:cNvSpPr/>
            <p:nvPr/>
          </p:nvSpPr>
          <p:spPr>
            <a:xfrm>
              <a:off x="4908870" y="3132921"/>
              <a:ext cx="2348846" cy="494714"/>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Rectangle 194">
              <a:extLst>
                <a:ext uri="{FF2B5EF4-FFF2-40B4-BE49-F238E27FC236}">
                  <a16:creationId xmlns:a16="http://schemas.microsoft.com/office/drawing/2014/main" id="{C500DC88-4A70-4B59-BAFC-4A91AADA61EA}"/>
                </a:ext>
              </a:extLst>
            </p:cNvPr>
            <p:cNvSpPr/>
            <p:nvPr/>
          </p:nvSpPr>
          <p:spPr>
            <a:xfrm>
              <a:off x="7480608" y="3127003"/>
              <a:ext cx="1056777" cy="494714"/>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Rectangle 195">
              <a:extLst>
                <a:ext uri="{FF2B5EF4-FFF2-40B4-BE49-F238E27FC236}">
                  <a16:creationId xmlns:a16="http://schemas.microsoft.com/office/drawing/2014/main" id="{09F8572E-5114-4FE3-B8C6-C97DAE0E35B4}"/>
                </a:ext>
              </a:extLst>
            </p:cNvPr>
            <p:cNvSpPr/>
            <p:nvPr/>
          </p:nvSpPr>
          <p:spPr>
            <a:xfrm>
              <a:off x="8759021" y="3131564"/>
              <a:ext cx="512010" cy="494714"/>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5" name="Group 164">
            <a:extLst>
              <a:ext uri="{FF2B5EF4-FFF2-40B4-BE49-F238E27FC236}">
                <a16:creationId xmlns:a16="http://schemas.microsoft.com/office/drawing/2014/main" id="{9C96CE2F-11AE-44E9-9B7A-64786D154DA9}"/>
              </a:ext>
            </a:extLst>
          </p:cNvPr>
          <p:cNvGrpSpPr>
            <a:grpSpLocks noChangeAspect="1"/>
          </p:cNvGrpSpPr>
          <p:nvPr/>
        </p:nvGrpSpPr>
        <p:grpSpPr>
          <a:xfrm>
            <a:off x="8903934" y="2089677"/>
            <a:ext cx="2743200" cy="984191"/>
            <a:chOff x="2920308" y="2637282"/>
            <a:chExt cx="6351620" cy="2278800"/>
          </a:xfrm>
        </p:grpSpPr>
        <p:sp>
          <p:nvSpPr>
            <p:cNvPr id="166" name="Rectangle 165">
              <a:extLst>
                <a:ext uri="{FF2B5EF4-FFF2-40B4-BE49-F238E27FC236}">
                  <a16:creationId xmlns:a16="http://schemas.microsoft.com/office/drawing/2014/main" id="{1C6D8A8D-6295-4109-8A9D-6A5E8A7B3766}"/>
                </a:ext>
              </a:extLst>
            </p:cNvPr>
            <p:cNvSpPr/>
            <p:nvPr/>
          </p:nvSpPr>
          <p:spPr>
            <a:xfrm>
              <a:off x="2920308" y="3621285"/>
              <a:ext cx="6351383" cy="1294797"/>
            </a:xfrm>
            <a:prstGeom prst="rect">
              <a:avLst/>
            </a:prstGeom>
            <a:solidFill>
              <a:srgbClr val="ACAC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Rectangle 166">
              <a:extLst>
                <a:ext uri="{FF2B5EF4-FFF2-40B4-BE49-F238E27FC236}">
                  <a16:creationId xmlns:a16="http://schemas.microsoft.com/office/drawing/2014/main" id="{6327D16A-625B-41CE-861F-6E06DC796866}"/>
                </a:ext>
              </a:extLst>
            </p:cNvPr>
            <p:cNvSpPr/>
            <p:nvPr/>
          </p:nvSpPr>
          <p:spPr>
            <a:xfrm>
              <a:off x="4614009" y="3621285"/>
              <a:ext cx="950709" cy="674362"/>
            </a:xfrm>
            <a:prstGeom prst="rect">
              <a:avLst/>
            </a:prstGeom>
            <a:solidFill>
              <a:srgbClr val="FF8F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Rectangle 167">
              <a:extLst>
                <a:ext uri="{FF2B5EF4-FFF2-40B4-BE49-F238E27FC236}">
                  <a16:creationId xmlns:a16="http://schemas.microsoft.com/office/drawing/2014/main" id="{863E0F47-E28B-4EEE-BA10-E9C16032197F}"/>
                </a:ext>
              </a:extLst>
            </p:cNvPr>
            <p:cNvSpPr/>
            <p:nvPr/>
          </p:nvSpPr>
          <p:spPr>
            <a:xfrm>
              <a:off x="6547385" y="3621285"/>
              <a:ext cx="950709" cy="674362"/>
            </a:xfrm>
            <a:prstGeom prst="rect">
              <a:avLst/>
            </a:prstGeom>
            <a:solidFill>
              <a:srgbClr val="FF8F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Rectangle 168">
              <a:extLst>
                <a:ext uri="{FF2B5EF4-FFF2-40B4-BE49-F238E27FC236}">
                  <a16:creationId xmlns:a16="http://schemas.microsoft.com/office/drawing/2014/main" id="{7A396B8F-31BC-4C0D-B4AA-DED748DB2558}"/>
                </a:ext>
              </a:extLst>
            </p:cNvPr>
            <p:cNvSpPr/>
            <p:nvPr/>
          </p:nvSpPr>
          <p:spPr>
            <a:xfrm>
              <a:off x="8536686" y="3622430"/>
              <a:ext cx="223698" cy="673217"/>
            </a:xfrm>
            <a:prstGeom prst="rect">
              <a:avLst/>
            </a:prstGeom>
            <a:solidFill>
              <a:srgbClr val="FF8F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Rectangle 169">
              <a:extLst>
                <a:ext uri="{FF2B5EF4-FFF2-40B4-BE49-F238E27FC236}">
                  <a16:creationId xmlns:a16="http://schemas.microsoft.com/office/drawing/2014/main" id="{035EE853-CE55-4E22-B1BF-91786B5AFF78}"/>
                </a:ext>
              </a:extLst>
            </p:cNvPr>
            <p:cNvSpPr/>
            <p:nvPr/>
          </p:nvSpPr>
          <p:spPr>
            <a:xfrm>
              <a:off x="3407676" y="3622433"/>
              <a:ext cx="239639" cy="674362"/>
            </a:xfrm>
            <a:prstGeom prst="rect">
              <a:avLst/>
            </a:prstGeom>
            <a:solidFill>
              <a:srgbClr val="FF8F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Rectangle 170">
              <a:extLst>
                <a:ext uri="{FF2B5EF4-FFF2-40B4-BE49-F238E27FC236}">
                  <a16:creationId xmlns:a16="http://schemas.microsoft.com/office/drawing/2014/main" id="{F15B5C71-7FDC-462F-9489-7A730B03B8AF}"/>
                </a:ext>
              </a:extLst>
            </p:cNvPr>
            <p:cNvSpPr/>
            <p:nvPr/>
          </p:nvSpPr>
          <p:spPr>
            <a:xfrm>
              <a:off x="3407712" y="3132921"/>
              <a:ext cx="223630" cy="491888"/>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Rectangle 171">
              <a:extLst>
                <a:ext uri="{FF2B5EF4-FFF2-40B4-BE49-F238E27FC236}">
                  <a16:creationId xmlns:a16="http://schemas.microsoft.com/office/drawing/2014/main" id="{37F4D2F0-7AF9-491C-8853-70A46622310F}"/>
                </a:ext>
              </a:extLst>
            </p:cNvPr>
            <p:cNvSpPr/>
            <p:nvPr/>
          </p:nvSpPr>
          <p:spPr>
            <a:xfrm>
              <a:off x="4685977" y="3133855"/>
              <a:ext cx="223630" cy="498238"/>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Rectangle 172">
              <a:extLst>
                <a:ext uri="{FF2B5EF4-FFF2-40B4-BE49-F238E27FC236}">
                  <a16:creationId xmlns:a16="http://schemas.microsoft.com/office/drawing/2014/main" id="{233FAAFF-EA37-4236-8C28-60F1CDB0726A}"/>
                </a:ext>
              </a:extLst>
            </p:cNvPr>
            <p:cNvSpPr/>
            <p:nvPr/>
          </p:nvSpPr>
          <p:spPr>
            <a:xfrm>
              <a:off x="7258519" y="3132120"/>
              <a:ext cx="223630" cy="498238"/>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Rectangle 173">
              <a:extLst>
                <a:ext uri="{FF2B5EF4-FFF2-40B4-BE49-F238E27FC236}">
                  <a16:creationId xmlns:a16="http://schemas.microsoft.com/office/drawing/2014/main" id="{8972F047-ED99-403F-ACD5-EB178DAB5B3E}"/>
                </a:ext>
              </a:extLst>
            </p:cNvPr>
            <p:cNvSpPr/>
            <p:nvPr/>
          </p:nvSpPr>
          <p:spPr>
            <a:xfrm>
              <a:off x="8536754" y="3131564"/>
              <a:ext cx="223630" cy="498238"/>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Rectangle 174">
              <a:extLst>
                <a:ext uri="{FF2B5EF4-FFF2-40B4-BE49-F238E27FC236}">
                  <a16:creationId xmlns:a16="http://schemas.microsoft.com/office/drawing/2014/main" id="{529D4C68-88E3-46F5-9413-19E981560796}"/>
                </a:ext>
              </a:extLst>
            </p:cNvPr>
            <p:cNvSpPr/>
            <p:nvPr/>
          </p:nvSpPr>
          <p:spPr>
            <a:xfrm>
              <a:off x="2920309" y="2637621"/>
              <a:ext cx="487368" cy="494714"/>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Rectangle 175">
              <a:extLst>
                <a:ext uri="{FF2B5EF4-FFF2-40B4-BE49-F238E27FC236}">
                  <a16:creationId xmlns:a16="http://schemas.microsoft.com/office/drawing/2014/main" id="{0822993A-7DBB-44B6-B90C-A29B6E9503D0}"/>
                </a:ext>
              </a:extLst>
            </p:cNvPr>
            <p:cNvSpPr/>
            <p:nvPr/>
          </p:nvSpPr>
          <p:spPr>
            <a:xfrm>
              <a:off x="2920308" y="3132921"/>
              <a:ext cx="6351383" cy="494714"/>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Rectangle 176">
              <a:extLst>
                <a:ext uri="{FF2B5EF4-FFF2-40B4-BE49-F238E27FC236}">
                  <a16:creationId xmlns:a16="http://schemas.microsoft.com/office/drawing/2014/main" id="{BC96E2C5-9CE4-42DA-9853-493549E566DB}"/>
                </a:ext>
              </a:extLst>
            </p:cNvPr>
            <p:cNvSpPr/>
            <p:nvPr/>
          </p:nvSpPr>
          <p:spPr>
            <a:xfrm>
              <a:off x="3631377" y="2637621"/>
              <a:ext cx="1054539" cy="494714"/>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Rectangle 177">
              <a:extLst>
                <a:ext uri="{FF2B5EF4-FFF2-40B4-BE49-F238E27FC236}">
                  <a16:creationId xmlns:a16="http://schemas.microsoft.com/office/drawing/2014/main" id="{741F720A-1A40-42E9-97F1-E0B92B62FD48}"/>
                </a:ext>
              </a:extLst>
            </p:cNvPr>
            <p:cNvSpPr/>
            <p:nvPr/>
          </p:nvSpPr>
          <p:spPr>
            <a:xfrm>
              <a:off x="4909377" y="2637621"/>
              <a:ext cx="2349082" cy="494714"/>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Rectangle 178">
              <a:extLst>
                <a:ext uri="{FF2B5EF4-FFF2-40B4-BE49-F238E27FC236}">
                  <a16:creationId xmlns:a16="http://schemas.microsoft.com/office/drawing/2014/main" id="{E197B353-D343-484E-AD82-AAE0D4CABC2F}"/>
                </a:ext>
              </a:extLst>
            </p:cNvPr>
            <p:cNvSpPr/>
            <p:nvPr/>
          </p:nvSpPr>
          <p:spPr>
            <a:xfrm>
              <a:off x="7481949" y="2637282"/>
              <a:ext cx="1054539" cy="494714"/>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Rectangle 179">
              <a:extLst>
                <a:ext uri="{FF2B5EF4-FFF2-40B4-BE49-F238E27FC236}">
                  <a16:creationId xmlns:a16="http://schemas.microsoft.com/office/drawing/2014/main" id="{8F1BC7CB-A478-4846-8F9B-67E4FEB7B2C8}"/>
                </a:ext>
              </a:extLst>
            </p:cNvPr>
            <p:cNvSpPr/>
            <p:nvPr/>
          </p:nvSpPr>
          <p:spPr>
            <a:xfrm>
              <a:off x="8759918" y="2637282"/>
              <a:ext cx="512010" cy="494714"/>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9" name="Group 148">
            <a:extLst>
              <a:ext uri="{FF2B5EF4-FFF2-40B4-BE49-F238E27FC236}">
                <a16:creationId xmlns:a16="http://schemas.microsoft.com/office/drawing/2014/main" id="{E159610C-A966-4096-B558-47ED3AE0D39D}"/>
              </a:ext>
            </a:extLst>
          </p:cNvPr>
          <p:cNvGrpSpPr>
            <a:grpSpLocks noChangeAspect="1"/>
          </p:cNvGrpSpPr>
          <p:nvPr/>
        </p:nvGrpSpPr>
        <p:grpSpPr>
          <a:xfrm>
            <a:off x="4726561" y="2089677"/>
            <a:ext cx="2743200" cy="984081"/>
            <a:chOff x="2920308" y="2637621"/>
            <a:chExt cx="6351383" cy="2278461"/>
          </a:xfrm>
        </p:grpSpPr>
        <p:sp>
          <p:nvSpPr>
            <p:cNvPr id="150" name="Rectangle 149">
              <a:extLst>
                <a:ext uri="{FF2B5EF4-FFF2-40B4-BE49-F238E27FC236}">
                  <a16:creationId xmlns:a16="http://schemas.microsoft.com/office/drawing/2014/main" id="{ADB093B0-CDC5-4C4E-8B61-2850F6F5CDD0}"/>
                </a:ext>
              </a:extLst>
            </p:cNvPr>
            <p:cNvSpPr/>
            <p:nvPr/>
          </p:nvSpPr>
          <p:spPr>
            <a:xfrm>
              <a:off x="2920308" y="3621285"/>
              <a:ext cx="6351383" cy="1294797"/>
            </a:xfrm>
            <a:prstGeom prst="rect">
              <a:avLst/>
            </a:prstGeom>
            <a:solidFill>
              <a:srgbClr val="ACAC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Rectangle 150">
              <a:extLst>
                <a:ext uri="{FF2B5EF4-FFF2-40B4-BE49-F238E27FC236}">
                  <a16:creationId xmlns:a16="http://schemas.microsoft.com/office/drawing/2014/main" id="{CF7A3003-B00F-4D2F-9C9E-F05BC29A2D21}"/>
                </a:ext>
              </a:extLst>
            </p:cNvPr>
            <p:cNvSpPr/>
            <p:nvPr/>
          </p:nvSpPr>
          <p:spPr>
            <a:xfrm>
              <a:off x="4614009" y="3621285"/>
              <a:ext cx="950709" cy="674362"/>
            </a:xfrm>
            <a:prstGeom prst="rect">
              <a:avLst/>
            </a:prstGeom>
            <a:solidFill>
              <a:srgbClr val="FF8F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Rectangle 151">
              <a:extLst>
                <a:ext uri="{FF2B5EF4-FFF2-40B4-BE49-F238E27FC236}">
                  <a16:creationId xmlns:a16="http://schemas.microsoft.com/office/drawing/2014/main" id="{784042B8-49EA-4CCF-9582-90E44566495F}"/>
                </a:ext>
              </a:extLst>
            </p:cNvPr>
            <p:cNvSpPr/>
            <p:nvPr/>
          </p:nvSpPr>
          <p:spPr>
            <a:xfrm>
              <a:off x="6547385" y="3621285"/>
              <a:ext cx="950709" cy="674362"/>
            </a:xfrm>
            <a:prstGeom prst="rect">
              <a:avLst/>
            </a:prstGeom>
            <a:solidFill>
              <a:srgbClr val="FF8F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Rectangle 152">
              <a:extLst>
                <a:ext uri="{FF2B5EF4-FFF2-40B4-BE49-F238E27FC236}">
                  <a16:creationId xmlns:a16="http://schemas.microsoft.com/office/drawing/2014/main" id="{696BFB04-C577-480E-B7D6-083444D75C84}"/>
                </a:ext>
              </a:extLst>
            </p:cNvPr>
            <p:cNvSpPr/>
            <p:nvPr/>
          </p:nvSpPr>
          <p:spPr>
            <a:xfrm>
              <a:off x="8536686" y="3622430"/>
              <a:ext cx="223698" cy="673217"/>
            </a:xfrm>
            <a:prstGeom prst="rect">
              <a:avLst/>
            </a:prstGeom>
            <a:solidFill>
              <a:srgbClr val="FF8F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Rectangle 153">
              <a:extLst>
                <a:ext uri="{FF2B5EF4-FFF2-40B4-BE49-F238E27FC236}">
                  <a16:creationId xmlns:a16="http://schemas.microsoft.com/office/drawing/2014/main" id="{C1227391-3614-45D4-8B1A-9279216B53D1}"/>
                </a:ext>
              </a:extLst>
            </p:cNvPr>
            <p:cNvSpPr/>
            <p:nvPr/>
          </p:nvSpPr>
          <p:spPr>
            <a:xfrm>
              <a:off x="3407676" y="3622433"/>
              <a:ext cx="239639" cy="674362"/>
            </a:xfrm>
            <a:prstGeom prst="rect">
              <a:avLst/>
            </a:prstGeom>
            <a:solidFill>
              <a:srgbClr val="FF8F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Rectangle 154">
              <a:extLst>
                <a:ext uri="{FF2B5EF4-FFF2-40B4-BE49-F238E27FC236}">
                  <a16:creationId xmlns:a16="http://schemas.microsoft.com/office/drawing/2014/main" id="{9420FBA9-553D-4702-AA6E-BF3703013FB6}"/>
                </a:ext>
              </a:extLst>
            </p:cNvPr>
            <p:cNvSpPr/>
            <p:nvPr/>
          </p:nvSpPr>
          <p:spPr>
            <a:xfrm>
              <a:off x="3407712" y="3132921"/>
              <a:ext cx="223630" cy="491888"/>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Rectangle 155">
              <a:extLst>
                <a:ext uri="{FF2B5EF4-FFF2-40B4-BE49-F238E27FC236}">
                  <a16:creationId xmlns:a16="http://schemas.microsoft.com/office/drawing/2014/main" id="{5687EB55-64D5-4491-9547-5D84208C5615}"/>
                </a:ext>
              </a:extLst>
            </p:cNvPr>
            <p:cNvSpPr/>
            <p:nvPr/>
          </p:nvSpPr>
          <p:spPr>
            <a:xfrm>
              <a:off x="4685977" y="3133855"/>
              <a:ext cx="223630" cy="498238"/>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Rectangle 156">
              <a:extLst>
                <a:ext uri="{FF2B5EF4-FFF2-40B4-BE49-F238E27FC236}">
                  <a16:creationId xmlns:a16="http://schemas.microsoft.com/office/drawing/2014/main" id="{74DE48EB-C637-4D39-9854-27DC3BC25E25}"/>
                </a:ext>
              </a:extLst>
            </p:cNvPr>
            <p:cNvSpPr/>
            <p:nvPr/>
          </p:nvSpPr>
          <p:spPr>
            <a:xfrm>
              <a:off x="7258519" y="3132120"/>
              <a:ext cx="223630" cy="498238"/>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Rectangle 157">
              <a:extLst>
                <a:ext uri="{FF2B5EF4-FFF2-40B4-BE49-F238E27FC236}">
                  <a16:creationId xmlns:a16="http://schemas.microsoft.com/office/drawing/2014/main" id="{D8E923D5-7EE1-4F8D-9DD3-B27C907F3CF8}"/>
                </a:ext>
              </a:extLst>
            </p:cNvPr>
            <p:cNvSpPr/>
            <p:nvPr/>
          </p:nvSpPr>
          <p:spPr>
            <a:xfrm>
              <a:off x="8536754" y="3131564"/>
              <a:ext cx="223630" cy="498238"/>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Rectangle 158">
              <a:extLst>
                <a:ext uri="{FF2B5EF4-FFF2-40B4-BE49-F238E27FC236}">
                  <a16:creationId xmlns:a16="http://schemas.microsoft.com/office/drawing/2014/main" id="{5062AE09-67D7-4B02-A020-9C38BC335F72}"/>
                </a:ext>
              </a:extLst>
            </p:cNvPr>
            <p:cNvSpPr/>
            <p:nvPr/>
          </p:nvSpPr>
          <p:spPr>
            <a:xfrm>
              <a:off x="2920308" y="2637621"/>
              <a:ext cx="6351383" cy="494714"/>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Rectangle 159">
              <a:extLst>
                <a:ext uri="{FF2B5EF4-FFF2-40B4-BE49-F238E27FC236}">
                  <a16:creationId xmlns:a16="http://schemas.microsoft.com/office/drawing/2014/main" id="{E1CEBA32-03F1-4870-A8EA-D0CF9E0CAC6D}"/>
                </a:ext>
              </a:extLst>
            </p:cNvPr>
            <p:cNvSpPr/>
            <p:nvPr/>
          </p:nvSpPr>
          <p:spPr>
            <a:xfrm>
              <a:off x="3407712" y="2637621"/>
              <a:ext cx="223630" cy="498238"/>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Rectangle 160">
              <a:extLst>
                <a:ext uri="{FF2B5EF4-FFF2-40B4-BE49-F238E27FC236}">
                  <a16:creationId xmlns:a16="http://schemas.microsoft.com/office/drawing/2014/main" id="{F86B367E-5953-43A0-93E6-D193B3970455}"/>
                </a:ext>
              </a:extLst>
            </p:cNvPr>
            <p:cNvSpPr/>
            <p:nvPr/>
          </p:nvSpPr>
          <p:spPr>
            <a:xfrm>
              <a:off x="4685947" y="2642614"/>
              <a:ext cx="223630" cy="498238"/>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Rectangle 161">
              <a:extLst>
                <a:ext uri="{FF2B5EF4-FFF2-40B4-BE49-F238E27FC236}">
                  <a16:creationId xmlns:a16="http://schemas.microsoft.com/office/drawing/2014/main" id="{AAE5D897-16A6-4F1C-8313-2E74C39AFF1B}"/>
                </a:ext>
              </a:extLst>
            </p:cNvPr>
            <p:cNvSpPr/>
            <p:nvPr/>
          </p:nvSpPr>
          <p:spPr>
            <a:xfrm>
              <a:off x="7258489" y="2643170"/>
              <a:ext cx="223660" cy="498238"/>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Rectangle 162">
              <a:extLst>
                <a:ext uri="{FF2B5EF4-FFF2-40B4-BE49-F238E27FC236}">
                  <a16:creationId xmlns:a16="http://schemas.microsoft.com/office/drawing/2014/main" id="{40ACBA52-B1F9-4222-8D6E-66417A96B7C6}"/>
                </a:ext>
              </a:extLst>
            </p:cNvPr>
            <p:cNvSpPr/>
            <p:nvPr/>
          </p:nvSpPr>
          <p:spPr>
            <a:xfrm>
              <a:off x="8536754" y="2642614"/>
              <a:ext cx="223630" cy="498238"/>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Rectangle 163">
              <a:extLst>
                <a:ext uri="{FF2B5EF4-FFF2-40B4-BE49-F238E27FC236}">
                  <a16:creationId xmlns:a16="http://schemas.microsoft.com/office/drawing/2014/main" id="{D111E3B2-4C93-44F8-83AC-9372D27751F8}"/>
                </a:ext>
              </a:extLst>
            </p:cNvPr>
            <p:cNvSpPr/>
            <p:nvPr/>
          </p:nvSpPr>
          <p:spPr>
            <a:xfrm>
              <a:off x="2920308" y="3132921"/>
              <a:ext cx="6351383" cy="494714"/>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3" name="Group 132">
            <a:extLst>
              <a:ext uri="{FF2B5EF4-FFF2-40B4-BE49-F238E27FC236}">
                <a16:creationId xmlns:a16="http://schemas.microsoft.com/office/drawing/2014/main" id="{CF3D4E4B-3F06-479A-BCED-39F1E2DB8454}"/>
              </a:ext>
            </a:extLst>
          </p:cNvPr>
          <p:cNvGrpSpPr>
            <a:grpSpLocks noChangeAspect="1"/>
          </p:cNvGrpSpPr>
          <p:nvPr/>
        </p:nvGrpSpPr>
        <p:grpSpPr>
          <a:xfrm>
            <a:off x="454338" y="2094223"/>
            <a:ext cx="2743200" cy="984081"/>
            <a:chOff x="2920308" y="2637621"/>
            <a:chExt cx="6351383" cy="2278461"/>
          </a:xfrm>
        </p:grpSpPr>
        <p:sp>
          <p:nvSpPr>
            <p:cNvPr id="134" name="Rectangle 133">
              <a:extLst>
                <a:ext uri="{FF2B5EF4-FFF2-40B4-BE49-F238E27FC236}">
                  <a16:creationId xmlns:a16="http://schemas.microsoft.com/office/drawing/2014/main" id="{32686CEF-1D4A-4F35-A49C-AEBD6EDF631D}"/>
                </a:ext>
              </a:extLst>
            </p:cNvPr>
            <p:cNvSpPr/>
            <p:nvPr/>
          </p:nvSpPr>
          <p:spPr>
            <a:xfrm>
              <a:off x="2920308" y="3621285"/>
              <a:ext cx="6351383" cy="1294797"/>
            </a:xfrm>
            <a:prstGeom prst="rect">
              <a:avLst/>
            </a:prstGeom>
            <a:solidFill>
              <a:srgbClr val="ACAC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Rectangle 134">
              <a:extLst>
                <a:ext uri="{FF2B5EF4-FFF2-40B4-BE49-F238E27FC236}">
                  <a16:creationId xmlns:a16="http://schemas.microsoft.com/office/drawing/2014/main" id="{C975C265-CFFF-4C24-9567-EEDF2CA074B6}"/>
                </a:ext>
              </a:extLst>
            </p:cNvPr>
            <p:cNvSpPr/>
            <p:nvPr/>
          </p:nvSpPr>
          <p:spPr>
            <a:xfrm>
              <a:off x="4614009" y="3621285"/>
              <a:ext cx="950709" cy="674362"/>
            </a:xfrm>
            <a:prstGeom prst="rect">
              <a:avLst/>
            </a:prstGeom>
            <a:solidFill>
              <a:srgbClr val="FF8F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Rectangle 135">
              <a:extLst>
                <a:ext uri="{FF2B5EF4-FFF2-40B4-BE49-F238E27FC236}">
                  <a16:creationId xmlns:a16="http://schemas.microsoft.com/office/drawing/2014/main" id="{A00A7B83-B1BC-42DA-8371-7C461782550A}"/>
                </a:ext>
              </a:extLst>
            </p:cNvPr>
            <p:cNvSpPr/>
            <p:nvPr/>
          </p:nvSpPr>
          <p:spPr>
            <a:xfrm>
              <a:off x="6547385" y="3621285"/>
              <a:ext cx="950709" cy="674362"/>
            </a:xfrm>
            <a:prstGeom prst="rect">
              <a:avLst/>
            </a:prstGeom>
            <a:solidFill>
              <a:srgbClr val="FF8F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ectangle 136">
              <a:extLst>
                <a:ext uri="{FF2B5EF4-FFF2-40B4-BE49-F238E27FC236}">
                  <a16:creationId xmlns:a16="http://schemas.microsoft.com/office/drawing/2014/main" id="{C0EB4337-A60D-4C9F-B628-9030EBEA8391}"/>
                </a:ext>
              </a:extLst>
            </p:cNvPr>
            <p:cNvSpPr/>
            <p:nvPr/>
          </p:nvSpPr>
          <p:spPr>
            <a:xfrm>
              <a:off x="8536686" y="3622430"/>
              <a:ext cx="223698" cy="673217"/>
            </a:xfrm>
            <a:prstGeom prst="rect">
              <a:avLst/>
            </a:prstGeom>
            <a:solidFill>
              <a:srgbClr val="FF8F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38336022-04E3-44DC-A85A-5585628A7093}"/>
                </a:ext>
              </a:extLst>
            </p:cNvPr>
            <p:cNvSpPr/>
            <p:nvPr/>
          </p:nvSpPr>
          <p:spPr>
            <a:xfrm>
              <a:off x="3407676" y="3622433"/>
              <a:ext cx="239639" cy="674362"/>
            </a:xfrm>
            <a:prstGeom prst="rect">
              <a:avLst/>
            </a:prstGeom>
            <a:solidFill>
              <a:srgbClr val="FF8F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ectangle 138">
              <a:extLst>
                <a:ext uri="{FF2B5EF4-FFF2-40B4-BE49-F238E27FC236}">
                  <a16:creationId xmlns:a16="http://schemas.microsoft.com/office/drawing/2014/main" id="{2521FEA9-CE68-4567-B63A-A3FB8B84AE9A}"/>
                </a:ext>
              </a:extLst>
            </p:cNvPr>
            <p:cNvSpPr/>
            <p:nvPr/>
          </p:nvSpPr>
          <p:spPr>
            <a:xfrm>
              <a:off x="3407712" y="3132921"/>
              <a:ext cx="223630" cy="491888"/>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Rectangle 139">
              <a:extLst>
                <a:ext uri="{FF2B5EF4-FFF2-40B4-BE49-F238E27FC236}">
                  <a16:creationId xmlns:a16="http://schemas.microsoft.com/office/drawing/2014/main" id="{54964275-BD22-49EC-9611-6750FAB94DFF}"/>
                </a:ext>
              </a:extLst>
            </p:cNvPr>
            <p:cNvSpPr/>
            <p:nvPr/>
          </p:nvSpPr>
          <p:spPr>
            <a:xfrm>
              <a:off x="4685977" y="3133855"/>
              <a:ext cx="223630" cy="498238"/>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Rectangle 140">
              <a:extLst>
                <a:ext uri="{FF2B5EF4-FFF2-40B4-BE49-F238E27FC236}">
                  <a16:creationId xmlns:a16="http://schemas.microsoft.com/office/drawing/2014/main" id="{FAA9DCCA-B79C-46DE-B055-79073872AAE5}"/>
                </a:ext>
              </a:extLst>
            </p:cNvPr>
            <p:cNvSpPr/>
            <p:nvPr/>
          </p:nvSpPr>
          <p:spPr>
            <a:xfrm>
              <a:off x="7258519" y="3132120"/>
              <a:ext cx="223630" cy="498238"/>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Rectangle 141">
              <a:extLst>
                <a:ext uri="{FF2B5EF4-FFF2-40B4-BE49-F238E27FC236}">
                  <a16:creationId xmlns:a16="http://schemas.microsoft.com/office/drawing/2014/main" id="{47A86232-C60D-4AAA-A6EE-D9A37A6604A7}"/>
                </a:ext>
              </a:extLst>
            </p:cNvPr>
            <p:cNvSpPr/>
            <p:nvPr/>
          </p:nvSpPr>
          <p:spPr>
            <a:xfrm>
              <a:off x="8536754" y="3131564"/>
              <a:ext cx="223630" cy="498238"/>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34F1FBA5-C38B-414D-B700-89C480F90408}"/>
                </a:ext>
              </a:extLst>
            </p:cNvPr>
            <p:cNvSpPr/>
            <p:nvPr/>
          </p:nvSpPr>
          <p:spPr>
            <a:xfrm>
              <a:off x="3407712" y="2637621"/>
              <a:ext cx="223630" cy="498238"/>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Rectangle 143">
              <a:extLst>
                <a:ext uri="{FF2B5EF4-FFF2-40B4-BE49-F238E27FC236}">
                  <a16:creationId xmlns:a16="http://schemas.microsoft.com/office/drawing/2014/main" id="{9306C859-81D9-4215-A525-4F4A0C181F4F}"/>
                </a:ext>
              </a:extLst>
            </p:cNvPr>
            <p:cNvSpPr/>
            <p:nvPr/>
          </p:nvSpPr>
          <p:spPr>
            <a:xfrm>
              <a:off x="4685947" y="2642614"/>
              <a:ext cx="223630" cy="498238"/>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Rectangle 144">
              <a:extLst>
                <a:ext uri="{FF2B5EF4-FFF2-40B4-BE49-F238E27FC236}">
                  <a16:creationId xmlns:a16="http://schemas.microsoft.com/office/drawing/2014/main" id="{CC1A8DC4-1764-4BAC-B115-139C2EB21BB0}"/>
                </a:ext>
              </a:extLst>
            </p:cNvPr>
            <p:cNvSpPr/>
            <p:nvPr/>
          </p:nvSpPr>
          <p:spPr>
            <a:xfrm>
              <a:off x="7258489" y="2643170"/>
              <a:ext cx="223660" cy="498238"/>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Rectangle 145">
              <a:extLst>
                <a:ext uri="{FF2B5EF4-FFF2-40B4-BE49-F238E27FC236}">
                  <a16:creationId xmlns:a16="http://schemas.microsoft.com/office/drawing/2014/main" id="{3070CB1C-AC3B-485A-8660-E101292742BD}"/>
                </a:ext>
              </a:extLst>
            </p:cNvPr>
            <p:cNvSpPr/>
            <p:nvPr/>
          </p:nvSpPr>
          <p:spPr>
            <a:xfrm>
              <a:off x="8536754" y="2642614"/>
              <a:ext cx="223630" cy="498238"/>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Rectangle 146">
              <a:extLst>
                <a:ext uri="{FF2B5EF4-FFF2-40B4-BE49-F238E27FC236}">
                  <a16:creationId xmlns:a16="http://schemas.microsoft.com/office/drawing/2014/main" id="{2D6EF6F8-57AE-41A4-AE18-1803B4ADBD18}"/>
                </a:ext>
              </a:extLst>
            </p:cNvPr>
            <p:cNvSpPr/>
            <p:nvPr/>
          </p:nvSpPr>
          <p:spPr>
            <a:xfrm>
              <a:off x="2920308" y="3132921"/>
              <a:ext cx="6351383" cy="494714"/>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8A9742A2-274B-4463-9BBE-474EC0B17AD1}"/>
                </a:ext>
              </a:extLst>
            </p:cNvPr>
            <p:cNvSpPr/>
            <p:nvPr/>
          </p:nvSpPr>
          <p:spPr>
            <a:xfrm>
              <a:off x="2920308" y="2637621"/>
              <a:ext cx="6351383" cy="494714"/>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03DF1AB1-E689-4F34-BB73-93AE0625E11B}"/>
              </a:ext>
            </a:extLst>
          </p:cNvPr>
          <p:cNvSpPr>
            <a:spLocks noGrp="1"/>
          </p:cNvSpPr>
          <p:nvPr>
            <p:ph type="title"/>
          </p:nvPr>
        </p:nvSpPr>
        <p:spPr>
          <a:xfrm>
            <a:off x="0" y="0"/>
            <a:ext cx="12192000" cy="640080"/>
          </a:xfrm>
        </p:spPr>
        <p:txBody>
          <a:bodyPr>
            <a:normAutofit fontScale="90000"/>
          </a:bodyPr>
          <a:lstStyle/>
          <a:p>
            <a:r>
              <a:rPr lang="en-US" dirty="0"/>
              <a:t>Cross Sections: Layer 2 – Vias</a:t>
            </a:r>
          </a:p>
        </p:txBody>
      </p:sp>
      <p:sp>
        <p:nvSpPr>
          <p:cNvPr id="107" name="TextBox 106">
            <a:extLst>
              <a:ext uri="{FF2B5EF4-FFF2-40B4-BE49-F238E27FC236}">
                <a16:creationId xmlns:a16="http://schemas.microsoft.com/office/drawing/2014/main" id="{1AC2294F-512C-4E9C-AEFB-0C1C5C7DB080}"/>
              </a:ext>
            </a:extLst>
          </p:cNvPr>
          <p:cNvSpPr txBox="1"/>
          <p:nvPr/>
        </p:nvSpPr>
        <p:spPr>
          <a:xfrm>
            <a:off x="1135732" y="1723693"/>
            <a:ext cx="1379917" cy="369332"/>
          </a:xfrm>
          <a:prstGeom prst="rect">
            <a:avLst/>
          </a:prstGeom>
          <a:noFill/>
        </p:spPr>
        <p:txBody>
          <a:bodyPr wrap="square" rtlCol="0">
            <a:spAutoFit/>
          </a:bodyPr>
          <a:lstStyle/>
          <a:p>
            <a:pPr algn="ctr"/>
            <a:r>
              <a:rPr lang="en-US" dirty="0"/>
              <a:t>Spin Resist</a:t>
            </a:r>
          </a:p>
        </p:txBody>
      </p:sp>
      <p:sp>
        <p:nvSpPr>
          <p:cNvPr id="108" name="TextBox 107">
            <a:extLst>
              <a:ext uri="{FF2B5EF4-FFF2-40B4-BE49-F238E27FC236}">
                <a16:creationId xmlns:a16="http://schemas.microsoft.com/office/drawing/2014/main" id="{5342DD60-0CFE-493E-B483-ED3D459663F7}"/>
              </a:ext>
            </a:extLst>
          </p:cNvPr>
          <p:cNvSpPr txBox="1"/>
          <p:nvPr/>
        </p:nvSpPr>
        <p:spPr>
          <a:xfrm>
            <a:off x="5406041" y="1736020"/>
            <a:ext cx="1379917" cy="369332"/>
          </a:xfrm>
          <a:prstGeom prst="rect">
            <a:avLst/>
          </a:prstGeom>
          <a:noFill/>
        </p:spPr>
        <p:txBody>
          <a:bodyPr wrap="square" rtlCol="0">
            <a:spAutoFit/>
          </a:bodyPr>
          <a:lstStyle/>
          <a:p>
            <a:pPr algn="ctr"/>
            <a:r>
              <a:rPr lang="en-US" dirty="0"/>
              <a:t>Expose</a:t>
            </a:r>
          </a:p>
        </p:txBody>
      </p:sp>
      <p:sp>
        <p:nvSpPr>
          <p:cNvPr id="109" name="TextBox 108">
            <a:extLst>
              <a:ext uri="{FF2B5EF4-FFF2-40B4-BE49-F238E27FC236}">
                <a16:creationId xmlns:a16="http://schemas.microsoft.com/office/drawing/2014/main" id="{5DC6205B-F7BA-4DDB-B0F1-3F7003B7429E}"/>
              </a:ext>
            </a:extLst>
          </p:cNvPr>
          <p:cNvSpPr txBox="1"/>
          <p:nvPr/>
        </p:nvSpPr>
        <p:spPr>
          <a:xfrm>
            <a:off x="9595155" y="1736020"/>
            <a:ext cx="1379917" cy="369332"/>
          </a:xfrm>
          <a:prstGeom prst="rect">
            <a:avLst/>
          </a:prstGeom>
          <a:noFill/>
        </p:spPr>
        <p:txBody>
          <a:bodyPr wrap="square" rtlCol="0">
            <a:spAutoFit/>
          </a:bodyPr>
          <a:lstStyle/>
          <a:p>
            <a:pPr algn="ctr"/>
            <a:r>
              <a:rPr lang="en-US" dirty="0"/>
              <a:t>Develop</a:t>
            </a:r>
          </a:p>
        </p:txBody>
      </p:sp>
      <p:sp>
        <p:nvSpPr>
          <p:cNvPr id="110" name="TextBox 109">
            <a:extLst>
              <a:ext uri="{FF2B5EF4-FFF2-40B4-BE49-F238E27FC236}">
                <a16:creationId xmlns:a16="http://schemas.microsoft.com/office/drawing/2014/main" id="{6B755F06-B9A8-4113-B69B-CD0B026C6BAD}"/>
              </a:ext>
            </a:extLst>
          </p:cNvPr>
          <p:cNvSpPr txBox="1"/>
          <p:nvPr/>
        </p:nvSpPr>
        <p:spPr>
          <a:xfrm>
            <a:off x="5406041" y="4271041"/>
            <a:ext cx="1379917" cy="369332"/>
          </a:xfrm>
          <a:prstGeom prst="rect">
            <a:avLst/>
          </a:prstGeom>
          <a:noFill/>
        </p:spPr>
        <p:txBody>
          <a:bodyPr wrap="square" rtlCol="0">
            <a:spAutoFit/>
          </a:bodyPr>
          <a:lstStyle/>
          <a:p>
            <a:pPr algn="ctr"/>
            <a:r>
              <a:rPr lang="en-US" dirty="0" err="1"/>
              <a:t>Metalization</a:t>
            </a:r>
            <a:endParaRPr lang="en-US" dirty="0"/>
          </a:p>
        </p:txBody>
      </p:sp>
      <p:sp>
        <p:nvSpPr>
          <p:cNvPr id="111" name="TextBox 110">
            <a:extLst>
              <a:ext uri="{FF2B5EF4-FFF2-40B4-BE49-F238E27FC236}">
                <a16:creationId xmlns:a16="http://schemas.microsoft.com/office/drawing/2014/main" id="{B1AC84D7-1870-492C-BC12-A42D0B2DC213}"/>
              </a:ext>
            </a:extLst>
          </p:cNvPr>
          <p:cNvSpPr txBox="1"/>
          <p:nvPr/>
        </p:nvSpPr>
        <p:spPr>
          <a:xfrm>
            <a:off x="9681980" y="4271041"/>
            <a:ext cx="1379917" cy="369332"/>
          </a:xfrm>
          <a:prstGeom prst="rect">
            <a:avLst/>
          </a:prstGeom>
          <a:noFill/>
        </p:spPr>
        <p:txBody>
          <a:bodyPr wrap="square" rtlCol="0">
            <a:spAutoFit/>
          </a:bodyPr>
          <a:lstStyle/>
          <a:p>
            <a:pPr algn="ctr"/>
            <a:r>
              <a:rPr lang="en-US" dirty="0"/>
              <a:t>BOE</a:t>
            </a:r>
          </a:p>
        </p:txBody>
      </p:sp>
      <p:sp>
        <p:nvSpPr>
          <p:cNvPr id="112" name="TextBox 111">
            <a:extLst>
              <a:ext uri="{FF2B5EF4-FFF2-40B4-BE49-F238E27FC236}">
                <a16:creationId xmlns:a16="http://schemas.microsoft.com/office/drawing/2014/main" id="{42939FCC-46E7-4920-A52C-ABD5B857BA94}"/>
              </a:ext>
            </a:extLst>
          </p:cNvPr>
          <p:cNvSpPr txBox="1"/>
          <p:nvPr/>
        </p:nvSpPr>
        <p:spPr>
          <a:xfrm>
            <a:off x="996407" y="4271041"/>
            <a:ext cx="1379917" cy="369332"/>
          </a:xfrm>
          <a:prstGeom prst="rect">
            <a:avLst/>
          </a:prstGeom>
          <a:noFill/>
        </p:spPr>
        <p:txBody>
          <a:bodyPr wrap="square" rtlCol="0">
            <a:spAutoFit/>
          </a:bodyPr>
          <a:lstStyle/>
          <a:p>
            <a:pPr algn="ctr"/>
            <a:r>
              <a:rPr lang="en-US" dirty="0"/>
              <a:t>Lift-Off</a:t>
            </a:r>
          </a:p>
        </p:txBody>
      </p:sp>
      <p:sp>
        <p:nvSpPr>
          <p:cNvPr id="114" name="Arrow: Right 113">
            <a:extLst>
              <a:ext uri="{FF2B5EF4-FFF2-40B4-BE49-F238E27FC236}">
                <a16:creationId xmlns:a16="http://schemas.microsoft.com/office/drawing/2014/main" id="{1E76F223-ACED-40B3-AE0A-6F4685FAD0C5}"/>
              </a:ext>
            </a:extLst>
          </p:cNvPr>
          <p:cNvSpPr/>
          <p:nvPr/>
        </p:nvSpPr>
        <p:spPr>
          <a:xfrm rot="10800000">
            <a:off x="7983915" y="5447300"/>
            <a:ext cx="495300" cy="254000"/>
          </a:xfrm>
          <a:prstGeom prst="rightArrow">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Arrow: Right 115">
            <a:extLst>
              <a:ext uri="{FF2B5EF4-FFF2-40B4-BE49-F238E27FC236}">
                <a16:creationId xmlns:a16="http://schemas.microsoft.com/office/drawing/2014/main" id="{1763E4A0-7854-4603-A3B6-16AF816C3A6F}"/>
              </a:ext>
            </a:extLst>
          </p:cNvPr>
          <p:cNvSpPr/>
          <p:nvPr/>
        </p:nvSpPr>
        <p:spPr>
          <a:xfrm rot="5400000">
            <a:off x="10037463" y="3546122"/>
            <a:ext cx="495300" cy="254000"/>
          </a:xfrm>
          <a:prstGeom prst="rightArrow">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Arrow: Right 116">
            <a:extLst>
              <a:ext uri="{FF2B5EF4-FFF2-40B4-BE49-F238E27FC236}">
                <a16:creationId xmlns:a16="http://schemas.microsoft.com/office/drawing/2014/main" id="{785AE0D4-05B7-42E2-AD3C-6C19643BF89B}"/>
              </a:ext>
            </a:extLst>
          </p:cNvPr>
          <p:cNvSpPr/>
          <p:nvPr/>
        </p:nvSpPr>
        <p:spPr>
          <a:xfrm>
            <a:off x="3715073" y="2678788"/>
            <a:ext cx="495300" cy="254000"/>
          </a:xfrm>
          <a:prstGeom prst="rightArrow">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Arrow: Right 117">
            <a:extLst>
              <a:ext uri="{FF2B5EF4-FFF2-40B4-BE49-F238E27FC236}">
                <a16:creationId xmlns:a16="http://schemas.microsoft.com/office/drawing/2014/main" id="{B1F3CE7F-140F-47B4-BDDA-B5CB4A2C1359}"/>
              </a:ext>
            </a:extLst>
          </p:cNvPr>
          <p:cNvSpPr/>
          <p:nvPr/>
        </p:nvSpPr>
        <p:spPr>
          <a:xfrm>
            <a:off x="7983915" y="2678788"/>
            <a:ext cx="495300" cy="254000"/>
          </a:xfrm>
          <a:prstGeom prst="rightArrow">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Arrow: Right 118">
            <a:extLst>
              <a:ext uri="{FF2B5EF4-FFF2-40B4-BE49-F238E27FC236}">
                <a16:creationId xmlns:a16="http://schemas.microsoft.com/office/drawing/2014/main" id="{8D9E26E9-9FBC-4083-8BE7-A5AF2CB37FDB}"/>
              </a:ext>
            </a:extLst>
          </p:cNvPr>
          <p:cNvSpPr/>
          <p:nvPr/>
        </p:nvSpPr>
        <p:spPr>
          <a:xfrm rot="10800000">
            <a:off x="3708144" y="5447301"/>
            <a:ext cx="495300" cy="254000"/>
          </a:xfrm>
          <a:prstGeom prst="rightArrow">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3B603F7E-56A7-400F-BCA2-6BDFF7FDA7B4}"/>
              </a:ext>
            </a:extLst>
          </p:cNvPr>
          <p:cNvSpPr>
            <a:spLocks noGrp="1"/>
          </p:cNvSpPr>
          <p:nvPr>
            <p:ph type="sldNum" sz="quarter" idx="12"/>
          </p:nvPr>
        </p:nvSpPr>
        <p:spPr/>
        <p:txBody>
          <a:bodyPr/>
          <a:lstStyle/>
          <a:p>
            <a:fld id="{B6C50F68-804C-4ED6-88BC-A3EB9054C9BD}" type="slidenum">
              <a:rPr lang="en-US" smtClean="0"/>
              <a:t>16</a:t>
            </a:fld>
            <a:endParaRPr lang="en-US"/>
          </a:p>
        </p:txBody>
      </p:sp>
    </p:spTree>
    <p:extLst>
      <p:ext uri="{BB962C8B-B14F-4D97-AF65-F5344CB8AC3E}">
        <p14:creationId xmlns:p14="http://schemas.microsoft.com/office/powerpoint/2010/main" val="16798791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9" name="Group 418">
            <a:extLst>
              <a:ext uri="{FF2B5EF4-FFF2-40B4-BE49-F238E27FC236}">
                <a16:creationId xmlns:a16="http://schemas.microsoft.com/office/drawing/2014/main" id="{9F45DBD1-B247-489C-AB4E-A3E167DBD5EE}"/>
              </a:ext>
            </a:extLst>
          </p:cNvPr>
          <p:cNvGrpSpPr>
            <a:grpSpLocks noChangeAspect="1"/>
          </p:cNvGrpSpPr>
          <p:nvPr/>
        </p:nvGrpSpPr>
        <p:grpSpPr>
          <a:xfrm>
            <a:off x="4717772" y="1913356"/>
            <a:ext cx="2743200" cy="1200672"/>
            <a:chOff x="2920308" y="2134786"/>
            <a:chExt cx="6354484" cy="2781296"/>
          </a:xfrm>
        </p:grpSpPr>
        <p:sp>
          <p:nvSpPr>
            <p:cNvPr id="420" name="Rectangle 419">
              <a:extLst>
                <a:ext uri="{FF2B5EF4-FFF2-40B4-BE49-F238E27FC236}">
                  <a16:creationId xmlns:a16="http://schemas.microsoft.com/office/drawing/2014/main" id="{FAC2B81C-0FDA-46EE-8904-DF707557A1EB}"/>
                </a:ext>
              </a:extLst>
            </p:cNvPr>
            <p:cNvSpPr/>
            <p:nvPr/>
          </p:nvSpPr>
          <p:spPr>
            <a:xfrm>
              <a:off x="2920308" y="3621285"/>
              <a:ext cx="6351383" cy="1294797"/>
            </a:xfrm>
            <a:prstGeom prst="rect">
              <a:avLst/>
            </a:prstGeom>
            <a:solidFill>
              <a:srgbClr val="ACAC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1" name="Rectangle 420">
              <a:extLst>
                <a:ext uri="{FF2B5EF4-FFF2-40B4-BE49-F238E27FC236}">
                  <a16:creationId xmlns:a16="http://schemas.microsoft.com/office/drawing/2014/main" id="{7FAC8A46-9633-4EA7-B29E-9F598DC33DA8}"/>
                </a:ext>
              </a:extLst>
            </p:cNvPr>
            <p:cNvSpPr/>
            <p:nvPr/>
          </p:nvSpPr>
          <p:spPr>
            <a:xfrm>
              <a:off x="4614009" y="3621285"/>
              <a:ext cx="950709" cy="674362"/>
            </a:xfrm>
            <a:prstGeom prst="rect">
              <a:avLst/>
            </a:prstGeom>
            <a:solidFill>
              <a:srgbClr val="FF8F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2" name="Rectangle 421">
              <a:extLst>
                <a:ext uri="{FF2B5EF4-FFF2-40B4-BE49-F238E27FC236}">
                  <a16:creationId xmlns:a16="http://schemas.microsoft.com/office/drawing/2014/main" id="{D7FC3E87-4FFF-4308-AE37-554C9654B8BB}"/>
                </a:ext>
              </a:extLst>
            </p:cNvPr>
            <p:cNvSpPr/>
            <p:nvPr/>
          </p:nvSpPr>
          <p:spPr>
            <a:xfrm>
              <a:off x="6547385" y="3621285"/>
              <a:ext cx="950709" cy="674362"/>
            </a:xfrm>
            <a:prstGeom prst="rect">
              <a:avLst/>
            </a:prstGeom>
            <a:solidFill>
              <a:srgbClr val="FF8F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3" name="Rectangle 422">
              <a:extLst>
                <a:ext uri="{FF2B5EF4-FFF2-40B4-BE49-F238E27FC236}">
                  <a16:creationId xmlns:a16="http://schemas.microsoft.com/office/drawing/2014/main" id="{3C968506-2F1E-4AF5-9232-869E455EA025}"/>
                </a:ext>
              </a:extLst>
            </p:cNvPr>
            <p:cNvSpPr/>
            <p:nvPr/>
          </p:nvSpPr>
          <p:spPr>
            <a:xfrm>
              <a:off x="8536686" y="3622430"/>
              <a:ext cx="223698" cy="673217"/>
            </a:xfrm>
            <a:prstGeom prst="rect">
              <a:avLst/>
            </a:prstGeom>
            <a:solidFill>
              <a:srgbClr val="FF8F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4" name="Rectangle 423">
              <a:extLst>
                <a:ext uri="{FF2B5EF4-FFF2-40B4-BE49-F238E27FC236}">
                  <a16:creationId xmlns:a16="http://schemas.microsoft.com/office/drawing/2014/main" id="{9F6CE3CC-53D9-4059-9E2F-1B1BAEFDE30E}"/>
                </a:ext>
              </a:extLst>
            </p:cNvPr>
            <p:cNvSpPr/>
            <p:nvPr/>
          </p:nvSpPr>
          <p:spPr>
            <a:xfrm>
              <a:off x="3407676" y="3622433"/>
              <a:ext cx="239639" cy="674362"/>
            </a:xfrm>
            <a:prstGeom prst="rect">
              <a:avLst/>
            </a:prstGeom>
            <a:solidFill>
              <a:srgbClr val="FF8F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5" name="Rectangle 424">
              <a:extLst>
                <a:ext uri="{FF2B5EF4-FFF2-40B4-BE49-F238E27FC236}">
                  <a16:creationId xmlns:a16="http://schemas.microsoft.com/office/drawing/2014/main" id="{F31EFEA7-06D6-480C-83C8-6303C7B7EAA4}"/>
                </a:ext>
              </a:extLst>
            </p:cNvPr>
            <p:cNvSpPr/>
            <p:nvPr/>
          </p:nvSpPr>
          <p:spPr>
            <a:xfrm>
              <a:off x="3407712" y="3132921"/>
              <a:ext cx="223630" cy="491888"/>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6" name="Rectangle 425">
              <a:extLst>
                <a:ext uri="{FF2B5EF4-FFF2-40B4-BE49-F238E27FC236}">
                  <a16:creationId xmlns:a16="http://schemas.microsoft.com/office/drawing/2014/main" id="{B4986D60-122E-4E31-B826-E83D236C9819}"/>
                </a:ext>
              </a:extLst>
            </p:cNvPr>
            <p:cNvSpPr/>
            <p:nvPr/>
          </p:nvSpPr>
          <p:spPr>
            <a:xfrm>
              <a:off x="4685977" y="3133855"/>
              <a:ext cx="223630" cy="498238"/>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7" name="Rectangle 426">
              <a:extLst>
                <a:ext uri="{FF2B5EF4-FFF2-40B4-BE49-F238E27FC236}">
                  <a16:creationId xmlns:a16="http://schemas.microsoft.com/office/drawing/2014/main" id="{78F0ED9A-BF31-4CF3-9341-431CBFF76406}"/>
                </a:ext>
              </a:extLst>
            </p:cNvPr>
            <p:cNvSpPr/>
            <p:nvPr/>
          </p:nvSpPr>
          <p:spPr>
            <a:xfrm>
              <a:off x="7258519" y="3132120"/>
              <a:ext cx="223630" cy="498238"/>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8" name="Rectangle 427">
              <a:extLst>
                <a:ext uri="{FF2B5EF4-FFF2-40B4-BE49-F238E27FC236}">
                  <a16:creationId xmlns:a16="http://schemas.microsoft.com/office/drawing/2014/main" id="{7F80B877-ECD0-45D2-9F40-E669CC5307EF}"/>
                </a:ext>
              </a:extLst>
            </p:cNvPr>
            <p:cNvSpPr/>
            <p:nvPr/>
          </p:nvSpPr>
          <p:spPr>
            <a:xfrm>
              <a:off x="8536754" y="3131564"/>
              <a:ext cx="223630" cy="498238"/>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9" name="Rectangle 428">
              <a:extLst>
                <a:ext uri="{FF2B5EF4-FFF2-40B4-BE49-F238E27FC236}">
                  <a16:creationId xmlns:a16="http://schemas.microsoft.com/office/drawing/2014/main" id="{A4D6B655-169B-4C33-A8FE-DE0A4874A3F3}"/>
                </a:ext>
              </a:extLst>
            </p:cNvPr>
            <p:cNvSpPr/>
            <p:nvPr/>
          </p:nvSpPr>
          <p:spPr>
            <a:xfrm>
              <a:off x="2920309" y="3132921"/>
              <a:ext cx="487102" cy="494714"/>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0" name="Rectangle 429">
              <a:extLst>
                <a:ext uri="{FF2B5EF4-FFF2-40B4-BE49-F238E27FC236}">
                  <a16:creationId xmlns:a16="http://schemas.microsoft.com/office/drawing/2014/main" id="{33464430-F776-4C6F-8294-07DA60339197}"/>
                </a:ext>
              </a:extLst>
            </p:cNvPr>
            <p:cNvSpPr/>
            <p:nvPr/>
          </p:nvSpPr>
          <p:spPr>
            <a:xfrm>
              <a:off x="3630575" y="3130290"/>
              <a:ext cx="1054538" cy="494714"/>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1" name="Rectangle 430">
              <a:extLst>
                <a:ext uri="{FF2B5EF4-FFF2-40B4-BE49-F238E27FC236}">
                  <a16:creationId xmlns:a16="http://schemas.microsoft.com/office/drawing/2014/main" id="{51E17912-2EEA-46B0-AAB7-34371D5DC76C}"/>
                </a:ext>
              </a:extLst>
            </p:cNvPr>
            <p:cNvSpPr/>
            <p:nvPr/>
          </p:nvSpPr>
          <p:spPr>
            <a:xfrm>
              <a:off x="4908870" y="3132921"/>
              <a:ext cx="2348846" cy="494714"/>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2" name="Rectangle 431">
              <a:extLst>
                <a:ext uri="{FF2B5EF4-FFF2-40B4-BE49-F238E27FC236}">
                  <a16:creationId xmlns:a16="http://schemas.microsoft.com/office/drawing/2014/main" id="{FB640D92-55C2-4301-BB8A-DB11A198FEEE}"/>
                </a:ext>
              </a:extLst>
            </p:cNvPr>
            <p:cNvSpPr/>
            <p:nvPr/>
          </p:nvSpPr>
          <p:spPr>
            <a:xfrm>
              <a:off x="7480608" y="3127003"/>
              <a:ext cx="1056777" cy="494714"/>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3" name="Rectangle 432">
              <a:extLst>
                <a:ext uri="{FF2B5EF4-FFF2-40B4-BE49-F238E27FC236}">
                  <a16:creationId xmlns:a16="http://schemas.microsoft.com/office/drawing/2014/main" id="{088522A9-B296-41C3-81E8-FDC06477B16F}"/>
                </a:ext>
              </a:extLst>
            </p:cNvPr>
            <p:cNvSpPr/>
            <p:nvPr/>
          </p:nvSpPr>
          <p:spPr>
            <a:xfrm>
              <a:off x="8759021" y="3131564"/>
              <a:ext cx="512010" cy="494714"/>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4" name="Rectangle 433">
              <a:extLst>
                <a:ext uri="{FF2B5EF4-FFF2-40B4-BE49-F238E27FC236}">
                  <a16:creationId xmlns:a16="http://schemas.microsoft.com/office/drawing/2014/main" id="{CD0AE9B6-F0BB-40D9-82FD-61339052E499}"/>
                </a:ext>
              </a:extLst>
            </p:cNvPr>
            <p:cNvSpPr/>
            <p:nvPr/>
          </p:nvSpPr>
          <p:spPr>
            <a:xfrm>
              <a:off x="3060184" y="2635077"/>
              <a:ext cx="902710" cy="498238"/>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5" name="Rectangle 434">
              <a:extLst>
                <a:ext uri="{FF2B5EF4-FFF2-40B4-BE49-F238E27FC236}">
                  <a16:creationId xmlns:a16="http://schemas.microsoft.com/office/drawing/2014/main" id="{9951ABE7-A644-47F4-AAD3-977E1DDC88C8}"/>
                </a:ext>
              </a:extLst>
            </p:cNvPr>
            <p:cNvSpPr/>
            <p:nvPr/>
          </p:nvSpPr>
          <p:spPr>
            <a:xfrm>
              <a:off x="4346437" y="2641091"/>
              <a:ext cx="902710" cy="498238"/>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6" name="Rectangle 435">
              <a:extLst>
                <a:ext uri="{FF2B5EF4-FFF2-40B4-BE49-F238E27FC236}">
                  <a16:creationId xmlns:a16="http://schemas.microsoft.com/office/drawing/2014/main" id="{00116069-DA70-4985-8FD3-EB6B488E0CDF}"/>
                </a:ext>
              </a:extLst>
            </p:cNvPr>
            <p:cNvSpPr/>
            <p:nvPr/>
          </p:nvSpPr>
          <p:spPr>
            <a:xfrm>
              <a:off x="6918979" y="2637012"/>
              <a:ext cx="902710" cy="498238"/>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7" name="Rectangle 436">
              <a:extLst>
                <a:ext uri="{FF2B5EF4-FFF2-40B4-BE49-F238E27FC236}">
                  <a16:creationId xmlns:a16="http://schemas.microsoft.com/office/drawing/2014/main" id="{031B55DE-93C5-417F-8962-23709940BDEF}"/>
                </a:ext>
              </a:extLst>
            </p:cNvPr>
            <p:cNvSpPr/>
            <p:nvPr/>
          </p:nvSpPr>
          <p:spPr>
            <a:xfrm>
              <a:off x="8197180" y="2632744"/>
              <a:ext cx="902710" cy="498238"/>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8" name="Rectangle 437">
              <a:extLst>
                <a:ext uri="{FF2B5EF4-FFF2-40B4-BE49-F238E27FC236}">
                  <a16:creationId xmlns:a16="http://schemas.microsoft.com/office/drawing/2014/main" id="{F0DCF822-0898-4946-B0DC-B54FC476E1C2}"/>
                </a:ext>
              </a:extLst>
            </p:cNvPr>
            <p:cNvSpPr/>
            <p:nvPr/>
          </p:nvSpPr>
          <p:spPr>
            <a:xfrm>
              <a:off x="5416984" y="2636236"/>
              <a:ext cx="251594" cy="498238"/>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9" name="Rectangle 438">
              <a:extLst>
                <a:ext uri="{FF2B5EF4-FFF2-40B4-BE49-F238E27FC236}">
                  <a16:creationId xmlns:a16="http://schemas.microsoft.com/office/drawing/2014/main" id="{D0D5BEBF-0EE8-4465-9087-D24B2C4FFFC0}"/>
                </a:ext>
              </a:extLst>
            </p:cNvPr>
            <p:cNvSpPr/>
            <p:nvPr/>
          </p:nvSpPr>
          <p:spPr>
            <a:xfrm>
              <a:off x="6479606" y="2636238"/>
              <a:ext cx="251594" cy="498238"/>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0" name="Rectangle 439">
              <a:extLst>
                <a:ext uri="{FF2B5EF4-FFF2-40B4-BE49-F238E27FC236}">
                  <a16:creationId xmlns:a16="http://schemas.microsoft.com/office/drawing/2014/main" id="{BAB09327-3F43-478A-9251-51C246E42283}"/>
                </a:ext>
              </a:extLst>
            </p:cNvPr>
            <p:cNvSpPr/>
            <p:nvPr/>
          </p:nvSpPr>
          <p:spPr>
            <a:xfrm>
              <a:off x="2924070" y="2636747"/>
              <a:ext cx="6346961" cy="498238"/>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1" name="Rectangle 440">
              <a:extLst>
                <a:ext uri="{FF2B5EF4-FFF2-40B4-BE49-F238E27FC236}">
                  <a16:creationId xmlns:a16="http://schemas.microsoft.com/office/drawing/2014/main" id="{E38790C9-06FA-4699-8FCF-CD9B9FAC01E6}"/>
                </a:ext>
              </a:extLst>
            </p:cNvPr>
            <p:cNvSpPr/>
            <p:nvPr/>
          </p:nvSpPr>
          <p:spPr>
            <a:xfrm>
              <a:off x="3063945" y="2137119"/>
              <a:ext cx="902710" cy="498238"/>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2" name="Rectangle 441">
              <a:extLst>
                <a:ext uri="{FF2B5EF4-FFF2-40B4-BE49-F238E27FC236}">
                  <a16:creationId xmlns:a16="http://schemas.microsoft.com/office/drawing/2014/main" id="{0F269111-3D8E-4681-B495-38B613EF44B4}"/>
                </a:ext>
              </a:extLst>
            </p:cNvPr>
            <p:cNvSpPr/>
            <p:nvPr/>
          </p:nvSpPr>
          <p:spPr>
            <a:xfrm>
              <a:off x="4350198" y="2143133"/>
              <a:ext cx="902710" cy="498238"/>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3" name="Rectangle 442">
              <a:extLst>
                <a:ext uri="{FF2B5EF4-FFF2-40B4-BE49-F238E27FC236}">
                  <a16:creationId xmlns:a16="http://schemas.microsoft.com/office/drawing/2014/main" id="{C866CD80-0971-4928-BD1F-C97A4CFC793B}"/>
                </a:ext>
              </a:extLst>
            </p:cNvPr>
            <p:cNvSpPr/>
            <p:nvPr/>
          </p:nvSpPr>
          <p:spPr>
            <a:xfrm>
              <a:off x="6922740" y="2139054"/>
              <a:ext cx="902710" cy="498238"/>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4" name="Rectangle 443">
              <a:extLst>
                <a:ext uri="{FF2B5EF4-FFF2-40B4-BE49-F238E27FC236}">
                  <a16:creationId xmlns:a16="http://schemas.microsoft.com/office/drawing/2014/main" id="{CF88DE9D-4A31-4AFB-8725-93CFE1E88A29}"/>
                </a:ext>
              </a:extLst>
            </p:cNvPr>
            <p:cNvSpPr/>
            <p:nvPr/>
          </p:nvSpPr>
          <p:spPr>
            <a:xfrm>
              <a:off x="8200941" y="2134786"/>
              <a:ext cx="902710" cy="498238"/>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5" name="Rectangle 444">
              <a:extLst>
                <a:ext uri="{FF2B5EF4-FFF2-40B4-BE49-F238E27FC236}">
                  <a16:creationId xmlns:a16="http://schemas.microsoft.com/office/drawing/2014/main" id="{170C7823-61AA-4EA5-82AE-8D0BF3E18637}"/>
                </a:ext>
              </a:extLst>
            </p:cNvPr>
            <p:cNvSpPr/>
            <p:nvPr/>
          </p:nvSpPr>
          <p:spPr>
            <a:xfrm>
              <a:off x="5420745" y="2138278"/>
              <a:ext cx="251594" cy="498238"/>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6" name="Rectangle 445">
              <a:extLst>
                <a:ext uri="{FF2B5EF4-FFF2-40B4-BE49-F238E27FC236}">
                  <a16:creationId xmlns:a16="http://schemas.microsoft.com/office/drawing/2014/main" id="{E214A92E-C19F-43EE-B3BF-83EDA128E7F1}"/>
                </a:ext>
              </a:extLst>
            </p:cNvPr>
            <p:cNvSpPr/>
            <p:nvPr/>
          </p:nvSpPr>
          <p:spPr>
            <a:xfrm>
              <a:off x="6483367" y="2138280"/>
              <a:ext cx="251594" cy="498238"/>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7" name="Rectangle 446">
              <a:extLst>
                <a:ext uri="{FF2B5EF4-FFF2-40B4-BE49-F238E27FC236}">
                  <a16:creationId xmlns:a16="http://schemas.microsoft.com/office/drawing/2014/main" id="{EE5BDF1B-FFA2-45B0-8991-8AA0E4EF0874}"/>
                </a:ext>
              </a:extLst>
            </p:cNvPr>
            <p:cNvSpPr/>
            <p:nvPr/>
          </p:nvSpPr>
          <p:spPr>
            <a:xfrm>
              <a:off x="2927831" y="2138789"/>
              <a:ext cx="6346961" cy="498238"/>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8" name="Group 447">
            <a:extLst>
              <a:ext uri="{FF2B5EF4-FFF2-40B4-BE49-F238E27FC236}">
                <a16:creationId xmlns:a16="http://schemas.microsoft.com/office/drawing/2014/main" id="{EEBBB41D-77E0-4679-93D0-E2928599B1BC}"/>
              </a:ext>
            </a:extLst>
          </p:cNvPr>
          <p:cNvGrpSpPr>
            <a:grpSpLocks noChangeAspect="1"/>
          </p:cNvGrpSpPr>
          <p:nvPr/>
        </p:nvGrpSpPr>
        <p:grpSpPr>
          <a:xfrm>
            <a:off x="8999822" y="1884147"/>
            <a:ext cx="2743200" cy="1200672"/>
            <a:chOff x="2920308" y="2134786"/>
            <a:chExt cx="6354484" cy="2781296"/>
          </a:xfrm>
        </p:grpSpPr>
        <p:sp>
          <p:nvSpPr>
            <p:cNvPr id="449" name="Rectangle 448">
              <a:extLst>
                <a:ext uri="{FF2B5EF4-FFF2-40B4-BE49-F238E27FC236}">
                  <a16:creationId xmlns:a16="http://schemas.microsoft.com/office/drawing/2014/main" id="{F897B863-2FE9-4CFE-8980-80DCCF06AE07}"/>
                </a:ext>
              </a:extLst>
            </p:cNvPr>
            <p:cNvSpPr>
              <a:spLocks/>
            </p:cNvSpPr>
            <p:nvPr/>
          </p:nvSpPr>
          <p:spPr>
            <a:xfrm>
              <a:off x="2927831" y="2138789"/>
              <a:ext cx="6346961" cy="498238"/>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0" name="Rectangle 449">
              <a:extLst>
                <a:ext uri="{FF2B5EF4-FFF2-40B4-BE49-F238E27FC236}">
                  <a16:creationId xmlns:a16="http://schemas.microsoft.com/office/drawing/2014/main" id="{1886E054-FEEE-45F9-ACA1-7A69A723B7F6}"/>
                </a:ext>
              </a:extLst>
            </p:cNvPr>
            <p:cNvSpPr>
              <a:spLocks/>
            </p:cNvSpPr>
            <p:nvPr/>
          </p:nvSpPr>
          <p:spPr>
            <a:xfrm>
              <a:off x="2920308" y="3621285"/>
              <a:ext cx="6351383" cy="1294797"/>
            </a:xfrm>
            <a:prstGeom prst="rect">
              <a:avLst/>
            </a:prstGeom>
            <a:solidFill>
              <a:srgbClr val="ACAC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1" name="Rectangle 450">
              <a:extLst>
                <a:ext uri="{FF2B5EF4-FFF2-40B4-BE49-F238E27FC236}">
                  <a16:creationId xmlns:a16="http://schemas.microsoft.com/office/drawing/2014/main" id="{413091F4-63E6-4BD4-8581-DDA6DEF6D8EE}"/>
                </a:ext>
              </a:extLst>
            </p:cNvPr>
            <p:cNvSpPr>
              <a:spLocks/>
            </p:cNvSpPr>
            <p:nvPr/>
          </p:nvSpPr>
          <p:spPr>
            <a:xfrm>
              <a:off x="4614009" y="3621285"/>
              <a:ext cx="950709" cy="674362"/>
            </a:xfrm>
            <a:prstGeom prst="rect">
              <a:avLst/>
            </a:prstGeom>
            <a:solidFill>
              <a:srgbClr val="FF8F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2" name="Rectangle 451">
              <a:extLst>
                <a:ext uri="{FF2B5EF4-FFF2-40B4-BE49-F238E27FC236}">
                  <a16:creationId xmlns:a16="http://schemas.microsoft.com/office/drawing/2014/main" id="{84D8585A-FB6D-4A62-839B-6E441D64823B}"/>
                </a:ext>
              </a:extLst>
            </p:cNvPr>
            <p:cNvSpPr>
              <a:spLocks/>
            </p:cNvSpPr>
            <p:nvPr/>
          </p:nvSpPr>
          <p:spPr>
            <a:xfrm>
              <a:off x="6547385" y="3621285"/>
              <a:ext cx="950709" cy="674362"/>
            </a:xfrm>
            <a:prstGeom prst="rect">
              <a:avLst/>
            </a:prstGeom>
            <a:solidFill>
              <a:srgbClr val="FF8F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3" name="Rectangle 452">
              <a:extLst>
                <a:ext uri="{FF2B5EF4-FFF2-40B4-BE49-F238E27FC236}">
                  <a16:creationId xmlns:a16="http://schemas.microsoft.com/office/drawing/2014/main" id="{A706509E-89E0-40BC-96E7-005393A84CB5}"/>
                </a:ext>
              </a:extLst>
            </p:cNvPr>
            <p:cNvSpPr>
              <a:spLocks/>
            </p:cNvSpPr>
            <p:nvPr/>
          </p:nvSpPr>
          <p:spPr>
            <a:xfrm>
              <a:off x="8536686" y="3622430"/>
              <a:ext cx="223698" cy="673217"/>
            </a:xfrm>
            <a:prstGeom prst="rect">
              <a:avLst/>
            </a:prstGeom>
            <a:solidFill>
              <a:srgbClr val="FF8F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4" name="Rectangle 453">
              <a:extLst>
                <a:ext uri="{FF2B5EF4-FFF2-40B4-BE49-F238E27FC236}">
                  <a16:creationId xmlns:a16="http://schemas.microsoft.com/office/drawing/2014/main" id="{5E3BD435-E7AE-4325-BC3B-56A21FAB3CC3}"/>
                </a:ext>
              </a:extLst>
            </p:cNvPr>
            <p:cNvSpPr>
              <a:spLocks/>
            </p:cNvSpPr>
            <p:nvPr/>
          </p:nvSpPr>
          <p:spPr>
            <a:xfrm>
              <a:off x="3407676" y="3622433"/>
              <a:ext cx="239639" cy="674362"/>
            </a:xfrm>
            <a:prstGeom prst="rect">
              <a:avLst/>
            </a:prstGeom>
            <a:solidFill>
              <a:srgbClr val="FF8F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5" name="Rectangle 454">
              <a:extLst>
                <a:ext uri="{FF2B5EF4-FFF2-40B4-BE49-F238E27FC236}">
                  <a16:creationId xmlns:a16="http://schemas.microsoft.com/office/drawing/2014/main" id="{614A12DE-8854-4E42-AB2A-20F8487601E1}"/>
                </a:ext>
              </a:extLst>
            </p:cNvPr>
            <p:cNvSpPr>
              <a:spLocks/>
            </p:cNvSpPr>
            <p:nvPr/>
          </p:nvSpPr>
          <p:spPr>
            <a:xfrm>
              <a:off x="3407712" y="3132921"/>
              <a:ext cx="223630" cy="491888"/>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6" name="Rectangle 455">
              <a:extLst>
                <a:ext uri="{FF2B5EF4-FFF2-40B4-BE49-F238E27FC236}">
                  <a16:creationId xmlns:a16="http://schemas.microsoft.com/office/drawing/2014/main" id="{F15DE4C7-2CEB-49F3-8E24-CFAF27CC65A4}"/>
                </a:ext>
              </a:extLst>
            </p:cNvPr>
            <p:cNvSpPr>
              <a:spLocks/>
            </p:cNvSpPr>
            <p:nvPr/>
          </p:nvSpPr>
          <p:spPr>
            <a:xfrm>
              <a:off x="4685977" y="3133855"/>
              <a:ext cx="223630" cy="498238"/>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7" name="Rectangle 456">
              <a:extLst>
                <a:ext uri="{FF2B5EF4-FFF2-40B4-BE49-F238E27FC236}">
                  <a16:creationId xmlns:a16="http://schemas.microsoft.com/office/drawing/2014/main" id="{D34746E5-8F36-4655-9C54-7844BDF1EE2F}"/>
                </a:ext>
              </a:extLst>
            </p:cNvPr>
            <p:cNvSpPr>
              <a:spLocks/>
            </p:cNvSpPr>
            <p:nvPr/>
          </p:nvSpPr>
          <p:spPr>
            <a:xfrm>
              <a:off x="7258519" y="3132120"/>
              <a:ext cx="223630" cy="498238"/>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8" name="Rectangle 457">
              <a:extLst>
                <a:ext uri="{FF2B5EF4-FFF2-40B4-BE49-F238E27FC236}">
                  <a16:creationId xmlns:a16="http://schemas.microsoft.com/office/drawing/2014/main" id="{831C9E2E-4147-46B7-9DFB-79866BB35419}"/>
                </a:ext>
              </a:extLst>
            </p:cNvPr>
            <p:cNvSpPr>
              <a:spLocks/>
            </p:cNvSpPr>
            <p:nvPr/>
          </p:nvSpPr>
          <p:spPr>
            <a:xfrm>
              <a:off x="8536754" y="3131564"/>
              <a:ext cx="223630" cy="498238"/>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9" name="Rectangle 458">
              <a:extLst>
                <a:ext uri="{FF2B5EF4-FFF2-40B4-BE49-F238E27FC236}">
                  <a16:creationId xmlns:a16="http://schemas.microsoft.com/office/drawing/2014/main" id="{D9942FA5-BDF8-49F7-B41D-9DF80D8FCE2D}"/>
                </a:ext>
              </a:extLst>
            </p:cNvPr>
            <p:cNvSpPr>
              <a:spLocks/>
            </p:cNvSpPr>
            <p:nvPr/>
          </p:nvSpPr>
          <p:spPr>
            <a:xfrm>
              <a:off x="2920309" y="3132921"/>
              <a:ext cx="487102" cy="494714"/>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0" name="Rectangle 459">
              <a:extLst>
                <a:ext uri="{FF2B5EF4-FFF2-40B4-BE49-F238E27FC236}">
                  <a16:creationId xmlns:a16="http://schemas.microsoft.com/office/drawing/2014/main" id="{FA0F2F8F-D92B-4438-80F1-2978254FD2B8}"/>
                </a:ext>
              </a:extLst>
            </p:cNvPr>
            <p:cNvSpPr>
              <a:spLocks/>
            </p:cNvSpPr>
            <p:nvPr/>
          </p:nvSpPr>
          <p:spPr>
            <a:xfrm>
              <a:off x="3630575" y="3130290"/>
              <a:ext cx="1054538" cy="494714"/>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1" name="Rectangle 460">
              <a:extLst>
                <a:ext uri="{FF2B5EF4-FFF2-40B4-BE49-F238E27FC236}">
                  <a16:creationId xmlns:a16="http://schemas.microsoft.com/office/drawing/2014/main" id="{732B2AFE-CC1C-409E-8BED-E20E44D9B4A0}"/>
                </a:ext>
              </a:extLst>
            </p:cNvPr>
            <p:cNvSpPr>
              <a:spLocks/>
            </p:cNvSpPr>
            <p:nvPr/>
          </p:nvSpPr>
          <p:spPr>
            <a:xfrm>
              <a:off x="4908870" y="3132921"/>
              <a:ext cx="2348846" cy="494714"/>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2" name="Rectangle 461">
              <a:extLst>
                <a:ext uri="{FF2B5EF4-FFF2-40B4-BE49-F238E27FC236}">
                  <a16:creationId xmlns:a16="http://schemas.microsoft.com/office/drawing/2014/main" id="{5AF815E5-8EC1-4901-98E0-AAE425D2CFDC}"/>
                </a:ext>
              </a:extLst>
            </p:cNvPr>
            <p:cNvSpPr>
              <a:spLocks/>
            </p:cNvSpPr>
            <p:nvPr/>
          </p:nvSpPr>
          <p:spPr>
            <a:xfrm>
              <a:off x="7480608" y="3127003"/>
              <a:ext cx="1056777" cy="494714"/>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3" name="Rectangle 462">
              <a:extLst>
                <a:ext uri="{FF2B5EF4-FFF2-40B4-BE49-F238E27FC236}">
                  <a16:creationId xmlns:a16="http://schemas.microsoft.com/office/drawing/2014/main" id="{BA877887-ED67-4B4C-B929-8F8F05A13459}"/>
                </a:ext>
              </a:extLst>
            </p:cNvPr>
            <p:cNvSpPr>
              <a:spLocks/>
            </p:cNvSpPr>
            <p:nvPr/>
          </p:nvSpPr>
          <p:spPr>
            <a:xfrm>
              <a:off x="8759021" y="3131564"/>
              <a:ext cx="512010" cy="494714"/>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4" name="Rectangle 463">
              <a:extLst>
                <a:ext uri="{FF2B5EF4-FFF2-40B4-BE49-F238E27FC236}">
                  <a16:creationId xmlns:a16="http://schemas.microsoft.com/office/drawing/2014/main" id="{0A77D573-7923-4010-92EE-38BA71B47A7F}"/>
                </a:ext>
              </a:extLst>
            </p:cNvPr>
            <p:cNvSpPr>
              <a:spLocks/>
            </p:cNvSpPr>
            <p:nvPr/>
          </p:nvSpPr>
          <p:spPr>
            <a:xfrm>
              <a:off x="3060184" y="2635077"/>
              <a:ext cx="902710" cy="498238"/>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5" name="Rectangle 464">
              <a:extLst>
                <a:ext uri="{FF2B5EF4-FFF2-40B4-BE49-F238E27FC236}">
                  <a16:creationId xmlns:a16="http://schemas.microsoft.com/office/drawing/2014/main" id="{0130C45E-7717-4396-A165-1BFA2B3007C5}"/>
                </a:ext>
              </a:extLst>
            </p:cNvPr>
            <p:cNvSpPr>
              <a:spLocks/>
            </p:cNvSpPr>
            <p:nvPr/>
          </p:nvSpPr>
          <p:spPr>
            <a:xfrm>
              <a:off x="4346437" y="2641091"/>
              <a:ext cx="902710" cy="498238"/>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6" name="Rectangle 465">
              <a:extLst>
                <a:ext uri="{FF2B5EF4-FFF2-40B4-BE49-F238E27FC236}">
                  <a16:creationId xmlns:a16="http://schemas.microsoft.com/office/drawing/2014/main" id="{671301B4-83C4-4867-A838-6A57C1069E14}"/>
                </a:ext>
              </a:extLst>
            </p:cNvPr>
            <p:cNvSpPr>
              <a:spLocks/>
            </p:cNvSpPr>
            <p:nvPr/>
          </p:nvSpPr>
          <p:spPr>
            <a:xfrm>
              <a:off x="6918979" y="2637012"/>
              <a:ext cx="902710" cy="498238"/>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7" name="Rectangle 466">
              <a:extLst>
                <a:ext uri="{FF2B5EF4-FFF2-40B4-BE49-F238E27FC236}">
                  <a16:creationId xmlns:a16="http://schemas.microsoft.com/office/drawing/2014/main" id="{C3AD1896-2D89-42DB-BD56-162CC0EBF883}"/>
                </a:ext>
              </a:extLst>
            </p:cNvPr>
            <p:cNvSpPr>
              <a:spLocks/>
            </p:cNvSpPr>
            <p:nvPr/>
          </p:nvSpPr>
          <p:spPr>
            <a:xfrm>
              <a:off x="8197180" y="2632744"/>
              <a:ext cx="902710" cy="498238"/>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8" name="Rectangle 467">
              <a:extLst>
                <a:ext uri="{FF2B5EF4-FFF2-40B4-BE49-F238E27FC236}">
                  <a16:creationId xmlns:a16="http://schemas.microsoft.com/office/drawing/2014/main" id="{395ABBC5-8A65-4399-A46E-6052E0CB53FC}"/>
                </a:ext>
              </a:extLst>
            </p:cNvPr>
            <p:cNvSpPr>
              <a:spLocks/>
            </p:cNvSpPr>
            <p:nvPr/>
          </p:nvSpPr>
          <p:spPr>
            <a:xfrm>
              <a:off x="5416984" y="2636236"/>
              <a:ext cx="251594" cy="498238"/>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9" name="Rectangle 468">
              <a:extLst>
                <a:ext uri="{FF2B5EF4-FFF2-40B4-BE49-F238E27FC236}">
                  <a16:creationId xmlns:a16="http://schemas.microsoft.com/office/drawing/2014/main" id="{D5B102DD-2EC5-4A4A-A81A-6FC14B049EDA}"/>
                </a:ext>
              </a:extLst>
            </p:cNvPr>
            <p:cNvSpPr>
              <a:spLocks/>
            </p:cNvSpPr>
            <p:nvPr/>
          </p:nvSpPr>
          <p:spPr>
            <a:xfrm>
              <a:off x="6479606" y="2636238"/>
              <a:ext cx="251594" cy="498238"/>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0" name="Rectangle 469">
              <a:extLst>
                <a:ext uri="{FF2B5EF4-FFF2-40B4-BE49-F238E27FC236}">
                  <a16:creationId xmlns:a16="http://schemas.microsoft.com/office/drawing/2014/main" id="{5251B50C-96AB-4567-9930-0010B762BA7E}"/>
                </a:ext>
              </a:extLst>
            </p:cNvPr>
            <p:cNvSpPr>
              <a:spLocks/>
            </p:cNvSpPr>
            <p:nvPr/>
          </p:nvSpPr>
          <p:spPr>
            <a:xfrm>
              <a:off x="2924070" y="2636747"/>
              <a:ext cx="6346961" cy="498238"/>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1" name="Rectangle 470">
              <a:extLst>
                <a:ext uri="{FF2B5EF4-FFF2-40B4-BE49-F238E27FC236}">
                  <a16:creationId xmlns:a16="http://schemas.microsoft.com/office/drawing/2014/main" id="{506067FF-052E-4DE2-B023-E303221F98CA}"/>
                </a:ext>
              </a:extLst>
            </p:cNvPr>
            <p:cNvSpPr>
              <a:spLocks/>
            </p:cNvSpPr>
            <p:nvPr/>
          </p:nvSpPr>
          <p:spPr>
            <a:xfrm>
              <a:off x="3063945" y="2137119"/>
              <a:ext cx="902710" cy="498238"/>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2" name="Rectangle 471">
              <a:extLst>
                <a:ext uri="{FF2B5EF4-FFF2-40B4-BE49-F238E27FC236}">
                  <a16:creationId xmlns:a16="http://schemas.microsoft.com/office/drawing/2014/main" id="{7026E74B-7DA8-4049-B0B8-70F529F3CB54}"/>
                </a:ext>
              </a:extLst>
            </p:cNvPr>
            <p:cNvSpPr>
              <a:spLocks/>
            </p:cNvSpPr>
            <p:nvPr/>
          </p:nvSpPr>
          <p:spPr>
            <a:xfrm>
              <a:off x="4350198" y="2143133"/>
              <a:ext cx="902710" cy="498238"/>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3" name="Rectangle 472">
              <a:extLst>
                <a:ext uri="{FF2B5EF4-FFF2-40B4-BE49-F238E27FC236}">
                  <a16:creationId xmlns:a16="http://schemas.microsoft.com/office/drawing/2014/main" id="{7CC5B2A0-0299-4E0B-BD3C-F4991298A566}"/>
                </a:ext>
              </a:extLst>
            </p:cNvPr>
            <p:cNvSpPr>
              <a:spLocks/>
            </p:cNvSpPr>
            <p:nvPr/>
          </p:nvSpPr>
          <p:spPr>
            <a:xfrm>
              <a:off x="6922740" y="2139054"/>
              <a:ext cx="902710" cy="498238"/>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4" name="Rectangle 473">
              <a:extLst>
                <a:ext uri="{FF2B5EF4-FFF2-40B4-BE49-F238E27FC236}">
                  <a16:creationId xmlns:a16="http://schemas.microsoft.com/office/drawing/2014/main" id="{36E01F78-C1A5-4914-9926-4E82E6E2BE4A}"/>
                </a:ext>
              </a:extLst>
            </p:cNvPr>
            <p:cNvSpPr>
              <a:spLocks/>
            </p:cNvSpPr>
            <p:nvPr/>
          </p:nvSpPr>
          <p:spPr>
            <a:xfrm>
              <a:off x="8200941" y="2134786"/>
              <a:ext cx="902710" cy="498238"/>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5" name="Rectangle 474">
              <a:extLst>
                <a:ext uri="{FF2B5EF4-FFF2-40B4-BE49-F238E27FC236}">
                  <a16:creationId xmlns:a16="http://schemas.microsoft.com/office/drawing/2014/main" id="{F3E11019-0EF7-4F6B-BCEB-34119748ED2B}"/>
                </a:ext>
              </a:extLst>
            </p:cNvPr>
            <p:cNvSpPr>
              <a:spLocks/>
            </p:cNvSpPr>
            <p:nvPr/>
          </p:nvSpPr>
          <p:spPr>
            <a:xfrm>
              <a:off x="5420745" y="2138278"/>
              <a:ext cx="251594" cy="498238"/>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6" name="Rectangle 475">
              <a:extLst>
                <a:ext uri="{FF2B5EF4-FFF2-40B4-BE49-F238E27FC236}">
                  <a16:creationId xmlns:a16="http://schemas.microsoft.com/office/drawing/2014/main" id="{BFAEC34F-5ED6-43D8-8DF7-EDA8CFC37D00}"/>
                </a:ext>
              </a:extLst>
            </p:cNvPr>
            <p:cNvSpPr>
              <a:spLocks/>
            </p:cNvSpPr>
            <p:nvPr/>
          </p:nvSpPr>
          <p:spPr>
            <a:xfrm>
              <a:off x="6483367" y="2138280"/>
              <a:ext cx="251594" cy="498238"/>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7" name="Group 476">
            <a:extLst>
              <a:ext uri="{FF2B5EF4-FFF2-40B4-BE49-F238E27FC236}">
                <a16:creationId xmlns:a16="http://schemas.microsoft.com/office/drawing/2014/main" id="{E4240467-4FCB-4F27-B399-EB91A701055D}"/>
              </a:ext>
            </a:extLst>
          </p:cNvPr>
          <p:cNvGrpSpPr>
            <a:grpSpLocks noChangeAspect="1"/>
          </p:cNvGrpSpPr>
          <p:nvPr/>
        </p:nvGrpSpPr>
        <p:grpSpPr>
          <a:xfrm>
            <a:off x="442406" y="2087627"/>
            <a:ext cx="2743200" cy="986187"/>
            <a:chOff x="2920308" y="2632744"/>
            <a:chExt cx="6351383" cy="2283338"/>
          </a:xfrm>
        </p:grpSpPr>
        <p:sp>
          <p:nvSpPr>
            <p:cNvPr id="478" name="Rectangle 477">
              <a:extLst>
                <a:ext uri="{FF2B5EF4-FFF2-40B4-BE49-F238E27FC236}">
                  <a16:creationId xmlns:a16="http://schemas.microsoft.com/office/drawing/2014/main" id="{EB561604-8F48-4B81-B69B-C8F23919F21C}"/>
                </a:ext>
              </a:extLst>
            </p:cNvPr>
            <p:cNvSpPr/>
            <p:nvPr/>
          </p:nvSpPr>
          <p:spPr>
            <a:xfrm>
              <a:off x="2920308" y="3621285"/>
              <a:ext cx="6351383" cy="1294797"/>
            </a:xfrm>
            <a:prstGeom prst="rect">
              <a:avLst/>
            </a:prstGeom>
            <a:solidFill>
              <a:srgbClr val="ACAC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9" name="Rectangle 478">
              <a:extLst>
                <a:ext uri="{FF2B5EF4-FFF2-40B4-BE49-F238E27FC236}">
                  <a16:creationId xmlns:a16="http://schemas.microsoft.com/office/drawing/2014/main" id="{276656E6-D899-41B4-9262-7D5D844130A7}"/>
                </a:ext>
              </a:extLst>
            </p:cNvPr>
            <p:cNvSpPr/>
            <p:nvPr/>
          </p:nvSpPr>
          <p:spPr>
            <a:xfrm>
              <a:off x="4614009" y="3621285"/>
              <a:ext cx="950709" cy="674362"/>
            </a:xfrm>
            <a:prstGeom prst="rect">
              <a:avLst/>
            </a:prstGeom>
            <a:solidFill>
              <a:srgbClr val="FF8F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0" name="Rectangle 479">
              <a:extLst>
                <a:ext uri="{FF2B5EF4-FFF2-40B4-BE49-F238E27FC236}">
                  <a16:creationId xmlns:a16="http://schemas.microsoft.com/office/drawing/2014/main" id="{B0161BAE-FAD8-47DC-878B-84F938555AC6}"/>
                </a:ext>
              </a:extLst>
            </p:cNvPr>
            <p:cNvSpPr/>
            <p:nvPr/>
          </p:nvSpPr>
          <p:spPr>
            <a:xfrm>
              <a:off x="6547385" y="3621285"/>
              <a:ext cx="950709" cy="674362"/>
            </a:xfrm>
            <a:prstGeom prst="rect">
              <a:avLst/>
            </a:prstGeom>
            <a:solidFill>
              <a:srgbClr val="FF8F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1" name="Rectangle 480">
              <a:extLst>
                <a:ext uri="{FF2B5EF4-FFF2-40B4-BE49-F238E27FC236}">
                  <a16:creationId xmlns:a16="http://schemas.microsoft.com/office/drawing/2014/main" id="{AE70551E-9063-4A82-B7E6-EC7C01F7A961}"/>
                </a:ext>
              </a:extLst>
            </p:cNvPr>
            <p:cNvSpPr/>
            <p:nvPr/>
          </p:nvSpPr>
          <p:spPr>
            <a:xfrm>
              <a:off x="8536686" y="3622430"/>
              <a:ext cx="223698" cy="673217"/>
            </a:xfrm>
            <a:prstGeom prst="rect">
              <a:avLst/>
            </a:prstGeom>
            <a:solidFill>
              <a:srgbClr val="FF8F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2" name="Rectangle 481">
              <a:extLst>
                <a:ext uri="{FF2B5EF4-FFF2-40B4-BE49-F238E27FC236}">
                  <a16:creationId xmlns:a16="http://schemas.microsoft.com/office/drawing/2014/main" id="{2C0D0DAF-52FD-46CA-BDCE-2DE613966494}"/>
                </a:ext>
              </a:extLst>
            </p:cNvPr>
            <p:cNvSpPr/>
            <p:nvPr/>
          </p:nvSpPr>
          <p:spPr>
            <a:xfrm>
              <a:off x="3407676" y="3622433"/>
              <a:ext cx="239639" cy="674362"/>
            </a:xfrm>
            <a:prstGeom prst="rect">
              <a:avLst/>
            </a:prstGeom>
            <a:solidFill>
              <a:srgbClr val="FF8F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3" name="Rectangle 482">
              <a:extLst>
                <a:ext uri="{FF2B5EF4-FFF2-40B4-BE49-F238E27FC236}">
                  <a16:creationId xmlns:a16="http://schemas.microsoft.com/office/drawing/2014/main" id="{7C82F8D5-5D80-4553-A038-2F2B88642CEB}"/>
                </a:ext>
              </a:extLst>
            </p:cNvPr>
            <p:cNvSpPr/>
            <p:nvPr/>
          </p:nvSpPr>
          <p:spPr>
            <a:xfrm>
              <a:off x="3407712" y="3132921"/>
              <a:ext cx="223630" cy="491888"/>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4" name="Rectangle 483">
              <a:extLst>
                <a:ext uri="{FF2B5EF4-FFF2-40B4-BE49-F238E27FC236}">
                  <a16:creationId xmlns:a16="http://schemas.microsoft.com/office/drawing/2014/main" id="{3353D7DF-B5FD-4F97-B7F6-D9ABE82F2B1D}"/>
                </a:ext>
              </a:extLst>
            </p:cNvPr>
            <p:cNvSpPr/>
            <p:nvPr/>
          </p:nvSpPr>
          <p:spPr>
            <a:xfrm>
              <a:off x="4685977" y="3133855"/>
              <a:ext cx="223630" cy="498238"/>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5" name="Rectangle 484">
              <a:extLst>
                <a:ext uri="{FF2B5EF4-FFF2-40B4-BE49-F238E27FC236}">
                  <a16:creationId xmlns:a16="http://schemas.microsoft.com/office/drawing/2014/main" id="{846222D4-2BB0-4B60-AB33-770D36968C84}"/>
                </a:ext>
              </a:extLst>
            </p:cNvPr>
            <p:cNvSpPr/>
            <p:nvPr/>
          </p:nvSpPr>
          <p:spPr>
            <a:xfrm>
              <a:off x="7258519" y="3132120"/>
              <a:ext cx="223630" cy="498238"/>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6" name="Rectangle 485">
              <a:extLst>
                <a:ext uri="{FF2B5EF4-FFF2-40B4-BE49-F238E27FC236}">
                  <a16:creationId xmlns:a16="http://schemas.microsoft.com/office/drawing/2014/main" id="{12FF508F-5800-4024-A7E2-4F96BD9726A1}"/>
                </a:ext>
              </a:extLst>
            </p:cNvPr>
            <p:cNvSpPr/>
            <p:nvPr/>
          </p:nvSpPr>
          <p:spPr>
            <a:xfrm>
              <a:off x="8536754" y="3131564"/>
              <a:ext cx="223630" cy="498238"/>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7" name="Rectangle 486">
              <a:extLst>
                <a:ext uri="{FF2B5EF4-FFF2-40B4-BE49-F238E27FC236}">
                  <a16:creationId xmlns:a16="http://schemas.microsoft.com/office/drawing/2014/main" id="{71721FC8-D5B4-4FA3-BA70-75F5F600F3F7}"/>
                </a:ext>
              </a:extLst>
            </p:cNvPr>
            <p:cNvSpPr/>
            <p:nvPr/>
          </p:nvSpPr>
          <p:spPr>
            <a:xfrm>
              <a:off x="2920309" y="3132921"/>
              <a:ext cx="487102" cy="494714"/>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8" name="Rectangle 487">
              <a:extLst>
                <a:ext uri="{FF2B5EF4-FFF2-40B4-BE49-F238E27FC236}">
                  <a16:creationId xmlns:a16="http://schemas.microsoft.com/office/drawing/2014/main" id="{DFF4DAA0-11E6-472B-9226-F22F8F9F920A}"/>
                </a:ext>
              </a:extLst>
            </p:cNvPr>
            <p:cNvSpPr/>
            <p:nvPr/>
          </p:nvSpPr>
          <p:spPr>
            <a:xfrm>
              <a:off x="3630575" y="3130290"/>
              <a:ext cx="1054538" cy="494714"/>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9" name="Rectangle 488">
              <a:extLst>
                <a:ext uri="{FF2B5EF4-FFF2-40B4-BE49-F238E27FC236}">
                  <a16:creationId xmlns:a16="http://schemas.microsoft.com/office/drawing/2014/main" id="{6D371EDB-6E69-4212-8FD1-A8BCE5CE198B}"/>
                </a:ext>
              </a:extLst>
            </p:cNvPr>
            <p:cNvSpPr/>
            <p:nvPr/>
          </p:nvSpPr>
          <p:spPr>
            <a:xfrm>
              <a:off x="4908870" y="3132921"/>
              <a:ext cx="2348846" cy="494714"/>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0" name="Rectangle 489">
              <a:extLst>
                <a:ext uri="{FF2B5EF4-FFF2-40B4-BE49-F238E27FC236}">
                  <a16:creationId xmlns:a16="http://schemas.microsoft.com/office/drawing/2014/main" id="{B6003B73-A47D-4FCE-8A30-59EF160B93DD}"/>
                </a:ext>
              </a:extLst>
            </p:cNvPr>
            <p:cNvSpPr/>
            <p:nvPr/>
          </p:nvSpPr>
          <p:spPr>
            <a:xfrm>
              <a:off x="7480608" y="3127003"/>
              <a:ext cx="1056777" cy="494714"/>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1" name="Rectangle 490">
              <a:extLst>
                <a:ext uri="{FF2B5EF4-FFF2-40B4-BE49-F238E27FC236}">
                  <a16:creationId xmlns:a16="http://schemas.microsoft.com/office/drawing/2014/main" id="{3E47A3DE-EAC5-430D-872C-6DED4125F922}"/>
                </a:ext>
              </a:extLst>
            </p:cNvPr>
            <p:cNvSpPr/>
            <p:nvPr/>
          </p:nvSpPr>
          <p:spPr>
            <a:xfrm>
              <a:off x="8759021" y="3131564"/>
              <a:ext cx="512010" cy="494714"/>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2" name="Rectangle 491">
              <a:extLst>
                <a:ext uri="{FF2B5EF4-FFF2-40B4-BE49-F238E27FC236}">
                  <a16:creationId xmlns:a16="http://schemas.microsoft.com/office/drawing/2014/main" id="{095E22FD-4CCB-40C6-9E51-E2C3593FDE65}"/>
                </a:ext>
              </a:extLst>
            </p:cNvPr>
            <p:cNvSpPr/>
            <p:nvPr/>
          </p:nvSpPr>
          <p:spPr>
            <a:xfrm>
              <a:off x="3060184" y="2635077"/>
              <a:ext cx="902710" cy="498238"/>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3" name="Rectangle 492">
              <a:extLst>
                <a:ext uri="{FF2B5EF4-FFF2-40B4-BE49-F238E27FC236}">
                  <a16:creationId xmlns:a16="http://schemas.microsoft.com/office/drawing/2014/main" id="{98F14A33-6D9F-49AC-BDC8-1214ACFC9163}"/>
                </a:ext>
              </a:extLst>
            </p:cNvPr>
            <p:cNvSpPr/>
            <p:nvPr/>
          </p:nvSpPr>
          <p:spPr>
            <a:xfrm>
              <a:off x="4346437" y="2641091"/>
              <a:ext cx="902710" cy="498238"/>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4" name="Rectangle 493">
              <a:extLst>
                <a:ext uri="{FF2B5EF4-FFF2-40B4-BE49-F238E27FC236}">
                  <a16:creationId xmlns:a16="http://schemas.microsoft.com/office/drawing/2014/main" id="{AB841D61-E518-4C5E-8819-26A7BC9D86CC}"/>
                </a:ext>
              </a:extLst>
            </p:cNvPr>
            <p:cNvSpPr/>
            <p:nvPr/>
          </p:nvSpPr>
          <p:spPr>
            <a:xfrm>
              <a:off x="6918979" y="2637012"/>
              <a:ext cx="902710" cy="498238"/>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5" name="Rectangle 494">
              <a:extLst>
                <a:ext uri="{FF2B5EF4-FFF2-40B4-BE49-F238E27FC236}">
                  <a16:creationId xmlns:a16="http://schemas.microsoft.com/office/drawing/2014/main" id="{AF18BE54-AB83-43DC-A77F-A4CBA9645ECC}"/>
                </a:ext>
              </a:extLst>
            </p:cNvPr>
            <p:cNvSpPr/>
            <p:nvPr/>
          </p:nvSpPr>
          <p:spPr>
            <a:xfrm>
              <a:off x="8197180" y="2632744"/>
              <a:ext cx="902710" cy="498238"/>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6" name="Rectangle 495">
              <a:extLst>
                <a:ext uri="{FF2B5EF4-FFF2-40B4-BE49-F238E27FC236}">
                  <a16:creationId xmlns:a16="http://schemas.microsoft.com/office/drawing/2014/main" id="{F34F5AB5-0EDE-4CD4-A667-6C2118E29D92}"/>
                </a:ext>
              </a:extLst>
            </p:cNvPr>
            <p:cNvSpPr/>
            <p:nvPr/>
          </p:nvSpPr>
          <p:spPr>
            <a:xfrm>
              <a:off x="5416984" y="2636236"/>
              <a:ext cx="251594" cy="498238"/>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7" name="Rectangle 496">
              <a:extLst>
                <a:ext uri="{FF2B5EF4-FFF2-40B4-BE49-F238E27FC236}">
                  <a16:creationId xmlns:a16="http://schemas.microsoft.com/office/drawing/2014/main" id="{49460EB9-62CB-4BFD-804E-14348CD7501A}"/>
                </a:ext>
              </a:extLst>
            </p:cNvPr>
            <p:cNvSpPr/>
            <p:nvPr/>
          </p:nvSpPr>
          <p:spPr>
            <a:xfrm>
              <a:off x="6479606" y="2636238"/>
              <a:ext cx="251594" cy="498238"/>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8" name="Rectangle 497">
              <a:extLst>
                <a:ext uri="{FF2B5EF4-FFF2-40B4-BE49-F238E27FC236}">
                  <a16:creationId xmlns:a16="http://schemas.microsoft.com/office/drawing/2014/main" id="{EF1A40B7-1564-435E-9901-E9C4089C726D}"/>
                </a:ext>
              </a:extLst>
            </p:cNvPr>
            <p:cNvSpPr/>
            <p:nvPr/>
          </p:nvSpPr>
          <p:spPr>
            <a:xfrm>
              <a:off x="2924070" y="2636747"/>
              <a:ext cx="6346961" cy="498238"/>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7" name="Group 346">
            <a:extLst>
              <a:ext uri="{FF2B5EF4-FFF2-40B4-BE49-F238E27FC236}">
                <a16:creationId xmlns:a16="http://schemas.microsoft.com/office/drawing/2014/main" id="{EC349714-7B87-43D8-89D7-89CC7D07F87B}"/>
              </a:ext>
            </a:extLst>
          </p:cNvPr>
          <p:cNvGrpSpPr>
            <a:grpSpLocks noChangeAspect="1"/>
          </p:cNvGrpSpPr>
          <p:nvPr/>
        </p:nvGrpSpPr>
        <p:grpSpPr>
          <a:xfrm>
            <a:off x="479077" y="4858919"/>
            <a:ext cx="2743200" cy="988299"/>
            <a:chOff x="3570850" y="4718324"/>
            <a:chExt cx="3365500" cy="1338648"/>
          </a:xfrm>
        </p:grpSpPr>
        <p:sp>
          <p:nvSpPr>
            <p:cNvPr id="348" name="Rectangle 347">
              <a:extLst>
                <a:ext uri="{FF2B5EF4-FFF2-40B4-BE49-F238E27FC236}">
                  <a16:creationId xmlns:a16="http://schemas.microsoft.com/office/drawing/2014/main" id="{C38DD701-0A86-4D7A-BFEA-0B331FB892F7}"/>
                </a:ext>
              </a:extLst>
            </p:cNvPr>
            <p:cNvSpPr/>
            <p:nvPr/>
          </p:nvSpPr>
          <p:spPr>
            <a:xfrm>
              <a:off x="3570850" y="5299496"/>
              <a:ext cx="3365500" cy="757476"/>
            </a:xfrm>
            <a:prstGeom prst="rect">
              <a:avLst/>
            </a:prstGeom>
            <a:solidFill>
              <a:srgbClr val="ACAC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 name="Rectangle 348">
              <a:extLst>
                <a:ext uri="{FF2B5EF4-FFF2-40B4-BE49-F238E27FC236}">
                  <a16:creationId xmlns:a16="http://schemas.microsoft.com/office/drawing/2014/main" id="{EAC0C827-19A1-412E-95BC-6CB20FBACBAD}"/>
                </a:ext>
              </a:extLst>
            </p:cNvPr>
            <p:cNvSpPr/>
            <p:nvPr/>
          </p:nvSpPr>
          <p:spPr>
            <a:xfrm>
              <a:off x="4468316" y="5299496"/>
              <a:ext cx="503766" cy="394512"/>
            </a:xfrm>
            <a:prstGeom prst="rect">
              <a:avLst/>
            </a:prstGeom>
            <a:solidFill>
              <a:srgbClr val="FF8F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 name="Rectangle 349">
              <a:extLst>
                <a:ext uri="{FF2B5EF4-FFF2-40B4-BE49-F238E27FC236}">
                  <a16:creationId xmlns:a16="http://schemas.microsoft.com/office/drawing/2014/main" id="{EBE05FCB-DAA6-4A92-BA60-49A0511E2D5B}"/>
                </a:ext>
              </a:extLst>
            </p:cNvPr>
            <p:cNvSpPr/>
            <p:nvPr/>
          </p:nvSpPr>
          <p:spPr>
            <a:xfrm>
              <a:off x="5492782" y="5299496"/>
              <a:ext cx="503766" cy="394512"/>
            </a:xfrm>
            <a:prstGeom prst="rect">
              <a:avLst/>
            </a:prstGeom>
            <a:solidFill>
              <a:srgbClr val="FF8F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Rectangle 350">
              <a:extLst>
                <a:ext uri="{FF2B5EF4-FFF2-40B4-BE49-F238E27FC236}">
                  <a16:creationId xmlns:a16="http://schemas.microsoft.com/office/drawing/2014/main" id="{BAEB7C8B-05C2-4F01-AC20-2D098CA111E5}"/>
                </a:ext>
              </a:extLst>
            </p:cNvPr>
            <p:cNvSpPr/>
            <p:nvPr/>
          </p:nvSpPr>
          <p:spPr>
            <a:xfrm>
              <a:off x="6546882" y="5300166"/>
              <a:ext cx="118534" cy="393842"/>
            </a:xfrm>
            <a:prstGeom prst="rect">
              <a:avLst/>
            </a:prstGeom>
            <a:solidFill>
              <a:srgbClr val="FF8F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 name="Rectangle 351">
              <a:extLst>
                <a:ext uri="{FF2B5EF4-FFF2-40B4-BE49-F238E27FC236}">
                  <a16:creationId xmlns:a16="http://schemas.microsoft.com/office/drawing/2014/main" id="{EC0FA4D2-409D-4AE9-91DC-F9C88BE4FF52}"/>
                </a:ext>
              </a:extLst>
            </p:cNvPr>
            <p:cNvSpPr/>
            <p:nvPr/>
          </p:nvSpPr>
          <p:spPr>
            <a:xfrm>
              <a:off x="3829099" y="5300168"/>
              <a:ext cx="126981" cy="394512"/>
            </a:xfrm>
            <a:prstGeom prst="rect">
              <a:avLst/>
            </a:prstGeom>
            <a:solidFill>
              <a:srgbClr val="FF8F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3" name="Rectangle 352">
              <a:extLst>
                <a:ext uri="{FF2B5EF4-FFF2-40B4-BE49-F238E27FC236}">
                  <a16:creationId xmlns:a16="http://schemas.microsoft.com/office/drawing/2014/main" id="{77269265-CF48-42CE-A282-093CD0B5C26C}"/>
                </a:ext>
              </a:extLst>
            </p:cNvPr>
            <p:cNvSpPr/>
            <p:nvPr/>
          </p:nvSpPr>
          <p:spPr>
            <a:xfrm>
              <a:off x="3570850" y="5010081"/>
              <a:ext cx="3365500" cy="289415"/>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4" name="Rectangle 353">
              <a:extLst>
                <a:ext uri="{FF2B5EF4-FFF2-40B4-BE49-F238E27FC236}">
                  <a16:creationId xmlns:a16="http://schemas.microsoft.com/office/drawing/2014/main" id="{AF70318D-1EE8-43DA-A2E2-5B53E5D87E59}"/>
                </a:ext>
              </a:extLst>
            </p:cNvPr>
            <p:cNvSpPr/>
            <p:nvPr/>
          </p:nvSpPr>
          <p:spPr>
            <a:xfrm>
              <a:off x="3829118" y="5010081"/>
              <a:ext cx="118498" cy="291477"/>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5" name="Rectangle 354">
              <a:extLst>
                <a:ext uri="{FF2B5EF4-FFF2-40B4-BE49-F238E27FC236}">
                  <a16:creationId xmlns:a16="http://schemas.microsoft.com/office/drawing/2014/main" id="{E55FECB7-FA96-4E3E-991E-FB184BD47964}"/>
                </a:ext>
              </a:extLst>
            </p:cNvPr>
            <p:cNvSpPr/>
            <p:nvPr/>
          </p:nvSpPr>
          <p:spPr>
            <a:xfrm>
              <a:off x="4506451" y="5014342"/>
              <a:ext cx="118498" cy="291477"/>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6" name="Rectangle 355">
              <a:extLst>
                <a:ext uri="{FF2B5EF4-FFF2-40B4-BE49-F238E27FC236}">
                  <a16:creationId xmlns:a16="http://schemas.microsoft.com/office/drawing/2014/main" id="{DC61B7A3-40BC-4252-91F6-AC04646D1FD1}"/>
                </a:ext>
              </a:extLst>
            </p:cNvPr>
            <p:cNvSpPr/>
            <p:nvPr/>
          </p:nvSpPr>
          <p:spPr>
            <a:xfrm>
              <a:off x="5869601" y="5013327"/>
              <a:ext cx="118498" cy="291477"/>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7" name="Rectangle 356">
              <a:extLst>
                <a:ext uri="{FF2B5EF4-FFF2-40B4-BE49-F238E27FC236}">
                  <a16:creationId xmlns:a16="http://schemas.microsoft.com/office/drawing/2014/main" id="{5FD1743B-78CA-47BD-BD62-54812F38C748}"/>
                </a:ext>
              </a:extLst>
            </p:cNvPr>
            <p:cNvSpPr/>
            <p:nvPr/>
          </p:nvSpPr>
          <p:spPr>
            <a:xfrm>
              <a:off x="6546918" y="5013002"/>
              <a:ext cx="118498" cy="291477"/>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8" name="Rectangle 357">
              <a:extLst>
                <a:ext uri="{FF2B5EF4-FFF2-40B4-BE49-F238E27FC236}">
                  <a16:creationId xmlns:a16="http://schemas.microsoft.com/office/drawing/2014/main" id="{2DFFB362-0164-4544-96FD-6DBA08B7373A}"/>
                </a:ext>
              </a:extLst>
            </p:cNvPr>
            <p:cNvSpPr/>
            <p:nvPr/>
          </p:nvSpPr>
          <p:spPr>
            <a:xfrm>
              <a:off x="3644968" y="4719689"/>
              <a:ext cx="478332" cy="291477"/>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9" name="Rectangle 358">
              <a:extLst>
                <a:ext uri="{FF2B5EF4-FFF2-40B4-BE49-F238E27FC236}">
                  <a16:creationId xmlns:a16="http://schemas.microsoft.com/office/drawing/2014/main" id="{C53FC591-8D05-48F7-B02D-1A77688AAF31}"/>
                </a:ext>
              </a:extLst>
            </p:cNvPr>
            <p:cNvSpPr/>
            <p:nvPr/>
          </p:nvSpPr>
          <p:spPr>
            <a:xfrm>
              <a:off x="4326534" y="4723207"/>
              <a:ext cx="478332" cy="291477"/>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0" name="Rectangle 359">
              <a:extLst>
                <a:ext uri="{FF2B5EF4-FFF2-40B4-BE49-F238E27FC236}">
                  <a16:creationId xmlns:a16="http://schemas.microsoft.com/office/drawing/2014/main" id="{71A068E8-458E-4673-AFD6-8431FF900197}"/>
                </a:ext>
              </a:extLst>
            </p:cNvPr>
            <p:cNvSpPr/>
            <p:nvPr/>
          </p:nvSpPr>
          <p:spPr>
            <a:xfrm>
              <a:off x="5689684" y="4720821"/>
              <a:ext cx="478332" cy="291477"/>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1" name="Rectangle 360">
              <a:extLst>
                <a:ext uri="{FF2B5EF4-FFF2-40B4-BE49-F238E27FC236}">
                  <a16:creationId xmlns:a16="http://schemas.microsoft.com/office/drawing/2014/main" id="{D34E19BD-5233-44F8-A94F-E94E941012B0}"/>
                </a:ext>
              </a:extLst>
            </p:cNvPr>
            <p:cNvSpPr/>
            <p:nvPr/>
          </p:nvSpPr>
          <p:spPr>
            <a:xfrm>
              <a:off x="6366983" y="4718324"/>
              <a:ext cx="478332" cy="291477"/>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2" name="Rectangle 361">
              <a:extLst>
                <a:ext uri="{FF2B5EF4-FFF2-40B4-BE49-F238E27FC236}">
                  <a16:creationId xmlns:a16="http://schemas.microsoft.com/office/drawing/2014/main" id="{67959F1A-5461-47B3-913D-F8FD430CD1AE}"/>
                </a:ext>
              </a:extLst>
            </p:cNvPr>
            <p:cNvSpPr/>
            <p:nvPr/>
          </p:nvSpPr>
          <p:spPr>
            <a:xfrm>
              <a:off x="4893800" y="4720367"/>
              <a:ext cx="133316" cy="291477"/>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3" name="Rectangle 362">
              <a:extLst>
                <a:ext uri="{FF2B5EF4-FFF2-40B4-BE49-F238E27FC236}">
                  <a16:creationId xmlns:a16="http://schemas.microsoft.com/office/drawing/2014/main" id="{4ADE3533-167F-4508-8068-ABFEB8F8E9E6}"/>
                </a:ext>
              </a:extLst>
            </p:cNvPr>
            <p:cNvSpPr/>
            <p:nvPr/>
          </p:nvSpPr>
          <p:spPr>
            <a:xfrm>
              <a:off x="5456867" y="4720368"/>
              <a:ext cx="133316" cy="291477"/>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4" name="Group 363">
            <a:extLst>
              <a:ext uri="{FF2B5EF4-FFF2-40B4-BE49-F238E27FC236}">
                <a16:creationId xmlns:a16="http://schemas.microsoft.com/office/drawing/2014/main" id="{1E816E34-7511-4454-88DC-DCEE385E2B1D}"/>
              </a:ext>
            </a:extLst>
          </p:cNvPr>
          <p:cNvGrpSpPr>
            <a:grpSpLocks noChangeAspect="1"/>
          </p:cNvGrpSpPr>
          <p:nvPr/>
        </p:nvGrpSpPr>
        <p:grpSpPr>
          <a:xfrm>
            <a:off x="4708608" y="4664763"/>
            <a:ext cx="2743200" cy="1201258"/>
            <a:chOff x="2920308" y="2134786"/>
            <a:chExt cx="6351383" cy="2781296"/>
          </a:xfrm>
        </p:grpSpPr>
        <p:sp>
          <p:nvSpPr>
            <p:cNvPr id="365" name="Rectangle 364">
              <a:extLst>
                <a:ext uri="{FF2B5EF4-FFF2-40B4-BE49-F238E27FC236}">
                  <a16:creationId xmlns:a16="http://schemas.microsoft.com/office/drawing/2014/main" id="{CBE84776-7E15-4112-883C-767F9C94BC9C}"/>
                </a:ext>
              </a:extLst>
            </p:cNvPr>
            <p:cNvSpPr/>
            <p:nvPr/>
          </p:nvSpPr>
          <p:spPr>
            <a:xfrm>
              <a:off x="2920308" y="3621285"/>
              <a:ext cx="6351383" cy="1294797"/>
            </a:xfrm>
            <a:prstGeom prst="rect">
              <a:avLst/>
            </a:prstGeom>
            <a:solidFill>
              <a:srgbClr val="ACAC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6" name="Rectangle 365">
              <a:extLst>
                <a:ext uri="{FF2B5EF4-FFF2-40B4-BE49-F238E27FC236}">
                  <a16:creationId xmlns:a16="http://schemas.microsoft.com/office/drawing/2014/main" id="{B31B1958-67A0-4C9E-9A72-E18796A3E051}"/>
                </a:ext>
              </a:extLst>
            </p:cNvPr>
            <p:cNvSpPr/>
            <p:nvPr/>
          </p:nvSpPr>
          <p:spPr>
            <a:xfrm>
              <a:off x="4614009" y="3621285"/>
              <a:ext cx="950709" cy="674362"/>
            </a:xfrm>
            <a:prstGeom prst="rect">
              <a:avLst/>
            </a:prstGeom>
            <a:solidFill>
              <a:srgbClr val="FF8F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7" name="Rectangle 366">
              <a:extLst>
                <a:ext uri="{FF2B5EF4-FFF2-40B4-BE49-F238E27FC236}">
                  <a16:creationId xmlns:a16="http://schemas.microsoft.com/office/drawing/2014/main" id="{CABA8FAE-54E5-4418-94C3-02977738BCA0}"/>
                </a:ext>
              </a:extLst>
            </p:cNvPr>
            <p:cNvSpPr/>
            <p:nvPr/>
          </p:nvSpPr>
          <p:spPr>
            <a:xfrm>
              <a:off x="6547385" y="3621285"/>
              <a:ext cx="950709" cy="674362"/>
            </a:xfrm>
            <a:prstGeom prst="rect">
              <a:avLst/>
            </a:prstGeom>
            <a:solidFill>
              <a:srgbClr val="FF8F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8" name="Rectangle 367">
              <a:extLst>
                <a:ext uri="{FF2B5EF4-FFF2-40B4-BE49-F238E27FC236}">
                  <a16:creationId xmlns:a16="http://schemas.microsoft.com/office/drawing/2014/main" id="{6F50249E-33A5-4230-AE4D-1224924F98F7}"/>
                </a:ext>
              </a:extLst>
            </p:cNvPr>
            <p:cNvSpPr/>
            <p:nvPr/>
          </p:nvSpPr>
          <p:spPr>
            <a:xfrm>
              <a:off x="8536686" y="3622430"/>
              <a:ext cx="223698" cy="673217"/>
            </a:xfrm>
            <a:prstGeom prst="rect">
              <a:avLst/>
            </a:prstGeom>
            <a:solidFill>
              <a:srgbClr val="FF8F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9" name="Rectangle 368">
              <a:extLst>
                <a:ext uri="{FF2B5EF4-FFF2-40B4-BE49-F238E27FC236}">
                  <a16:creationId xmlns:a16="http://schemas.microsoft.com/office/drawing/2014/main" id="{B53E5BAA-7A8C-438A-AE11-46E3A90783E2}"/>
                </a:ext>
              </a:extLst>
            </p:cNvPr>
            <p:cNvSpPr/>
            <p:nvPr/>
          </p:nvSpPr>
          <p:spPr>
            <a:xfrm>
              <a:off x="3407676" y="3622433"/>
              <a:ext cx="239639" cy="674362"/>
            </a:xfrm>
            <a:prstGeom prst="rect">
              <a:avLst/>
            </a:prstGeom>
            <a:solidFill>
              <a:srgbClr val="FF8F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0" name="Rectangle 369">
              <a:extLst>
                <a:ext uri="{FF2B5EF4-FFF2-40B4-BE49-F238E27FC236}">
                  <a16:creationId xmlns:a16="http://schemas.microsoft.com/office/drawing/2014/main" id="{7CF01585-E217-459E-8D68-3B68B949BB5A}"/>
                </a:ext>
              </a:extLst>
            </p:cNvPr>
            <p:cNvSpPr/>
            <p:nvPr/>
          </p:nvSpPr>
          <p:spPr>
            <a:xfrm>
              <a:off x="3407712" y="3132921"/>
              <a:ext cx="223630" cy="491888"/>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1" name="Rectangle 370">
              <a:extLst>
                <a:ext uri="{FF2B5EF4-FFF2-40B4-BE49-F238E27FC236}">
                  <a16:creationId xmlns:a16="http://schemas.microsoft.com/office/drawing/2014/main" id="{9AC75612-6502-4D66-9885-B622850B7D68}"/>
                </a:ext>
              </a:extLst>
            </p:cNvPr>
            <p:cNvSpPr/>
            <p:nvPr/>
          </p:nvSpPr>
          <p:spPr>
            <a:xfrm>
              <a:off x="4685977" y="3133855"/>
              <a:ext cx="223630" cy="498238"/>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2" name="Rectangle 371">
              <a:extLst>
                <a:ext uri="{FF2B5EF4-FFF2-40B4-BE49-F238E27FC236}">
                  <a16:creationId xmlns:a16="http://schemas.microsoft.com/office/drawing/2014/main" id="{4FEAFBEC-FE08-416D-AD1E-F00DF0914817}"/>
                </a:ext>
              </a:extLst>
            </p:cNvPr>
            <p:cNvSpPr/>
            <p:nvPr/>
          </p:nvSpPr>
          <p:spPr>
            <a:xfrm>
              <a:off x="7258519" y="3132120"/>
              <a:ext cx="223630" cy="498238"/>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3" name="Rectangle 372">
              <a:extLst>
                <a:ext uri="{FF2B5EF4-FFF2-40B4-BE49-F238E27FC236}">
                  <a16:creationId xmlns:a16="http://schemas.microsoft.com/office/drawing/2014/main" id="{20EAB9C9-F55D-41AD-82D2-BAFCFC5EBA7F}"/>
                </a:ext>
              </a:extLst>
            </p:cNvPr>
            <p:cNvSpPr/>
            <p:nvPr/>
          </p:nvSpPr>
          <p:spPr>
            <a:xfrm>
              <a:off x="8536754" y="3131564"/>
              <a:ext cx="223630" cy="498238"/>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4" name="Rectangle 373">
              <a:extLst>
                <a:ext uri="{FF2B5EF4-FFF2-40B4-BE49-F238E27FC236}">
                  <a16:creationId xmlns:a16="http://schemas.microsoft.com/office/drawing/2014/main" id="{CC0B7873-99CF-4707-BAFA-45EF6069B89F}"/>
                </a:ext>
              </a:extLst>
            </p:cNvPr>
            <p:cNvSpPr/>
            <p:nvPr/>
          </p:nvSpPr>
          <p:spPr>
            <a:xfrm>
              <a:off x="2920309" y="3132921"/>
              <a:ext cx="487102" cy="494714"/>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5" name="Rectangle 374">
              <a:extLst>
                <a:ext uri="{FF2B5EF4-FFF2-40B4-BE49-F238E27FC236}">
                  <a16:creationId xmlns:a16="http://schemas.microsoft.com/office/drawing/2014/main" id="{EDBA2C6C-85E4-4722-9907-80D9D65429BA}"/>
                </a:ext>
              </a:extLst>
            </p:cNvPr>
            <p:cNvSpPr/>
            <p:nvPr/>
          </p:nvSpPr>
          <p:spPr>
            <a:xfrm>
              <a:off x="3630575" y="3130290"/>
              <a:ext cx="1054538" cy="494714"/>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6" name="Rectangle 375">
              <a:extLst>
                <a:ext uri="{FF2B5EF4-FFF2-40B4-BE49-F238E27FC236}">
                  <a16:creationId xmlns:a16="http://schemas.microsoft.com/office/drawing/2014/main" id="{1F9C6235-9F8C-49A8-87F5-E633B0C0EDD2}"/>
                </a:ext>
              </a:extLst>
            </p:cNvPr>
            <p:cNvSpPr/>
            <p:nvPr/>
          </p:nvSpPr>
          <p:spPr>
            <a:xfrm>
              <a:off x="4908870" y="3132921"/>
              <a:ext cx="2348846" cy="494714"/>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7" name="Rectangle 376">
              <a:extLst>
                <a:ext uri="{FF2B5EF4-FFF2-40B4-BE49-F238E27FC236}">
                  <a16:creationId xmlns:a16="http://schemas.microsoft.com/office/drawing/2014/main" id="{396BAF7E-711D-480A-A7CB-321265DB3235}"/>
                </a:ext>
              </a:extLst>
            </p:cNvPr>
            <p:cNvSpPr/>
            <p:nvPr/>
          </p:nvSpPr>
          <p:spPr>
            <a:xfrm>
              <a:off x="7480608" y="3127003"/>
              <a:ext cx="1056777" cy="494714"/>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8" name="Rectangle 377">
              <a:extLst>
                <a:ext uri="{FF2B5EF4-FFF2-40B4-BE49-F238E27FC236}">
                  <a16:creationId xmlns:a16="http://schemas.microsoft.com/office/drawing/2014/main" id="{64573BB8-1749-4979-B132-2C00DF6B8B33}"/>
                </a:ext>
              </a:extLst>
            </p:cNvPr>
            <p:cNvSpPr/>
            <p:nvPr/>
          </p:nvSpPr>
          <p:spPr>
            <a:xfrm>
              <a:off x="8759021" y="3131564"/>
              <a:ext cx="512010" cy="494714"/>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9" name="Rectangle 378">
              <a:extLst>
                <a:ext uri="{FF2B5EF4-FFF2-40B4-BE49-F238E27FC236}">
                  <a16:creationId xmlns:a16="http://schemas.microsoft.com/office/drawing/2014/main" id="{A6EC8E0A-9A3C-477D-A7EA-5F24C167A647}"/>
                </a:ext>
              </a:extLst>
            </p:cNvPr>
            <p:cNvSpPr/>
            <p:nvPr/>
          </p:nvSpPr>
          <p:spPr>
            <a:xfrm>
              <a:off x="3060184" y="2635077"/>
              <a:ext cx="902710" cy="498238"/>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0" name="Rectangle 379">
              <a:extLst>
                <a:ext uri="{FF2B5EF4-FFF2-40B4-BE49-F238E27FC236}">
                  <a16:creationId xmlns:a16="http://schemas.microsoft.com/office/drawing/2014/main" id="{3A09E130-F96B-4878-85E4-CE9BBD6E98F9}"/>
                </a:ext>
              </a:extLst>
            </p:cNvPr>
            <p:cNvSpPr/>
            <p:nvPr/>
          </p:nvSpPr>
          <p:spPr>
            <a:xfrm>
              <a:off x="4346437" y="2641091"/>
              <a:ext cx="902710" cy="498238"/>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1" name="Rectangle 380">
              <a:extLst>
                <a:ext uri="{FF2B5EF4-FFF2-40B4-BE49-F238E27FC236}">
                  <a16:creationId xmlns:a16="http://schemas.microsoft.com/office/drawing/2014/main" id="{2E69B634-114F-48D2-80EF-41168A137BD6}"/>
                </a:ext>
              </a:extLst>
            </p:cNvPr>
            <p:cNvSpPr/>
            <p:nvPr/>
          </p:nvSpPr>
          <p:spPr>
            <a:xfrm>
              <a:off x="6918979" y="2637012"/>
              <a:ext cx="902710" cy="498238"/>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2" name="Rectangle 381">
              <a:extLst>
                <a:ext uri="{FF2B5EF4-FFF2-40B4-BE49-F238E27FC236}">
                  <a16:creationId xmlns:a16="http://schemas.microsoft.com/office/drawing/2014/main" id="{F3EDC860-F7F3-4AE2-BE96-DE3D0F16DB4B}"/>
                </a:ext>
              </a:extLst>
            </p:cNvPr>
            <p:cNvSpPr/>
            <p:nvPr/>
          </p:nvSpPr>
          <p:spPr>
            <a:xfrm>
              <a:off x="8197180" y="2632744"/>
              <a:ext cx="902710" cy="498238"/>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3" name="Rectangle 382">
              <a:extLst>
                <a:ext uri="{FF2B5EF4-FFF2-40B4-BE49-F238E27FC236}">
                  <a16:creationId xmlns:a16="http://schemas.microsoft.com/office/drawing/2014/main" id="{9C22F7B1-01BD-4CBD-9473-7C3C545FDC2A}"/>
                </a:ext>
              </a:extLst>
            </p:cNvPr>
            <p:cNvSpPr/>
            <p:nvPr/>
          </p:nvSpPr>
          <p:spPr>
            <a:xfrm>
              <a:off x="5416984" y="2636236"/>
              <a:ext cx="251594" cy="498238"/>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4" name="Rectangle 383">
              <a:extLst>
                <a:ext uri="{FF2B5EF4-FFF2-40B4-BE49-F238E27FC236}">
                  <a16:creationId xmlns:a16="http://schemas.microsoft.com/office/drawing/2014/main" id="{2E340B85-6A6D-45F8-8EFE-63B59D6C40B7}"/>
                </a:ext>
              </a:extLst>
            </p:cNvPr>
            <p:cNvSpPr/>
            <p:nvPr/>
          </p:nvSpPr>
          <p:spPr>
            <a:xfrm>
              <a:off x="6479606" y="2636238"/>
              <a:ext cx="251594" cy="498238"/>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5" name="Rectangle 384">
              <a:extLst>
                <a:ext uri="{FF2B5EF4-FFF2-40B4-BE49-F238E27FC236}">
                  <a16:creationId xmlns:a16="http://schemas.microsoft.com/office/drawing/2014/main" id="{D468773D-3698-461B-9419-1F149048E341}"/>
                </a:ext>
              </a:extLst>
            </p:cNvPr>
            <p:cNvSpPr/>
            <p:nvPr/>
          </p:nvSpPr>
          <p:spPr>
            <a:xfrm>
              <a:off x="3063945" y="2137119"/>
              <a:ext cx="902710" cy="498238"/>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6" name="Rectangle 385">
              <a:extLst>
                <a:ext uri="{FF2B5EF4-FFF2-40B4-BE49-F238E27FC236}">
                  <a16:creationId xmlns:a16="http://schemas.microsoft.com/office/drawing/2014/main" id="{5D56832D-FE76-4C46-8390-63737B91833B}"/>
                </a:ext>
              </a:extLst>
            </p:cNvPr>
            <p:cNvSpPr/>
            <p:nvPr/>
          </p:nvSpPr>
          <p:spPr>
            <a:xfrm>
              <a:off x="4350198" y="2143133"/>
              <a:ext cx="902710" cy="498238"/>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7" name="Rectangle 386">
              <a:extLst>
                <a:ext uri="{FF2B5EF4-FFF2-40B4-BE49-F238E27FC236}">
                  <a16:creationId xmlns:a16="http://schemas.microsoft.com/office/drawing/2014/main" id="{5422D032-D29A-4E8F-8E27-EE661E9C0F13}"/>
                </a:ext>
              </a:extLst>
            </p:cNvPr>
            <p:cNvSpPr/>
            <p:nvPr/>
          </p:nvSpPr>
          <p:spPr>
            <a:xfrm>
              <a:off x="6922740" y="2139054"/>
              <a:ext cx="902710" cy="498238"/>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8" name="Rectangle 387">
              <a:extLst>
                <a:ext uri="{FF2B5EF4-FFF2-40B4-BE49-F238E27FC236}">
                  <a16:creationId xmlns:a16="http://schemas.microsoft.com/office/drawing/2014/main" id="{34070352-AD4F-401E-8B67-8FBAFA2B994A}"/>
                </a:ext>
              </a:extLst>
            </p:cNvPr>
            <p:cNvSpPr/>
            <p:nvPr/>
          </p:nvSpPr>
          <p:spPr>
            <a:xfrm>
              <a:off x="8200941" y="2134786"/>
              <a:ext cx="902710" cy="498238"/>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9" name="Rectangle 388">
              <a:extLst>
                <a:ext uri="{FF2B5EF4-FFF2-40B4-BE49-F238E27FC236}">
                  <a16:creationId xmlns:a16="http://schemas.microsoft.com/office/drawing/2014/main" id="{22C09E0A-31A1-456C-84CA-F7980DFDF5D4}"/>
                </a:ext>
              </a:extLst>
            </p:cNvPr>
            <p:cNvSpPr/>
            <p:nvPr/>
          </p:nvSpPr>
          <p:spPr>
            <a:xfrm>
              <a:off x="5420745" y="2138278"/>
              <a:ext cx="251594" cy="498238"/>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0" name="Rectangle 389">
              <a:extLst>
                <a:ext uri="{FF2B5EF4-FFF2-40B4-BE49-F238E27FC236}">
                  <a16:creationId xmlns:a16="http://schemas.microsoft.com/office/drawing/2014/main" id="{2655EE2A-891B-4AE0-94BD-08DF40014860}"/>
                </a:ext>
              </a:extLst>
            </p:cNvPr>
            <p:cNvSpPr/>
            <p:nvPr/>
          </p:nvSpPr>
          <p:spPr>
            <a:xfrm>
              <a:off x="6483367" y="2138280"/>
              <a:ext cx="251594" cy="498238"/>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1" name="Group 390">
            <a:extLst>
              <a:ext uri="{FF2B5EF4-FFF2-40B4-BE49-F238E27FC236}">
                <a16:creationId xmlns:a16="http://schemas.microsoft.com/office/drawing/2014/main" id="{E7AE254E-75C9-4F50-BF2F-89DD03220053}"/>
              </a:ext>
            </a:extLst>
          </p:cNvPr>
          <p:cNvGrpSpPr>
            <a:grpSpLocks noChangeAspect="1"/>
          </p:cNvGrpSpPr>
          <p:nvPr/>
        </p:nvGrpSpPr>
        <p:grpSpPr>
          <a:xfrm>
            <a:off x="9006367" y="4623364"/>
            <a:ext cx="2743200" cy="1201258"/>
            <a:chOff x="2920308" y="2134786"/>
            <a:chExt cx="6351383" cy="2781296"/>
          </a:xfrm>
        </p:grpSpPr>
        <p:sp>
          <p:nvSpPr>
            <p:cNvPr id="392" name="Rectangle 391">
              <a:extLst>
                <a:ext uri="{FF2B5EF4-FFF2-40B4-BE49-F238E27FC236}">
                  <a16:creationId xmlns:a16="http://schemas.microsoft.com/office/drawing/2014/main" id="{B3F03ABB-1D5A-4F4E-864E-3735DCDB11C7}"/>
                </a:ext>
              </a:extLst>
            </p:cNvPr>
            <p:cNvSpPr/>
            <p:nvPr/>
          </p:nvSpPr>
          <p:spPr>
            <a:xfrm>
              <a:off x="2920308" y="3621285"/>
              <a:ext cx="6351383" cy="1294797"/>
            </a:xfrm>
            <a:prstGeom prst="rect">
              <a:avLst/>
            </a:prstGeom>
            <a:solidFill>
              <a:srgbClr val="ACAC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3" name="Rectangle 392">
              <a:extLst>
                <a:ext uri="{FF2B5EF4-FFF2-40B4-BE49-F238E27FC236}">
                  <a16:creationId xmlns:a16="http://schemas.microsoft.com/office/drawing/2014/main" id="{9514C180-E604-47F8-93E7-559405CDCE2C}"/>
                </a:ext>
              </a:extLst>
            </p:cNvPr>
            <p:cNvSpPr/>
            <p:nvPr/>
          </p:nvSpPr>
          <p:spPr>
            <a:xfrm>
              <a:off x="4614009" y="3621285"/>
              <a:ext cx="950709" cy="674362"/>
            </a:xfrm>
            <a:prstGeom prst="rect">
              <a:avLst/>
            </a:prstGeom>
            <a:solidFill>
              <a:srgbClr val="FF8F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4" name="Rectangle 393">
              <a:extLst>
                <a:ext uri="{FF2B5EF4-FFF2-40B4-BE49-F238E27FC236}">
                  <a16:creationId xmlns:a16="http://schemas.microsoft.com/office/drawing/2014/main" id="{0616E70D-30CF-4F1C-A5BC-2AA07CB5BA2F}"/>
                </a:ext>
              </a:extLst>
            </p:cNvPr>
            <p:cNvSpPr/>
            <p:nvPr/>
          </p:nvSpPr>
          <p:spPr>
            <a:xfrm>
              <a:off x="6547385" y="3621285"/>
              <a:ext cx="950709" cy="674362"/>
            </a:xfrm>
            <a:prstGeom prst="rect">
              <a:avLst/>
            </a:prstGeom>
            <a:solidFill>
              <a:srgbClr val="FF8F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5" name="Rectangle 394">
              <a:extLst>
                <a:ext uri="{FF2B5EF4-FFF2-40B4-BE49-F238E27FC236}">
                  <a16:creationId xmlns:a16="http://schemas.microsoft.com/office/drawing/2014/main" id="{F07585F3-570D-49C1-9073-716962197A09}"/>
                </a:ext>
              </a:extLst>
            </p:cNvPr>
            <p:cNvSpPr/>
            <p:nvPr/>
          </p:nvSpPr>
          <p:spPr>
            <a:xfrm>
              <a:off x="8536686" y="3622430"/>
              <a:ext cx="223698" cy="673217"/>
            </a:xfrm>
            <a:prstGeom prst="rect">
              <a:avLst/>
            </a:prstGeom>
            <a:solidFill>
              <a:srgbClr val="FF8F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6" name="Rectangle 395">
              <a:extLst>
                <a:ext uri="{FF2B5EF4-FFF2-40B4-BE49-F238E27FC236}">
                  <a16:creationId xmlns:a16="http://schemas.microsoft.com/office/drawing/2014/main" id="{939FF1B8-4F0E-4B82-8184-60B3FB6F4295}"/>
                </a:ext>
              </a:extLst>
            </p:cNvPr>
            <p:cNvSpPr/>
            <p:nvPr/>
          </p:nvSpPr>
          <p:spPr>
            <a:xfrm>
              <a:off x="3407676" y="3622433"/>
              <a:ext cx="239639" cy="674362"/>
            </a:xfrm>
            <a:prstGeom prst="rect">
              <a:avLst/>
            </a:prstGeom>
            <a:solidFill>
              <a:srgbClr val="FF8F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7" name="Rectangle 396">
              <a:extLst>
                <a:ext uri="{FF2B5EF4-FFF2-40B4-BE49-F238E27FC236}">
                  <a16:creationId xmlns:a16="http://schemas.microsoft.com/office/drawing/2014/main" id="{E4553BEB-47AE-4F07-BC00-0AFBB7CD2FE0}"/>
                </a:ext>
              </a:extLst>
            </p:cNvPr>
            <p:cNvSpPr/>
            <p:nvPr/>
          </p:nvSpPr>
          <p:spPr>
            <a:xfrm>
              <a:off x="3407712" y="3132921"/>
              <a:ext cx="223630" cy="491888"/>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8" name="Rectangle 397">
              <a:extLst>
                <a:ext uri="{FF2B5EF4-FFF2-40B4-BE49-F238E27FC236}">
                  <a16:creationId xmlns:a16="http://schemas.microsoft.com/office/drawing/2014/main" id="{EAC8678B-A422-434F-9C5E-1BB3B8F0283D}"/>
                </a:ext>
              </a:extLst>
            </p:cNvPr>
            <p:cNvSpPr/>
            <p:nvPr/>
          </p:nvSpPr>
          <p:spPr>
            <a:xfrm>
              <a:off x="4685977" y="3133855"/>
              <a:ext cx="223630" cy="498238"/>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9" name="Rectangle 398">
              <a:extLst>
                <a:ext uri="{FF2B5EF4-FFF2-40B4-BE49-F238E27FC236}">
                  <a16:creationId xmlns:a16="http://schemas.microsoft.com/office/drawing/2014/main" id="{BA8A1C9E-7403-47FB-8FA8-07697B385562}"/>
                </a:ext>
              </a:extLst>
            </p:cNvPr>
            <p:cNvSpPr/>
            <p:nvPr/>
          </p:nvSpPr>
          <p:spPr>
            <a:xfrm>
              <a:off x="7258519" y="3132120"/>
              <a:ext cx="223630" cy="498238"/>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0" name="Rectangle 399">
              <a:extLst>
                <a:ext uri="{FF2B5EF4-FFF2-40B4-BE49-F238E27FC236}">
                  <a16:creationId xmlns:a16="http://schemas.microsoft.com/office/drawing/2014/main" id="{99DF8354-FCE8-4C3C-A777-3875BBC803AD}"/>
                </a:ext>
              </a:extLst>
            </p:cNvPr>
            <p:cNvSpPr/>
            <p:nvPr/>
          </p:nvSpPr>
          <p:spPr>
            <a:xfrm>
              <a:off x="8536754" y="3131564"/>
              <a:ext cx="223630" cy="498238"/>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1" name="Rectangle 400">
              <a:extLst>
                <a:ext uri="{FF2B5EF4-FFF2-40B4-BE49-F238E27FC236}">
                  <a16:creationId xmlns:a16="http://schemas.microsoft.com/office/drawing/2014/main" id="{D50CF024-3DEC-467E-9DA9-FF1C66BE9391}"/>
                </a:ext>
              </a:extLst>
            </p:cNvPr>
            <p:cNvSpPr/>
            <p:nvPr/>
          </p:nvSpPr>
          <p:spPr>
            <a:xfrm>
              <a:off x="2920309" y="3132921"/>
              <a:ext cx="487102" cy="494714"/>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2" name="Rectangle 401">
              <a:extLst>
                <a:ext uri="{FF2B5EF4-FFF2-40B4-BE49-F238E27FC236}">
                  <a16:creationId xmlns:a16="http://schemas.microsoft.com/office/drawing/2014/main" id="{D1FD7D12-FF9D-4A29-AC3B-4553B4FE42CC}"/>
                </a:ext>
              </a:extLst>
            </p:cNvPr>
            <p:cNvSpPr/>
            <p:nvPr/>
          </p:nvSpPr>
          <p:spPr>
            <a:xfrm>
              <a:off x="3630575" y="3130290"/>
              <a:ext cx="1054538" cy="494714"/>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3" name="Rectangle 402">
              <a:extLst>
                <a:ext uri="{FF2B5EF4-FFF2-40B4-BE49-F238E27FC236}">
                  <a16:creationId xmlns:a16="http://schemas.microsoft.com/office/drawing/2014/main" id="{1C752A82-0451-4557-A321-D14DA0020ED2}"/>
                </a:ext>
              </a:extLst>
            </p:cNvPr>
            <p:cNvSpPr/>
            <p:nvPr/>
          </p:nvSpPr>
          <p:spPr>
            <a:xfrm>
              <a:off x="4908870" y="3132921"/>
              <a:ext cx="2348846" cy="494714"/>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4" name="Rectangle 403">
              <a:extLst>
                <a:ext uri="{FF2B5EF4-FFF2-40B4-BE49-F238E27FC236}">
                  <a16:creationId xmlns:a16="http://schemas.microsoft.com/office/drawing/2014/main" id="{ECCDE0E4-83BC-48F4-93C7-8515541B9A09}"/>
                </a:ext>
              </a:extLst>
            </p:cNvPr>
            <p:cNvSpPr/>
            <p:nvPr/>
          </p:nvSpPr>
          <p:spPr>
            <a:xfrm>
              <a:off x="7480608" y="3127003"/>
              <a:ext cx="1056777" cy="494714"/>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5" name="Rectangle 404">
              <a:extLst>
                <a:ext uri="{FF2B5EF4-FFF2-40B4-BE49-F238E27FC236}">
                  <a16:creationId xmlns:a16="http://schemas.microsoft.com/office/drawing/2014/main" id="{A9BD44B8-CA2C-4F3B-BB6C-0986E5665843}"/>
                </a:ext>
              </a:extLst>
            </p:cNvPr>
            <p:cNvSpPr/>
            <p:nvPr/>
          </p:nvSpPr>
          <p:spPr>
            <a:xfrm>
              <a:off x="8759021" y="3131564"/>
              <a:ext cx="512010" cy="494714"/>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6" name="Rectangle 405">
              <a:extLst>
                <a:ext uri="{FF2B5EF4-FFF2-40B4-BE49-F238E27FC236}">
                  <a16:creationId xmlns:a16="http://schemas.microsoft.com/office/drawing/2014/main" id="{B1F38A2B-E86D-4215-9BE4-A3C2EF2413F2}"/>
                </a:ext>
              </a:extLst>
            </p:cNvPr>
            <p:cNvSpPr/>
            <p:nvPr/>
          </p:nvSpPr>
          <p:spPr>
            <a:xfrm>
              <a:off x="3060184" y="2635077"/>
              <a:ext cx="902710" cy="498238"/>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7" name="Rectangle 406">
              <a:extLst>
                <a:ext uri="{FF2B5EF4-FFF2-40B4-BE49-F238E27FC236}">
                  <a16:creationId xmlns:a16="http://schemas.microsoft.com/office/drawing/2014/main" id="{080CC39B-0369-41C5-B704-CDD05C1050DB}"/>
                </a:ext>
              </a:extLst>
            </p:cNvPr>
            <p:cNvSpPr/>
            <p:nvPr/>
          </p:nvSpPr>
          <p:spPr>
            <a:xfrm>
              <a:off x="4346437" y="2641091"/>
              <a:ext cx="902710" cy="498238"/>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8" name="Rectangle 407">
              <a:extLst>
                <a:ext uri="{FF2B5EF4-FFF2-40B4-BE49-F238E27FC236}">
                  <a16:creationId xmlns:a16="http://schemas.microsoft.com/office/drawing/2014/main" id="{DE20F3E5-E349-439B-AC32-1E51E91DEE57}"/>
                </a:ext>
              </a:extLst>
            </p:cNvPr>
            <p:cNvSpPr/>
            <p:nvPr/>
          </p:nvSpPr>
          <p:spPr>
            <a:xfrm>
              <a:off x="6918979" y="2637012"/>
              <a:ext cx="902710" cy="498238"/>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9" name="Rectangle 408">
              <a:extLst>
                <a:ext uri="{FF2B5EF4-FFF2-40B4-BE49-F238E27FC236}">
                  <a16:creationId xmlns:a16="http://schemas.microsoft.com/office/drawing/2014/main" id="{244A7009-35B2-454F-BD74-9840AD01EAF0}"/>
                </a:ext>
              </a:extLst>
            </p:cNvPr>
            <p:cNvSpPr/>
            <p:nvPr/>
          </p:nvSpPr>
          <p:spPr>
            <a:xfrm>
              <a:off x="8197180" y="2632744"/>
              <a:ext cx="902710" cy="498238"/>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 name="Rectangle 409">
              <a:extLst>
                <a:ext uri="{FF2B5EF4-FFF2-40B4-BE49-F238E27FC236}">
                  <a16:creationId xmlns:a16="http://schemas.microsoft.com/office/drawing/2014/main" id="{AE9837E6-182C-4088-8B46-9E7CE0BD4C7E}"/>
                </a:ext>
              </a:extLst>
            </p:cNvPr>
            <p:cNvSpPr/>
            <p:nvPr/>
          </p:nvSpPr>
          <p:spPr>
            <a:xfrm>
              <a:off x="5416984" y="2636236"/>
              <a:ext cx="251594" cy="498238"/>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1" name="Rectangle 410">
              <a:extLst>
                <a:ext uri="{FF2B5EF4-FFF2-40B4-BE49-F238E27FC236}">
                  <a16:creationId xmlns:a16="http://schemas.microsoft.com/office/drawing/2014/main" id="{62EF53B2-84E9-4308-B877-A4B973436FB3}"/>
                </a:ext>
              </a:extLst>
            </p:cNvPr>
            <p:cNvSpPr/>
            <p:nvPr/>
          </p:nvSpPr>
          <p:spPr>
            <a:xfrm>
              <a:off x="6479606" y="2636238"/>
              <a:ext cx="251594" cy="498238"/>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2" name="Rectangle 411">
              <a:extLst>
                <a:ext uri="{FF2B5EF4-FFF2-40B4-BE49-F238E27FC236}">
                  <a16:creationId xmlns:a16="http://schemas.microsoft.com/office/drawing/2014/main" id="{C6E84F3F-DD5D-4F0C-ACC2-BD81DD7FD78F}"/>
                </a:ext>
              </a:extLst>
            </p:cNvPr>
            <p:cNvSpPr/>
            <p:nvPr/>
          </p:nvSpPr>
          <p:spPr>
            <a:xfrm>
              <a:off x="2924070" y="2636747"/>
              <a:ext cx="6346961" cy="498238"/>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3" name="Rectangle 412">
              <a:extLst>
                <a:ext uri="{FF2B5EF4-FFF2-40B4-BE49-F238E27FC236}">
                  <a16:creationId xmlns:a16="http://schemas.microsoft.com/office/drawing/2014/main" id="{7A238CB5-BEF2-4275-B11E-2085F706931A}"/>
                </a:ext>
              </a:extLst>
            </p:cNvPr>
            <p:cNvSpPr/>
            <p:nvPr/>
          </p:nvSpPr>
          <p:spPr>
            <a:xfrm>
              <a:off x="3063945" y="2137119"/>
              <a:ext cx="902710" cy="498238"/>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4" name="Rectangle 413">
              <a:extLst>
                <a:ext uri="{FF2B5EF4-FFF2-40B4-BE49-F238E27FC236}">
                  <a16:creationId xmlns:a16="http://schemas.microsoft.com/office/drawing/2014/main" id="{54B96667-7A1B-4BEC-8AC2-F6D6ECC8864F}"/>
                </a:ext>
              </a:extLst>
            </p:cNvPr>
            <p:cNvSpPr/>
            <p:nvPr/>
          </p:nvSpPr>
          <p:spPr>
            <a:xfrm>
              <a:off x="4350198" y="2143133"/>
              <a:ext cx="902710" cy="498238"/>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5" name="Rectangle 414">
              <a:extLst>
                <a:ext uri="{FF2B5EF4-FFF2-40B4-BE49-F238E27FC236}">
                  <a16:creationId xmlns:a16="http://schemas.microsoft.com/office/drawing/2014/main" id="{CF691DB5-D2C1-416A-AD78-CE7EA29507EF}"/>
                </a:ext>
              </a:extLst>
            </p:cNvPr>
            <p:cNvSpPr/>
            <p:nvPr/>
          </p:nvSpPr>
          <p:spPr>
            <a:xfrm>
              <a:off x="6922740" y="2139054"/>
              <a:ext cx="902710" cy="498238"/>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6" name="Rectangle 415">
              <a:extLst>
                <a:ext uri="{FF2B5EF4-FFF2-40B4-BE49-F238E27FC236}">
                  <a16:creationId xmlns:a16="http://schemas.microsoft.com/office/drawing/2014/main" id="{72B227C4-DE9A-473F-B0CB-F51906A5C01B}"/>
                </a:ext>
              </a:extLst>
            </p:cNvPr>
            <p:cNvSpPr/>
            <p:nvPr/>
          </p:nvSpPr>
          <p:spPr>
            <a:xfrm>
              <a:off x="8200941" y="2134786"/>
              <a:ext cx="902710" cy="498238"/>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7" name="Rectangle 416">
              <a:extLst>
                <a:ext uri="{FF2B5EF4-FFF2-40B4-BE49-F238E27FC236}">
                  <a16:creationId xmlns:a16="http://schemas.microsoft.com/office/drawing/2014/main" id="{118F2A38-0D65-4198-AD1F-1FDC6B15AAFF}"/>
                </a:ext>
              </a:extLst>
            </p:cNvPr>
            <p:cNvSpPr/>
            <p:nvPr/>
          </p:nvSpPr>
          <p:spPr>
            <a:xfrm>
              <a:off x="5420745" y="2138278"/>
              <a:ext cx="251594" cy="498238"/>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8" name="Rectangle 417">
              <a:extLst>
                <a:ext uri="{FF2B5EF4-FFF2-40B4-BE49-F238E27FC236}">
                  <a16:creationId xmlns:a16="http://schemas.microsoft.com/office/drawing/2014/main" id="{C69AB1E5-CEDB-4E33-BBE5-1CC64A87C190}"/>
                </a:ext>
              </a:extLst>
            </p:cNvPr>
            <p:cNvSpPr/>
            <p:nvPr/>
          </p:nvSpPr>
          <p:spPr>
            <a:xfrm>
              <a:off x="6483367" y="2138280"/>
              <a:ext cx="251594" cy="498238"/>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03DF1AB1-E689-4F34-BB73-93AE0625E11B}"/>
              </a:ext>
            </a:extLst>
          </p:cNvPr>
          <p:cNvSpPr>
            <a:spLocks noGrp="1"/>
          </p:cNvSpPr>
          <p:nvPr>
            <p:ph type="title"/>
          </p:nvPr>
        </p:nvSpPr>
        <p:spPr>
          <a:xfrm>
            <a:off x="0" y="0"/>
            <a:ext cx="12192000" cy="640080"/>
          </a:xfrm>
        </p:spPr>
        <p:txBody>
          <a:bodyPr>
            <a:normAutofit fontScale="90000"/>
          </a:bodyPr>
          <a:lstStyle/>
          <a:p>
            <a:r>
              <a:rPr lang="en-US" dirty="0"/>
              <a:t>Cross Sections: Layer 3 – Vias</a:t>
            </a:r>
          </a:p>
        </p:txBody>
      </p:sp>
      <p:sp>
        <p:nvSpPr>
          <p:cNvPr id="107" name="TextBox 106">
            <a:extLst>
              <a:ext uri="{FF2B5EF4-FFF2-40B4-BE49-F238E27FC236}">
                <a16:creationId xmlns:a16="http://schemas.microsoft.com/office/drawing/2014/main" id="{1AC2294F-512C-4E9C-AEFB-0C1C5C7DB080}"/>
              </a:ext>
            </a:extLst>
          </p:cNvPr>
          <p:cNvSpPr txBox="1"/>
          <p:nvPr/>
        </p:nvSpPr>
        <p:spPr>
          <a:xfrm>
            <a:off x="1135732" y="1723693"/>
            <a:ext cx="1379917" cy="369332"/>
          </a:xfrm>
          <a:prstGeom prst="rect">
            <a:avLst/>
          </a:prstGeom>
          <a:noFill/>
        </p:spPr>
        <p:txBody>
          <a:bodyPr wrap="square" rtlCol="0">
            <a:spAutoFit/>
          </a:bodyPr>
          <a:lstStyle/>
          <a:p>
            <a:pPr algn="ctr"/>
            <a:r>
              <a:rPr lang="en-US" dirty="0" err="1"/>
              <a:t>Metalization</a:t>
            </a:r>
            <a:endParaRPr lang="en-US" dirty="0"/>
          </a:p>
        </p:txBody>
      </p:sp>
      <p:sp>
        <p:nvSpPr>
          <p:cNvPr id="108" name="TextBox 107">
            <a:extLst>
              <a:ext uri="{FF2B5EF4-FFF2-40B4-BE49-F238E27FC236}">
                <a16:creationId xmlns:a16="http://schemas.microsoft.com/office/drawing/2014/main" id="{5342DD60-0CFE-493E-B483-ED3D459663F7}"/>
              </a:ext>
            </a:extLst>
          </p:cNvPr>
          <p:cNvSpPr txBox="1"/>
          <p:nvPr/>
        </p:nvSpPr>
        <p:spPr>
          <a:xfrm>
            <a:off x="9663468" y="1529185"/>
            <a:ext cx="1379917" cy="369332"/>
          </a:xfrm>
          <a:prstGeom prst="rect">
            <a:avLst/>
          </a:prstGeom>
          <a:noFill/>
        </p:spPr>
        <p:txBody>
          <a:bodyPr wrap="square" rtlCol="0">
            <a:spAutoFit/>
          </a:bodyPr>
          <a:lstStyle/>
          <a:p>
            <a:pPr algn="ctr"/>
            <a:r>
              <a:rPr lang="en-US" dirty="0"/>
              <a:t>Expose</a:t>
            </a:r>
          </a:p>
        </p:txBody>
      </p:sp>
      <p:sp>
        <p:nvSpPr>
          <p:cNvPr id="109" name="TextBox 108">
            <a:extLst>
              <a:ext uri="{FF2B5EF4-FFF2-40B4-BE49-F238E27FC236}">
                <a16:creationId xmlns:a16="http://schemas.microsoft.com/office/drawing/2014/main" id="{5DC6205B-F7BA-4DDB-B0F1-3F7003B7429E}"/>
              </a:ext>
            </a:extLst>
          </p:cNvPr>
          <p:cNvSpPr txBox="1"/>
          <p:nvPr/>
        </p:nvSpPr>
        <p:spPr>
          <a:xfrm>
            <a:off x="9682739" y="4251808"/>
            <a:ext cx="1379917" cy="369332"/>
          </a:xfrm>
          <a:prstGeom prst="rect">
            <a:avLst/>
          </a:prstGeom>
          <a:noFill/>
        </p:spPr>
        <p:txBody>
          <a:bodyPr wrap="square" rtlCol="0">
            <a:spAutoFit/>
          </a:bodyPr>
          <a:lstStyle/>
          <a:p>
            <a:pPr algn="ctr"/>
            <a:r>
              <a:rPr lang="en-US" dirty="0"/>
              <a:t>Develop</a:t>
            </a:r>
          </a:p>
        </p:txBody>
      </p:sp>
      <p:sp>
        <p:nvSpPr>
          <p:cNvPr id="112" name="TextBox 111">
            <a:extLst>
              <a:ext uri="{FF2B5EF4-FFF2-40B4-BE49-F238E27FC236}">
                <a16:creationId xmlns:a16="http://schemas.microsoft.com/office/drawing/2014/main" id="{42939FCC-46E7-4920-A52C-ABD5B857BA94}"/>
              </a:ext>
            </a:extLst>
          </p:cNvPr>
          <p:cNvSpPr txBox="1"/>
          <p:nvPr/>
        </p:nvSpPr>
        <p:spPr>
          <a:xfrm>
            <a:off x="996407" y="4271041"/>
            <a:ext cx="1379917" cy="369332"/>
          </a:xfrm>
          <a:prstGeom prst="rect">
            <a:avLst/>
          </a:prstGeom>
          <a:noFill/>
        </p:spPr>
        <p:txBody>
          <a:bodyPr wrap="square" rtlCol="0">
            <a:spAutoFit/>
          </a:bodyPr>
          <a:lstStyle/>
          <a:p>
            <a:pPr algn="ctr"/>
            <a:r>
              <a:rPr lang="en-US" dirty="0"/>
              <a:t>Clean</a:t>
            </a:r>
          </a:p>
        </p:txBody>
      </p:sp>
      <p:sp>
        <p:nvSpPr>
          <p:cNvPr id="499" name="TextBox 498">
            <a:extLst>
              <a:ext uri="{FF2B5EF4-FFF2-40B4-BE49-F238E27FC236}">
                <a16:creationId xmlns:a16="http://schemas.microsoft.com/office/drawing/2014/main" id="{67B414B1-552B-4F86-A070-2D7F4ED6668E}"/>
              </a:ext>
            </a:extLst>
          </p:cNvPr>
          <p:cNvSpPr txBox="1"/>
          <p:nvPr/>
        </p:nvSpPr>
        <p:spPr>
          <a:xfrm>
            <a:off x="5453758" y="4277156"/>
            <a:ext cx="1379917" cy="369332"/>
          </a:xfrm>
          <a:prstGeom prst="rect">
            <a:avLst/>
          </a:prstGeom>
          <a:noFill/>
        </p:spPr>
        <p:txBody>
          <a:bodyPr wrap="square" rtlCol="0">
            <a:spAutoFit/>
          </a:bodyPr>
          <a:lstStyle/>
          <a:p>
            <a:pPr algn="ctr"/>
            <a:r>
              <a:rPr lang="en-US" dirty="0"/>
              <a:t>Ion Mill</a:t>
            </a:r>
          </a:p>
        </p:txBody>
      </p:sp>
      <p:sp>
        <p:nvSpPr>
          <p:cNvPr id="500" name="TextBox 499">
            <a:extLst>
              <a:ext uri="{FF2B5EF4-FFF2-40B4-BE49-F238E27FC236}">
                <a16:creationId xmlns:a16="http://schemas.microsoft.com/office/drawing/2014/main" id="{7A17E727-0E6D-4B07-9C12-78CFC99FD91F}"/>
              </a:ext>
            </a:extLst>
          </p:cNvPr>
          <p:cNvSpPr txBox="1"/>
          <p:nvPr/>
        </p:nvSpPr>
        <p:spPr>
          <a:xfrm>
            <a:off x="5397453" y="1542557"/>
            <a:ext cx="1379917" cy="369332"/>
          </a:xfrm>
          <a:prstGeom prst="rect">
            <a:avLst/>
          </a:prstGeom>
          <a:noFill/>
        </p:spPr>
        <p:txBody>
          <a:bodyPr wrap="square" rtlCol="0">
            <a:spAutoFit/>
          </a:bodyPr>
          <a:lstStyle/>
          <a:p>
            <a:pPr algn="ctr"/>
            <a:r>
              <a:rPr lang="en-US" dirty="0"/>
              <a:t>Spin Resist</a:t>
            </a:r>
          </a:p>
        </p:txBody>
      </p:sp>
      <p:sp>
        <p:nvSpPr>
          <p:cNvPr id="508" name="Arrow: Right 507">
            <a:extLst>
              <a:ext uri="{FF2B5EF4-FFF2-40B4-BE49-F238E27FC236}">
                <a16:creationId xmlns:a16="http://schemas.microsoft.com/office/drawing/2014/main" id="{A7E8581C-1E62-41E2-AFF2-7ABFA72B263F}"/>
              </a:ext>
            </a:extLst>
          </p:cNvPr>
          <p:cNvSpPr/>
          <p:nvPr/>
        </p:nvSpPr>
        <p:spPr>
          <a:xfrm rot="10800000">
            <a:off x="7983915" y="5447300"/>
            <a:ext cx="495300" cy="254000"/>
          </a:xfrm>
          <a:prstGeom prst="rightArrow">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0" name="Arrow: Right 509">
            <a:extLst>
              <a:ext uri="{FF2B5EF4-FFF2-40B4-BE49-F238E27FC236}">
                <a16:creationId xmlns:a16="http://schemas.microsoft.com/office/drawing/2014/main" id="{B21FA794-F90A-4270-A4E6-69825AC67BF9}"/>
              </a:ext>
            </a:extLst>
          </p:cNvPr>
          <p:cNvSpPr/>
          <p:nvPr/>
        </p:nvSpPr>
        <p:spPr>
          <a:xfrm rot="5400000">
            <a:off x="10037463" y="3546122"/>
            <a:ext cx="495300" cy="254000"/>
          </a:xfrm>
          <a:prstGeom prst="rightArrow">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1" name="Arrow: Right 510">
            <a:extLst>
              <a:ext uri="{FF2B5EF4-FFF2-40B4-BE49-F238E27FC236}">
                <a16:creationId xmlns:a16="http://schemas.microsoft.com/office/drawing/2014/main" id="{45249B4A-8A02-4913-AD46-37C78519E33D}"/>
              </a:ext>
            </a:extLst>
          </p:cNvPr>
          <p:cNvSpPr/>
          <p:nvPr/>
        </p:nvSpPr>
        <p:spPr>
          <a:xfrm>
            <a:off x="3715073" y="2678788"/>
            <a:ext cx="495300" cy="254000"/>
          </a:xfrm>
          <a:prstGeom prst="rightArrow">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2" name="Arrow: Right 511">
            <a:extLst>
              <a:ext uri="{FF2B5EF4-FFF2-40B4-BE49-F238E27FC236}">
                <a16:creationId xmlns:a16="http://schemas.microsoft.com/office/drawing/2014/main" id="{608EA2FE-A265-4BFC-B0AB-8C289C54055D}"/>
              </a:ext>
            </a:extLst>
          </p:cNvPr>
          <p:cNvSpPr/>
          <p:nvPr/>
        </p:nvSpPr>
        <p:spPr>
          <a:xfrm>
            <a:off x="7983915" y="2678788"/>
            <a:ext cx="495300" cy="254000"/>
          </a:xfrm>
          <a:prstGeom prst="rightArrow">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3" name="Arrow: Right 512">
            <a:extLst>
              <a:ext uri="{FF2B5EF4-FFF2-40B4-BE49-F238E27FC236}">
                <a16:creationId xmlns:a16="http://schemas.microsoft.com/office/drawing/2014/main" id="{0F58ADFA-DF91-480C-B523-F6D2717E4FC1}"/>
              </a:ext>
            </a:extLst>
          </p:cNvPr>
          <p:cNvSpPr/>
          <p:nvPr/>
        </p:nvSpPr>
        <p:spPr>
          <a:xfrm rot="10800000">
            <a:off x="3708144" y="5447301"/>
            <a:ext cx="495300" cy="254000"/>
          </a:xfrm>
          <a:prstGeom prst="rightArrow">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7D8D65BD-3CED-46E4-A3EC-AE5AB5F697F6}"/>
              </a:ext>
            </a:extLst>
          </p:cNvPr>
          <p:cNvSpPr>
            <a:spLocks noGrp="1"/>
          </p:cNvSpPr>
          <p:nvPr>
            <p:ph type="sldNum" sz="quarter" idx="12"/>
          </p:nvPr>
        </p:nvSpPr>
        <p:spPr/>
        <p:txBody>
          <a:bodyPr/>
          <a:lstStyle/>
          <a:p>
            <a:fld id="{B6C50F68-804C-4ED6-88BC-A3EB9054C9BD}" type="slidenum">
              <a:rPr lang="en-US" smtClean="0"/>
              <a:t>17</a:t>
            </a:fld>
            <a:endParaRPr lang="en-US"/>
          </a:p>
        </p:txBody>
      </p:sp>
    </p:spTree>
    <p:extLst>
      <p:ext uri="{BB962C8B-B14F-4D97-AF65-F5344CB8AC3E}">
        <p14:creationId xmlns:p14="http://schemas.microsoft.com/office/powerpoint/2010/main" val="172175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5A2C0D-2422-49B7-B6AE-6BA3318C328A}"/>
              </a:ext>
            </a:extLst>
          </p:cNvPr>
          <p:cNvSpPr>
            <a:spLocks noGrp="1"/>
          </p:cNvSpPr>
          <p:nvPr>
            <p:ph type="title"/>
          </p:nvPr>
        </p:nvSpPr>
        <p:spPr/>
        <p:txBody>
          <a:bodyPr>
            <a:normAutofit fontScale="90000"/>
          </a:bodyPr>
          <a:lstStyle/>
          <a:p>
            <a:r>
              <a:rPr lang="en-US" dirty="0"/>
              <a:t>Cross Sections: Final Micro-Device</a:t>
            </a:r>
          </a:p>
        </p:txBody>
      </p:sp>
      <p:grpSp>
        <p:nvGrpSpPr>
          <p:cNvPr id="32" name="Group 31">
            <a:extLst>
              <a:ext uri="{FF2B5EF4-FFF2-40B4-BE49-F238E27FC236}">
                <a16:creationId xmlns:a16="http://schemas.microsoft.com/office/drawing/2014/main" id="{5722BF7B-F402-4C1A-A525-88BD389C2091}"/>
              </a:ext>
            </a:extLst>
          </p:cNvPr>
          <p:cNvGrpSpPr>
            <a:grpSpLocks noChangeAspect="1"/>
          </p:cNvGrpSpPr>
          <p:nvPr/>
        </p:nvGrpSpPr>
        <p:grpSpPr>
          <a:xfrm>
            <a:off x="2899750" y="829555"/>
            <a:ext cx="6392500" cy="5486180"/>
            <a:chOff x="3229965" y="1319752"/>
            <a:chExt cx="3387287" cy="3209499"/>
          </a:xfrm>
        </p:grpSpPr>
        <p:grpSp>
          <p:nvGrpSpPr>
            <p:cNvPr id="4" name="Group 3">
              <a:extLst>
                <a:ext uri="{FF2B5EF4-FFF2-40B4-BE49-F238E27FC236}">
                  <a16:creationId xmlns:a16="http://schemas.microsoft.com/office/drawing/2014/main" id="{57A9A894-F72C-4DBC-882F-2C233251B9AC}"/>
                </a:ext>
              </a:extLst>
            </p:cNvPr>
            <p:cNvGrpSpPr/>
            <p:nvPr/>
          </p:nvGrpSpPr>
          <p:grpSpPr>
            <a:xfrm>
              <a:off x="3229965" y="3124041"/>
              <a:ext cx="3365500" cy="1338648"/>
              <a:chOff x="3570850" y="4718324"/>
              <a:chExt cx="3365500" cy="1338648"/>
            </a:xfrm>
          </p:grpSpPr>
          <p:sp>
            <p:nvSpPr>
              <p:cNvPr id="5" name="Rectangle 4">
                <a:extLst>
                  <a:ext uri="{FF2B5EF4-FFF2-40B4-BE49-F238E27FC236}">
                    <a16:creationId xmlns:a16="http://schemas.microsoft.com/office/drawing/2014/main" id="{50EF861C-8600-496F-8C60-5E732446E43D}"/>
                  </a:ext>
                </a:extLst>
              </p:cNvPr>
              <p:cNvSpPr/>
              <p:nvPr/>
            </p:nvSpPr>
            <p:spPr>
              <a:xfrm>
                <a:off x="3570850" y="5299496"/>
                <a:ext cx="3365500" cy="757476"/>
              </a:xfrm>
              <a:prstGeom prst="rect">
                <a:avLst/>
              </a:prstGeom>
              <a:solidFill>
                <a:srgbClr val="ACAC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0B10B3EE-9B2E-4834-9960-1185DAE93043}"/>
                  </a:ext>
                </a:extLst>
              </p:cNvPr>
              <p:cNvSpPr/>
              <p:nvPr/>
            </p:nvSpPr>
            <p:spPr>
              <a:xfrm>
                <a:off x="4468316" y="5299496"/>
                <a:ext cx="503766" cy="394512"/>
              </a:xfrm>
              <a:prstGeom prst="rect">
                <a:avLst/>
              </a:prstGeom>
              <a:solidFill>
                <a:srgbClr val="FF8F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5A4954A2-D5EA-4A4E-B387-FDD79804DACB}"/>
                  </a:ext>
                </a:extLst>
              </p:cNvPr>
              <p:cNvSpPr/>
              <p:nvPr/>
            </p:nvSpPr>
            <p:spPr>
              <a:xfrm>
                <a:off x="5492782" y="5299496"/>
                <a:ext cx="503766" cy="394512"/>
              </a:xfrm>
              <a:prstGeom prst="rect">
                <a:avLst/>
              </a:prstGeom>
              <a:solidFill>
                <a:srgbClr val="FF8F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E8F1151C-F125-4772-8C92-B3933E4BD4DA}"/>
                  </a:ext>
                </a:extLst>
              </p:cNvPr>
              <p:cNvSpPr/>
              <p:nvPr/>
            </p:nvSpPr>
            <p:spPr>
              <a:xfrm>
                <a:off x="6546882" y="5300166"/>
                <a:ext cx="118534" cy="393842"/>
              </a:xfrm>
              <a:prstGeom prst="rect">
                <a:avLst/>
              </a:prstGeom>
              <a:solidFill>
                <a:srgbClr val="FF8F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DC18FEE-DBF2-4343-8444-8727EE85D4E8}"/>
                  </a:ext>
                </a:extLst>
              </p:cNvPr>
              <p:cNvSpPr/>
              <p:nvPr/>
            </p:nvSpPr>
            <p:spPr>
              <a:xfrm>
                <a:off x="3829099" y="5300168"/>
                <a:ext cx="126981" cy="394512"/>
              </a:xfrm>
              <a:prstGeom prst="rect">
                <a:avLst/>
              </a:prstGeom>
              <a:solidFill>
                <a:srgbClr val="FF8F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3111D0F-F432-4433-B455-B9BBAF280D3A}"/>
                  </a:ext>
                </a:extLst>
              </p:cNvPr>
              <p:cNvSpPr/>
              <p:nvPr/>
            </p:nvSpPr>
            <p:spPr>
              <a:xfrm>
                <a:off x="3570850" y="5010081"/>
                <a:ext cx="3365500" cy="289415"/>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B2EE2C5-F985-4A8B-955C-6BBD659ECFC5}"/>
                  </a:ext>
                </a:extLst>
              </p:cNvPr>
              <p:cNvSpPr/>
              <p:nvPr/>
            </p:nvSpPr>
            <p:spPr>
              <a:xfrm>
                <a:off x="3829118" y="5010081"/>
                <a:ext cx="118498" cy="291477"/>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AAF3774-79AE-4E30-B49C-102285AF8B70}"/>
                  </a:ext>
                </a:extLst>
              </p:cNvPr>
              <p:cNvSpPr/>
              <p:nvPr/>
            </p:nvSpPr>
            <p:spPr>
              <a:xfrm>
                <a:off x="4506451" y="5014342"/>
                <a:ext cx="118498" cy="291477"/>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7851F09-0535-416B-82B8-0AB5D949939D}"/>
                  </a:ext>
                </a:extLst>
              </p:cNvPr>
              <p:cNvSpPr/>
              <p:nvPr/>
            </p:nvSpPr>
            <p:spPr>
              <a:xfrm>
                <a:off x="5869601" y="5013327"/>
                <a:ext cx="118498" cy="291477"/>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D6E33E4F-4FE8-489E-BDDA-48B3EA0847C6}"/>
                  </a:ext>
                </a:extLst>
              </p:cNvPr>
              <p:cNvSpPr/>
              <p:nvPr/>
            </p:nvSpPr>
            <p:spPr>
              <a:xfrm>
                <a:off x="6546918" y="5013002"/>
                <a:ext cx="118498" cy="291477"/>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26D77E0-95E5-4572-A69B-219E0D7C55A7}"/>
                  </a:ext>
                </a:extLst>
              </p:cNvPr>
              <p:cNvSpPr/>
              <p:nvPr/>
            </p:nvSpPr>
            <p:spPr>
              <a:xfrm>
                <a:off x="3644968" y="4719689"/>
                <a:ext cx="478332" cy="291477"/>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7F87A4C2-E540-498B-AE90-146BFD167032}"/>
                  </a:ext>
                </a:extLst>
              </p:cNvPr>
              <p:cNvSpPr/>
              <p:nvPr/>
            </p:nvSpPr>
            <p:spPr>
              <a:xfrm>
                <a:off x="4326534" y="4723207"/>
                <a:ext cx="478332" cy="291477"/>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9174AA3-A53D-49B3-A229-F4734C4AA05B}"/>
                  </a:ext>
                </a:extLst>
              </p:cNvPr>
              <p:cNvSpPr/>
              <p:nvPr/>
            </p:nvSpPr>
            <p:spPr>
              <a:xfrm>
                <a:off x="5689684" y="4720821"/>
                <a:ext cx="478332" cy="291477"/>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FA170F7E-2E59-408F-A0FA-19874A911CF9}"/>
                  </a:ext>
                </a:extLst>
              </p:cNvPr>
              <p:cNvSpPr/>
              <p:nvPr/>
            </p:nvSpPr>
            <p:spPr>
              <a:xfrm>
                <a:off x="6366983" y="4718324"/>
                <a:ext cx="478332" cy="291477"/>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179EA573-ED16-401B-B133-B5F80BDB1214}"/>
                  </a:ext>
                </a:extLst>
              </p:cNvPr>
              <p:cNvSpPr/>
              <p:nvPr/>
            </p:nvSpPr>
            <p:spPr>
              <a:xfrm>
                <a:off x="4893800" y="4720367"/>
                <a:ext cx="133316" cy="291477"/>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CFD3663-2C83-445C-9CB9-54818EB96A14}"/>
                  </a:ext>
                </a:extLst>
              </p:cNvPr>
              <p:cNvSpPr/>
              <p:nvPr/>
            </p:nvSpPr>
            <p:spPr>
              <a:xfrm>
                <a:off x="5456867" y="4720368"/>
                <a:ext cx="133316" cy="291477"/>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1" name="Content Placeholder 6">
              <a:extLst>
                <a:ext uri="{FF2B5EF4-FFF2-40B4-BE49-F238E27FC236}">
                  <a16:creationId xmlns:a16="http://schemas.microsoft.com/office/drawing/2014/main" id="{B9F55787-F466-4884-9914-D4A1FF58560B}"/>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249427" y="1319752"/>
              <a:ext cx="3367825" cy="1298296"/>
            </a:xfrm>
            <a:prstGeom prst="rect">
              <a:avLst/>
            </a:prstGeom>
          </p:spPr>
        </p:pic>
        <p:cxnSp>
          <p:nvCxnSpPr>
            <p:cNvPr id="22" name="Straight Connector 21">
              <a:extLst>
                <a:ext uri="{FF2B5EF4-FFF2-40B4-BE49-F238E27FC236}">
                  <a16:creationId xmlns:a16="http://schemas.microsoft.com/office/drawing/2014/main" id="{4B9BF008-F381-45D1-AF1A-2AA124234F5C}"/>
                </a:ext>
              </a:extLst>
            </p:cNvPr>
            <p:cNvCxnSpPr>
              <a:cxnSpLocks/>
            </p:cNvCxnSpPr>
            <p:nvPr/>
          </p:nvCxnSpPr>
          <p:spPr>
            <a:xfrm>
              <a:off x="3276804" y="2312585"/>
              <a:ext cx="3305997" cy="0"/>
            </a:xfrm>
            <a:prstGeom prst="line">
              <a:avLst/>
            </a:prstGeom>
            <a:ln w="38100">
              <a:solidFill>
                <a:srgbClr val="FF0000"/>
              </a:solidFill>
              <a:prstDash val="sysDot"/>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FA8D7A4F-DC7E-4342-BCA3-3283EDFB20A6}"/>
                </a:ext>
              </a:extLst>
            </p:cNvPr>
            <p:cNvSpPr/>
            <p:nvPr/>
          </p:nvSpPr>
          <p:spPr>
            <a:xfrm>
              <a:off x="4617440" y="3397919"/>
              <a:ext cx="679994" cy="369332"/>
            </a:xfrm>
            <a:prstGeom prst="rect">
              <a:avLst/>
            </a:prstGeom>
          </p:spPr>
          <p:txBody>
            <a:bodyPr wrap="none">
              <a:spAutoFit/>
            </a:bodyPr>
            <a:lstStyle/>
            <a:p>
              <a:pPr lvl="0" defTabSz="457200">
                <a:defRPr/>
              </a:pPr>
              <a:r>
                <a:rPr lang="en-US" dirty="0"/>
                <a:t>Al</a:t>
              </a:r>
              <a:r>
                <a:rPr lang="en-US" baseline="-25000" dirty="0"/>
                <a:t>2</a:t>
              </a:r>
              <a:r>
                <a:rPr lang="en-US" dirty="0"/>
                <a:t>O</a:t>
              </a:r>
              <a:r>
                <a:rPr lang="en-US" baseline="-25000" dirty="0"/>
                <a:t>3</a:t>
              </a:r>
            </a:p>
          </p:txBody>
        </p:sp>
        <p:sp>
          <p:nvSpPr>
            <p:cNvPr id="24" name="Rectangle 23">
              <a:extLst>
                <a:ext uri="{FF2B5EF4-FFF2-40B4-BE49-F238E27FC236}">
                  <a16:creationId xmlns:a16="http://schemas.microsoft.com/office/drawing/2014/main" id="{957F01CD-A261-4B32-A470-08C56982D67D}"/>
                </a:ext>
              </a:extLst>
            </p:cNvPr>
            <p:cNvSpPr/>
            <p:nvPr/>
          </p:nvSpPr>
          <p:spPr>
            <a:xfrm>
              <a:off x="5627090" y="4159919"/>
              <a:ext cx="955711" cy="369332"/>
            </a:xfrm>
            <a:prstGeom prst="rect">
              <a:avLst/>
            </a:prstGeom>
          </p:spPr>
          <p:txBody>
            <a:bodyPr wrap="none">
              <a:spAutoFit/>
            </a:bodyPr>
            <a:lstStyle/>
            <a:p>
              <a:pPr lvl="0" defTabSz="457200">
                <a:defRPr/>
              </a:pPr>
              <a:r>
                <a:rPr lang="en-US" dirty="0"/>
                <a:t>Ge/SiGe</a:t>
              </a:r>
              <a:endParaRPr lang="en-US" baseline="-25000" dirty="0"/>
            </a:p>
          </p:txBody>
        </p:sp>
        <p:sp>
          <p:nvSpPr>
            <p:cNvPr id="25" name="Rectangle 24">
              <a:extLst>
                <a:ext uri="{FF2B5EF4-FFF2-40B4-BE49-F238E27FC236}">
                  <a16:creationId xmlns:a16="http://schemas.microsoft.com/office/drawing/2014/main" id="{16BB7C5A-7672-41B1-85C9-EC3249764ECB}"/>
                </a:ext>
              </a:extLst>
            </p:cNvPr>
            <p:cNvSpPr/>
            <p:nvPr/>
          </p:nvSpPr>
          <p:spPr>
            <a:xfrm>
              <a:off x="4138685" y="3772290"/>
              <a:ext cx="801566" cy="369332"/>
            </a:xfrm>
            <a:prstGeom prst="rect">
              <a:avLst/>
            </a:prstGeom>
          </p:spPr>
          <p:txBody>
            <a:bodyPr wrap="none">
              <a:spAutoFit/>
            </a:bodyPr>
            <a:lstStyle/>
            <a:p>
              <a:pPr lvl="0" defTabSz="457200">
                <a:defRPr/>
              </a:pPr>
              <a:r>
                <a:rPr lang="en-US" dirty="0" err="1"/>
                <a:t>PtSiGe</a:t>
              </a:r>
              <a:endParaRPr lang="en-US" baseline="-25000" dirty="0"/>
            </a:p>
          </p:txBody>
        </p:sp>
        <p:cxnSp>
          <p:nvCxnSpPr>
            <p:cNvPr id="26" name="Straight Arrow Connector 25">
              <a:extLst>
                <a:ext uri="{FF2B5EF4-FFF2-40B4-BE49-F238E27FC236}">
                  <a16:creationId xmlns:a16="http://schemas.microsoft.com/office/drawing/2014/main" id="{B92DB2F9-B46B-459C-8DA0-10A1AE50A450}"/>
                </a:ext>
              </a:extLst>
            </p:cNvPr>
            <p:cNvCxnSpPr>
              <a:cxnSpLocks/>
            </p:cNvCxnSpPr>
            <p:nvPr/>
          </p:nvCxnSpPr>
          <p:spPr>
            <a:xfrm>
              <a:off x="3896715" y="3595080"/>
              <a:ext cx="247822"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7" name="Straight Connector 26">
              <a:extLst>
                <a:ext uri="{FF2B5EF4-FFF2-40B4-BE49-F238E27FC236}">
                  <a16:creationId xmlns:a16="http://schemas.microsoft.com/office/drawing/2014/main" id="{CBCE8D54-54BE-4744-A3EA-223CFC1CA1BA}"/>
                </a:ext>
              </a:extLst>
            </p:cNvPr>
            <p:cNvCxnSpPr>
              <a:cxnSpLocks/>
            </p:cNvCxnSpPr>
            <p:nvPr/>
          </p:nvCxnSpPr>
          <p:spPr>
            <a:xfrm flipV="1">
              <a:off x="3893812" y="2896785"/>
              <a:ext cx="0" cy="701676"/>
            </a:xfrm>
            <a:prstGeom prst="line">
              <a:avLst/>
            </a:prstGeom>
          </p:spPr>
          <p:style>
            <a:lnRef idx="1">
              <a:schemeClr val="dk1"/>
            </a:lnRef>
            <a:fillRef idx="0">
              <a:schemeClr val="dk1"/>
            </a:fillRef>
            <a:effectRef idx="0">
              <a:schemeClr val="dk1"/>
            </a:effectRef>
            <a:fontRef idx="minor">
              <a:schemeClr val="tx1"/>
            </a:fontRef>
          </p:style>
        </p:cxnSp>
        <p:sp>
          <p:nvSpPr>
            <p:cNvPr id="28" name="Rectangle 27">
              <a:extLst>
                <a:ext uri="{FF2B5EF4-FFF2-40B4-BE49-F238E27FC236}">
                  <a16:creationId xmlns:a16="http://schemas.microsoft.com/office/drawing/2014/main" id="{F760E98C-6996-4F8D-BA57-6573112813EB}"/>
                </a:ext>
              </a:extLst>
            </p:cNvPr>
            <p:cNvSpPr/>
            <p:nvPr/>
          </p:nvSpPr>
          <p:spPr>
            <a:xfrm>
              <a:off x="3553815" y="2599100"/>
              <a:ext cx="1007007" cy="369332"/>
            </a:xfrm>
            <a:prstGeom prst="rect">
              <a:avLst/>
            </a:prstGeom>
          </p:spPr>
          <p:txBody>
            <a:bodyPr wrap="none">
              <a:spAutoFit/>
            </a:bodyPr>
            <a:lstStyle/>
            <a:p>
              <a:pPr lvl="0" defTabSz="457200">
                <a:defRPr/>
              </a:pPr>
              <a:r>
                <a:rPr lang="en-US" dirty="0"/>
                <a:t>Ti/Au via</a:t>
              </a:r>
              <a:endParaRPr lang="en-US" baseline="-25000" dirty="0"/>
            </a:p>
          </p:txBody>
        </p:sp>
        <p:cxnSp>
          <p:nvCxnSpPr>
            <p:cNvPr id="29" name="Straight Arrow Connector 28">
              <a:extLst>
                <a:ext uri="{FF2B5EF4-FFF2-40B4-BE49-F238E27FC236}">
                  <a16:creationId xmlns:a16="http://schemas.microsoft.com/office/drawing/2014/main" id="{8061A81F-CFE3-428F-BCB1-519403E66207}"/>
                </a:ext>
              </a:extLst>
            </p:cNvPr>
            <p:cNvCxnSpPr>
              <a:cxnSpLocks/>
            </p:cNvCxnSpPr>
            <p:nvPr/>
          </p:nvCxnSpPr>
          <p:spPr>
            <a:xfrm>
              <a:off x="5528716" y="2949382"/>
              <a:ext cx="0" cy="17465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0" name="Rectangle 29">
              <a:extLst>
                <a:ext uri="{FF2B5EF4-FFF2-40B4-BE49-F238E27FC236}">
                  <a16:creationId xmlns:a16="http://schemas.microsoft.com/office/drawing/2014/main" id="{FE6F0AE1-AC50-475E-9870-9DF775F90F87}"/>
                </a:ext>
              </a:extLst>
            </p:cNvPr>
            <p:cNvSpPr/>
            <p:nvPr/>
          </p:nvSpPr>
          <p:spPr>
            <a:xfrm>
              <a:off x="4888904" y="2656937"/>
              <a:ext cx="1436162" cy="369332"/>
            </a:xfrm>
            <a:prstGeom prst="rect">
              <a:avLst/>
            </a:prstGeom>
          </p:spPr>
          <p:txBody>
            <a:bodyPr wrap="none">
              <a:spAutoFit/>
            </a:bodyPr>
            <a:lstStyle/>
            <a:p>
              <a:pPr lvl="0" defTabSz="457200">
                <a:defRPr/>
              </a:pPr>
              <a:r>
                <a:rPr lang="en-US" dirty="0"/>
                <a:t>Ti/Au contact</a:t>
              </a:r>
              <a:endParaRPr lang="en-US" baseline="-25000" dirty="0"/>
            </a:p>
          </p:txBody>
        </p:sp>
      </p:grpSp>
      <p:sp>
        <p:nvSpPr>
          <p:cNvPr id="33" name="TextBox 32">
            <a:extLst>
              <a:ext uri="{FF2B5EF4-FFF2-40B4-BE49-F238E27FC236}">
                <a16:creationId xmlns:a16="http://schemas.microsoft.com/office/drawing/2014/main" id="{860B9F36-3541-4B78-A69A-17A435C310C5}"/>
              </a:ext>
            </a:extLst>
          </p:cNvPr>
          <p:cNvSpPr txBox="1"/>
          <p:nvPr/>
        </p:nvSpPr>
        <p:spPr>
          <a:xfrm flipH="1">
            <a:off x="0" y="6527394"/>
            <a:ext cx="12192001" cy="338554"/>
          </a:xfrm>
          <a:prstGeom prst="rect">
            <a:avLst/>
          </a:prstGeom>
          <a:noFill/>
        </p:spPr>
        <p:txBody>
          <a:bodyPr wrap="square" rtlCol="0">
            <a:spAutoFit/>
          </a:bodyPr>
          <a:lstStyle/>
          <a:p>
            <a:r>
              <a:rPr lang="en-US" sz="800" b="0" i="0" dirty="0">
                <a:solidFill>
                  <a:srgbClr val="222222"/>
                </a:solidFill>
                <a:effectLst/>
                <a:latin typeface="Arial" panose="020B0604020202020204" pitchFamily="34" charset="0"/>
              </a:rPr>
              <a:t>Hutchins-Delgado, Troy A., Andrew J. Miller, Robin Scott, Ping Lu, Dwight R. Luhman, and Tzu-Ming Lu. "Characterization of Shallow, Undoped Ge/SiGe Quantum Wells Commercially Grown on 8-in.(100) Si Wafers." </a:t>
            </a:r>
            <a:r>
              <a:rPr lang="en-US" sz="800" b="0" i="1" dirty="0">
                <a:solidFill>
                  <a:srgbClr val="222222"/>
                </a:solidFill>
                <a:effectLst/>
                <a:latin typeface="Arial" panose="020B0604020202020204" pitchFamily="34" charset="0"/>
              </a:rPr>
              <a:t>ACS Applied Electronic Materials</a:t>
            </a:r>
            <a:r>
              <a:rPr lang="en-US" sz="800" b="0" i="0" dirty="0">
                <a:solidFill>
                  <a:srgbClr val="222222"/>
                </a:solidFill>
                <a:effectLst/>
                <a:latin typeface="Arial" panose="020B0604020202020204" pitchFamily="34" charset="0"/>
              </a:rPr>
              <a:t> 4, no. 9 (2022): 4482-4489.</a:t>
            </a:r>
            <a:endParaRPr lang="en-US" sz="800" dirty="0"/>
          </a:p>
        </p:txBody>
      </p:sp>
      <p:sp>
        <p:nvSpPr>
          <p:cNvPr id="3" name="Slide Number Placeholder 2">
            <a:extLst>
              <a:ext uri="{FF2B5EF4-FFF2-40B4-BE49-F238E27FC236}">
                <a16:creationId xmlns:a16="http://schemas.microsoft.com/office/drawing/2014/main" id="{50932ACE-2452-453D-B739-DF4E697009F3}"/>
              </a:ext>
            </a:extLst>
          </p:cNvPr>
          <p:cNvSpPr>
            <a:spLocks noGrp="1"/>
          </p:cNvSpPr>
          <p:nvPr>
            <p:ph type="sldNum" sz="quarter" idx="12"/>
          </p:nvPr>
        </p:nvSpPr>
        <p:spPr/>
        <p:txBody>
          <a:bodyPr/>
          <a:lstStyle/>
          <a:p>
            <a:fld id="{B6C50F68-804C-4ED6-88BC-A3EB9054C9BD}" type="slidenum">
              <a:rPr lang="en-US" smtClean="0"/>
              <a:t>18</a:t>
            </a:fld>
            <a:endParaRPr lang="en-US"/>
          </a:p>
        </p:txBody>
      </p:sp>
      <p:cxnSp>
        <p:nvCxnSpPr>
          <p:cNvPr id="34" name="Straight Arrow Connector 33">
            <a:extLst>
              <a:ext uri="{FF2B5EF4-FFF2-40B4-BE49-F238E27FC236}">
                <a16:creationId xmlns:a16="http://schemas.microsoft.com/office/drawing/2014/main" id="{3F267313-4687-4AC4-998F-4CD7CF00E00D}"/>
              </a:ext>
            </a:extLst>
          </p:cNvPr>
          <p:cNvCxnSpPr>
            <a:cxnSpLocks/>
          </p:cNvCxnSpPr>
          <p:nvPr/>
        </p:nvCxnSpPr>
        <p:spPr>
          <a:xfrm>
            <a:off x="8020186" y="2532050"/>
            <a:ext cx="0" cy="97717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59319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D3C6DD-FA3F-441D-8BE2-F96163BDCC2D}"/>
              </a:ext>
            </a:extLst>
          </p:cNvPr>
          <p:cNvSpPr>
            <a:spLocks noGrp="1"/>
          </p:cNvSpPr>
          <p:nvPr>
            <p:ph type="title"/>
          </p:nvPr>
        </p:nvSpPr>
        <p:spPr/>
        <p:txBody>
          <a:bodyPr>
            <a:normAutofit fontScale="90000"/>
          </a:bodyPr>
          <a:lstStyle/>
          <a:p>
            <a:r>
              <a:rPr lang="en-US" dirty="0"/>
              <a:t>Testing: Device Cross Section</a:t>
            </a:r>
          </a:p>
        </p:txBody>
      </p:sp>
      <p:graphicFrame>
        <p:nvGraphicFramePr>
          <p:cNvPr id="4" name="Content Placeholder 3">
            <a:extLst>
              <a:ext uri="{FF2B5EF4-FFF2-40B4-BE49-F238E27FC236}">
                <a16:creationId xmlns:a16="http://schemas.microsoft.com/office/drawing/2014/main" id="{A0B3FE45-C528-4119-9163-FCD431B42595}"/>
              </a:ext>
            </a:extLst>
          </p:cNvPr>
          <p:cNvGraphicFramePr>
            <a:graphicFrameLocks noGrp="1" noChangeAspect="1"/>
          </p:cNvGraphicFramePr>
          <p:nvPr>
            <p:ph idx="1"/>
            <p:extLst>
              <p:ext uri="{D42A27DB-BD31-4B8C-83A1-F6EECF244321}">
                <p14:modId xmlns:p14="http://schemas.microsoft.com/office/powerpoint/2010/main" val="1067184755"/>
              </p:ext>
            </p:extLst>
          </p:nvPr>
        </p:nvGraphicFramePr>
        <p:xfrm>
          <a:off x="5437520" y="1697169"/>
          <a:ext cx="6607080" cy="4474922"/>
        </p:xfrm>
        <a:graphic>
          <a:graphicData uri="http://schemas.openxmlformats.org/presentationml/2006/ole">
            <mc:AlternateContent xmlns:mc="http://schemas.openxmlformats.org/markup-compatibility/2006">
              <mc:Choice xmlns:v="urn:schemas-microsoft-com:vml" Requires="v">
                <p:oleObj name="Acrobat Document" r:id="rId2" imgW="2971455" imgH="2012862" progId="AcroExch.Document.DC">
                  <p:embed/>
                </p:oleObj>
              </mc:Choice>
              <mc:Fallback>
                <p:oleObj name="Acrobat Document" r:id="rId2" imgW="2971455" imgH="2012862" progId="AcroExch.Document.DC">
                  <p:embed/>
                  <p:pic>
                    <p:nvPicPr>
                      <p:cNvPr id="4" name="Content Placeholder 3">
                        <a:extLst>
                          <a:ext uri="{FF2B5EF4-FFF2-40B4-BE49-F238E27FC236}">
                            <a16:creationId xmlns:a16="http://schemas.microsoft.com/office/drawing/2014/main" id="{A0B3FE45-C528-4119-9163-FCD431B42595}"/>
                          </a:ext>
                        </a:extLst>
                      </p:cNvPr>
                      <p:cNvPicPr/>
                      <p:nvPr/>
                    </p:nvPicPr>
                    <p:blipFill>
                      <a:blip r:embed="rId3"/>
                      <a:stretch>
                        <a:fillRect/>
                      </a:stretch>
                    </p:blipFill>
                    <p:spPr>
                      <a:xfrm>
                        <a:off x="5437520" y="1697169"/>
                        <a:ext cx="6607080" cy="4474922"/>
                      </a:xfrm>
                      <a:prstGeom prst="rect">
                        <a:avLst/>
                      </a:prstGeom>
                    </p:spPr>
                  </p:pic>
                </p:oleObj>
              </mc:Fallback>
            </mc:AlternateContent>
          </a:graphicData>
        </a:graphic>
      </p:graphicFrame>
      <p:grpSp>
        <p:nvGrpSpPr>
          <p:cNvPr id="33" name="Group 32">
            <a:extLst>
              <a:ext uri="{FF2B5EF4-FFF2-40B4-BE49-F238E27FC236}">
                <a16:creationId xmlns:a16="http://schemas.microsoft.com/office/drawing/2014/main" id="{A3D236C0-9BB1-4AAA-ABE1-7404D02FC7FD}"/>
              </a:ext>
            </a:extLst>
          </p:cNvPr>
          <p:cNvGrpSpPr>
            <a:grpSpLocks noChangeAspect="1"/>
          </p:cNvGrpSpPr>
          <p:nvPr/>
        </p:nvGrpSpPr>
        <p:grpSpPr>
          <a:xfrm>
            <a:off x="147400" y="1697169"/>
            <a:ext cx="5159915" cy="4428350"/>
            <a:chOff x="3229965" y="1319752"/>
            <a:chExt cx="3387287" cy="3209499"/>
          </a:xfrm>
        </p:grpSpPr>
        <p:grpSp>
          <p:nvGrpSpPr>
            <p:cNvPr id="34" name="Group 33">
              <a:extLst>
                <a:ext uri="{FF2B5EF4-FFF2-40B4-BE49-F238E27FC236}">
                  <a16:creationId xmlns:a16="http://schemas.microsoft.com/office/drawing/2014/main" id="{658AE00B-7A8D-4213-9071-2BFA2736F01E}"/>
                </a:ext>
              </a:extLst>
            </p:cNvPr>
            <p:cNvGrpSpPr/>
            <p:nvPr/>
          </p:nvGrpSpPr>
          <p:grpSpPr>
            <a:xfrm>
              <a:off x="3229965" y="3124041"/>
              <a:ext cx="3365500" cy="1338648"/>
              <a:chOff x="3570850" y="4718324"/>
              <a:chExt cx="3365500" cy="1338648"/>
            </a:xfrm>
          </p:grpSpPr>
          <p:sp>
            <p:nvSpPr>
              <p:cNvPr id="45" name="Rectangle 44">
                <a:extLst>
                  <a:ext uri="{FF2B5EF4-FFF2-40B4-BE49-F238E27FC236}">
                    <a16:creationId xmlns:a16="http://schemas.microsoft.com/office/drawing/2014/main" id="{7ABE0333-FCEC-46A3-97AC-73AD013BDEA6}"/>
                  </a:ext>
                </a:extLst>
              </p:cNvPr>
              <p:cNvSpPr/>
              <p:nvPr/>
            </p:nvSpPr>
            <p:spPr>
              <a:xfrm>
                <a:off x="3570850" y="5299496"/>
                <a:ext cx="3365500" cy="757476"/>
              </a:xfrm>
              <a:prstGeom prst="rect">
                <a:avLst/>
              </a:prstGeom>
              <a:solidFill>
                <a:srgbClr val="ACAC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22C38F88-E578-4BD1-9908-98760182D151}"/>
                  </a:ext>
                </a:extLst>
              </p:cNvPr>
              <p:cNvSpPr/>
              <p:nvPr/>
            </p:nvSpPr>
            <p:spPr>
              <a:xfrm>
                <a:off x="4468316" y="5299496"/>
                <a:ext cx="503766" cy="394512"/>
              </a:xfrm>
              <a:prstGeom prst="rect">
                <a:avLst/>
              </a:prstGeom>
              <a:solidFill>
                <a:srgbClr val="FF8F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663BE4D-B7C7-4F05-9374-0948FEFC439E}"/>
                  </a:ext>
                </a:extLst>
              </p:cNvPr>
              <p:cNvSpPr/>
              <p:nvPr/>
            </p:nvSpPr>
            <p:spPr>
              <a:xfrm>
                <a:off x="5492782" y="5299496"/>
                <a:ext cx="503766" cy="394512"/>
              </a:xfrm>
              <a:prstGeom prst="rect">
                <a:avLst/>
              </a:prstGeom>
              <a:solidFill>
                <a:srgbClr val="FF8F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A73D9456-D85B-418E-92AA-1C761D13E536}"/>
                  </a:ext>
                </a:extLst>
              </p:cNvPr>
              <p:cNvSpPr/>
              <p:nvPr/>
            </p:nvSpPr>
            <p:spPr>
              <a:xfrm>
                <a:off x="6546882" y="5300166"/>
                <a:ext cx="118534" cy="393842"/>
              </a:xfrm>
              <a:prstGeom prst="rect">
                <a:avLst/>
              </a:prstGeom>
              <a:solidFill>
                <a:srgbClr val="FF8F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E9D1CDD8-3339-496F-B022-7F7B9586F69A}"/>
                  </a:ext>
                </a:extLst>
              </p:cNvPr>
              <p:cNvSpPr/>
              <p:nvPr/>
            </p:nvSpPr>
            <p:spPr>
              <a:xfrm>
                <a:off x="3829099" y="5300168"/>
                <a:ext cx="126981" cy="394512"/>
              </a:xfrm>
              <a:prstGeom prst="rect">
                <a:avLst/>
              </a:prstGeom>
              <a:solidFill>
                <a:srgbClr val="FF8F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7BBF7B5D-CA52-4289-9AEE-165149214471}"/>
                  </a:ext>
                </a:extLst>
              </p:cNvPr>
              <p:cNvSpPr/>
              <p:nvPr/>
            </p:nvSpPr>
            <p:spPr>
              <a:xfrm>
                <a:off x="3570850" y="5010081"/>
                <a:ext cx="3365500" cy="289415"/>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10FDF8A0-EF50-4254-9D5F-615D21AE4E3C}"/>
                  </a:ext>
                </a:extLst>
              </p:cNvPr>
              <p:cNvSpPr/>
              <p:nvPr/>
            </p:nvSpPr>
            <p:spPr>
              <a:xfrm>
                <a:off x="3829118" y="5010081"/>
                <a:ext cx="118498" cy="291477"/>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E6E377AA-9A78-47F8-8E2B-B49C12D16811}"/>
                  </a:ext>
                </a:extLst>
              </p:cNvPr>
              <p:cNvSpPr/>
              <p:nvPr/>
            </p:nvSpPr>
            <p:spPr>
              <a:xfrm>
                <a:off x="4506451" y="5014342"/>
                <a:ext cx="118498" cy="291477"/>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8177A0B3-6CF9-4AFE-8165-4725D615AF8C}"/>
                  </a:ext>
                </a:extLst>
              </p:cNvPr>
              <p:cNvSpPr/>
              <p:nvPr/>
            </p:nvSpPr>
            <p:spPr>
              <a:xfrm>
                <a:off x="5869601" y="5013327"/>
                <a:ext cx="118498" cy="291477"/>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82B41229-A475-41C3-9DF0-098F7B6BEC51}"/>
                  </a:ext>
                </a:extLst>
              </p:cNvPr>
              <p:cNvSpPr/>
              <p:nvPr/>
            </p:nvSpPr>
            <p:spPr>
              <a:xfrm>
                <a:off x="6546918" y="5013002"/>
                <a:ext cx="118498" cy="291477"/>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063F0714-F333-472D-9E25-D39893CD5844}"/>
                  </a:ext>
                </a:extLst>
              </p:cNvPr>
              <p:cNvSpPr/>
              <p:nvPr/>
            </p:nvSpPr>
            <p:spPr>
              <a:xfrm>
                <a:off x="3644968" y="4719689"/>
                <a:ext cx="478332" cy="291477"/>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ED49E246-4B9A-401D-81EE-F03C527254B5}"/>
                  </a:ext>
                </a:extLst>
              </p:cNvPr>
              <p:cNvSpPr/>
              <p:nvPr/>
            </p:nvSpPr>
            <p:spPr>
              <a:xfrm>
                <a:off x="4326534" y="4723207"/>
                <a:ext cx="478332" cy="291477"/>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B65F0115-8732-46AB-B36C-C688CFCE1C1F}"/>
                  </a:ext>
                </a:extLst>
              </p:cNvPr>
              <p:cNvSpPr/>
              <p:nvPr/>
            </p:nvSpPr>
            <p:spPr>
              <a:xfrm>
                <a:off x="5689684" y="4720821"/>
                <a:ext cx="478332" cy="291477"/>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a:extLst>
                  <a:ext uri="{FF2B5EF4-FFF2-40B4-BE49-F238E27FC236}">
                    <a16:creationId xmlns:a16="http://schemas.microsoft.com/office/drawing/2014/main" id="{5E8EEBE1-4489-40F3-BD09-DA8A7BECB625}"/>
                  </a:ext>
                </a:extLst>
              </p:cNvPr>
              <p:cNvSpPr/>
              <p:nvPr/>
            </p:nvSpPr>
            <p:spPr>
              <a:xfrm>
                <a:off x="6366983" y="4718324"/>
                <a:ext cx="478332" cy="291477"/>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F9EA6961-301A-48CE-B51A-A607BB0AF995}"/>
                  </a:ext>
                </a:extLst>
              </p:cNvPr>
              <p:cNvSpPr/>
              <p:nvPr/>
            </p:nvSpPr>
            <p:spPr>
              <a:xfrm>
                <a:off x="4893800" y="4720367"/>
                <a:ext cx="133316" cy="291477"/>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20E98948-D6B8-4197-9449-3FD5A8C22005}"/>
                  </a:ext>
                </a:extLst>
              </p:cNvPr>
              <p:cNvSpPr/>
              <p:nvPr/>
            </p:nvSpPr>
            <p:spPr>
              <a:xfrm>
                <a:off x="5456867" y="4720368"/>
                <a:ext cx="133316" cy="291477"/>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5" name="Content Placeholder 6">
              <a:extLst>
                <a:ext uri="{FF2B5EF4-FFF2-40B4-BE49-F238E27FC236}">
                  <a16:creationId xmlns:a16="http://schemas.microsoft.com/office/drawing/2014/main" id="{BF97F12E-4CD1-49A8-84F6-FC7E5219FFBD}"/>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249427" y="1319752"/>
              <a:ext cx="3367825" cy="1298296"/>
            </a:xfrm>
            <a:prstGeom prst="rect">
              <a:avLst/>
            </a:prstGeom>
          </p:spPr>
        </p:pic>
        <p:cxnSp>
          <p:nvCxnSpPr>
            <p:cNvPr id="36" name="Straight Connector 35">
              <a:extLst>
                <a:ext uri="{FF2B5EF4-FFF2-40B4-BE49-F238E27FC236}">
                  <a16:creationId xmlns:a16="http://schemas.microsoft.com/office/drawing/2014/main" id="{223C8615-1F8F-4422-B354-64F64C243BC0}"/>
                </a:ext>
              </a:extLst>
            </p:cNvPr>
            <p:cNvCxnSpPr>
              <a:cxnSpLocks/>
            </p:cNvCxnSpPr>
            <p:nvPr/>
          </p:nvCxnSpPr>
          <p:spPr>
            <a:xfrm>
              <a:off x="3276804" y="2312585"/>
              <a:ext cx="3305997" cy="0"/>
            </a:xfrm>
            <a:prstGeom prst="line">
              <a:avLst/>
            </a:prstGeom>
            <a:ln w="38100">
              <a:solidFill>
                <a:srgbClr val="FF0000"/>
              </a:solidFill>
              <a:prstDash val="sysDot"/>
            </a:ln>
          </p:spPr>
          <p:style>
            <a:lnRef idx="1">
              <a:schemeClr val="accent1"/>
            </a:lnRef>
            <a:fillRef idx="0">
              <a:schemeClr val="accent1"/>
            </a:fillRef>
            <a:effectRef idx="0">
              <a:schemeClr val="accent1"/>
            </a:effectRef>
            <a:fontRef idx="minor">
              <a:schemeClr val="tx1"/>
            </a:fontRef>
          </p:style>
        </p:cxnSp>
        <p:sp>
          <p:nvSpPr>
            <p:cNvPr id="37" name="Rectangle 36">
              <a:extLst>
                <a:ext uri="{FF2B5EF4-FFF2-40B4-BE49-F238E27FC236}">
                  <a16:creationId xmlns:a16="http://schemas.microsoft.com/office/drawing/2014/main" id="{BC87382F-2F57-46C4-B9B9-87D8795CF4B3}"/>
                </a:ext>
              </a:extLst>
            </p:cNvPr>
            <p:cNvSpPr/>
            <p:nvPr/>
          </p:nvSpPr>
          <p:spPr>
            <a:xfrm>
              <a:off x="4617440" y="3397919"/>
              <a:ext cx="679994" cy="369332"/>
            </a:xfrm>
            <a:prstGeom prst="rect">
              <a:avLst/>
            </a:prstGeom>
          </p:spPr>
          <p:txBody>
            <a:bodyPr wrap="none">
              <a:spAutoFit/>
            </a:bodyPr>
            <a:lstStyle/>
            <a:p>
              <a:pPr lvl="0" defTabSz="457200">
                <a:defRPr/>
              </a:pPr>
              <a:r>
                <a:rPr lang="en-US" dirty="0"/>
                <a:t>Al</a:t>
              </a:r>
              <a:r>
                <a:rPr lang="en-US" baseline="-25000" dirty="0"/>
                <a:t>2</a:t>
              </a:r>
              <a:r>
                <a:rPr lang="en-US" dirty="0"/>
                <a:t>O</a:t>
              </a:r>
              <a:r>
                <a:rPr lang="en-US" baseline="-25000" dirty="0"/>
                <a:t>3</a:t>
              </a:r>
            </a:p>
          </p:txBody>
        </p:sp>
        <p:sp>
          <p:nvSpPr>
            <p:cNvPr id="38" name="Rectangle 37">
              <a:extLst>
                <a:ext uri="{FF2B5EF4-FFF2-40B4-BE49-F238E27FC236}">
                  <a16:creationId xmlns:a16="http://schemas.microsoft.com/office/drawing/2014/main" id="{A4B42243-49E5-42D9-A64E-671DFF686167}"/>
                </a:ext>
              </a:extLst>
            </p:cNvPr>
            <p:cNvSpPr/>
            <p:nvPr/>
          </p:nvSpPr>
          <p:spPr>
            <a:xfrm>
              <a:off x="5627090" y="4159919"/>
              <a:ext cx="955711" cy="369332"/>
            </a:xfrm>
            <a:prstGeom prst="rect">
              <a:avLst/>
            </a:prstGeom>
          </p:spPr>
          <p:txBody>
            <a:bodyPr wrap="none">
              <a:spAutoFit/>
            </a:bodyPr>
            <a:lstStyle/>
            <a:p>
              <a:pPr lvl="0" defTabSz="457200">
                <a:defRPr/>
              </a:pPr>
              <a:r>
                <a:rPr lang="en-US" dirty="0"/>
                <a:t>Ge/SiGe</a:t>
              </a:r>
              <a:endParaRPr lang="en-US" baseline="-25000" dirty="0"/>
            </a:p>
          </p:txBody>
        </p:sp>
        <p:sp>
          <p:nvSpPr>
            <p:cNvPr id="39" name="Rectangle 38">
              <a:extLst>
                <a:ext uri="{FF2B5EF4-FFF2-40B4-BE49-F238E27FC236}">
                  <a16:creationId xmlns:a16="http://schemas.microsoft.com/office/drawing/2014/main" id="{32223C85-FB68-48F4-8BB5-A83E36BB59EC}"/>
                </a:ext>
              </a:extLst>
            </p:cNvPr>
            <p:cNvSpPr/>
            <p:nvPr/>
          </p:nvSpPr>
          <p:spPr>
            <a:xfrm>
              <a:off x="4098390" y="3772290"/>
              <a:ext cx="801566" cy="369332"/>
            </a:xfrm>
            <a:prstGeom prst="rect">
              <a:avLst/>
            </a:prstGeom>
          </p:spPr>
          <p:txBody>
            <a:bodyPr wrap="none">
              <a:spAutoFit/>
            </a:bodyPr>
            <a:lstStyle/>
            <a:p>
              <a:pPr lvl="0" defTabSz="457200">
                <a:defRPr/>
              </a:pPr>
              <a:r>
                <a:rPr lang="en-US" dirty="0" err="1"/>
                <a:t>PtSiGe</a:t>
              </a:r>
              <a:endParaRPr lang="en-US" baseline="-25000" dirty="0"/>
            </a:p>
          </p:txBody>
        </p:sp>
        <p:cxnSp>
          <p:nvCxnSpPr>
            <p:cNvPr id="40" name="Straight Arrow Connector 39">
              <a:extLst>
                <a:ext uri="{FF2B5EF4-FFF2-40B4-BE49-F238E27FC236}">
                  <a16:creationId xmlns:a16="http://schemas.microsoft.com/office/drawing/2014/main" id="{EE714BF2-DA17-4912-8903-50B3EE9F118B}"/>
                </a:ext>
              </a:extLst>
            </p:cNvPr>
            <p:cNvCxnSpPr>
              <a:cxnSpLocks/>
            </p:cNvCxnSpPr>
            <p:nvPr/>
          </p:nvCxnSpPr>
          <p:spPr>
            <a:xfrm>
              <a:off x="3896715" y="3595080"/>
              <a:ext cx="247822"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1" name="Straight Connector 40">
              <a:extLst>
                <a:ext uri="{FF2B5EF4-FFF2-40B4-BE49-F238E27FC236}">
                  <a16:creationId xmlns:a16="http://schemas.microsoft.com/office/drawing/2014/main" id="{32DF9674-8F63-4F7F-ACC8-516A3B616414}"/>
                </a:ext>
              </a:extLst>
            </p:cNvPr>
            <p:cNvCxnSpPr>
              <a:cxnSpLocks/>
            </p:cNvCxnSpPr>
            <p:nvPr/>
          </p:nvCxnSpPr>
          <p:spPr>
            <a:xfrm flipV="1">
              <a:off x="3893812" y="2896785"/>
              <a:ext cx="0" cy="701676"/>
            </a:xfrm>
            <a:prstGeom prst="line">
              <a:avLst/>
            </a:prstGeom>
          </p:spPr>
          <p:style>
            <a:lnRef idx="1">
              <a:schemeClr val="dk1"/>
            </a:lnRef>
            <a:fillRef idx="0">
              <a:schemeClr val="dk1"/>
            </a:fillRef>
            <a:effectRef idx="0">
              <a:schemeClr val="dk1"/>
            </a:effectRef>
            <a:fontRef idx="minor">
              <a:schemeClr val="tx1"/>
            </a:fontRef>
          </p:style>
        </p:cxnSp>
        <p:sp>
          <p:nvSpPr>
            <p:cNvPr id="42" name="Rectangle 41">
              <a:extLst>
                <a:ext uri="{FF2B5EF4-FFF2-40B4-BE49-F238E27FC236}">
                  <a16:creationId xmlns:a16="http://schemas.microsoft.com/office/drawing/2014/main" id="{0D0BCD94-8401-4916-929D-6E4AA1ED4057}"/>
                </a:ext>
              </a:extLst>
            </p:cNvPr>
            <p:cNvSpPr/>
            <p:nvPr/>
          </p:nvSpPr>
          <p:spPr>
            <a:xfrm>
              <a:off x="3553815" y="2599100"/>
              <a:ext cx="1007007" cy="369332"/>
            </a:xfrm>
            <a:prstGeom prst="rect">
              <a:avLst/>
            </a:prstGeom>
          </p:spPr>
          <p:txBody>
            <a:bodyPr wrap="none">
              <a:spAutoFit/>
            </a:bodyPr>
            <a:lstStyle/>
            <a:p>
              <a:pPr lvl="0" defTabSz="457200">
                <a:defRPr/>
              </a:pPr>
              <a:r>
                <a:rPr lang="en-US" dirty="0"/>
                <a:t>Ti/Au via</a:t>
              </a:r>
              <a:endParaRPr lang="en-US" baseline="-25000" dirty="0"/>
            </a:p>
          </p:txBody>
        </p:sp>
        <p:cxnSp>
          <p:nvCxnSpPr>
            <p:cNvPr id="43" name="Straight Arrow Connector 42">
              <a:extLst>
                <a:ext uri="{FF2B5EF4-FFF2-40B4-BE49-F238E27FC236}">
                  <a16:creationId xmlns:a16="http://schemas.microsoft.com/office/drawing/2014/main" id="{8DDCDA9F-BFD7-4B4D-9337-A2BE5C99029B}"/>
                </a:ext>
              </a:extLst>
            </p:cNvPr>
            <p:cNvCxnSpPr>
              <a:cxnSpLocks/>
            </p:cNvCxnSpPr>
            <p:nvPr/>
          </p:nvCxnSpPr>
          <p:spPr>
            <a:xfrm>
              <a:off x="5528716" y="2949382"/>
              <a:ext cx="0" cy="17465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44" name="Rectangle 43">
              <a:extLst>
                <a:ext uri="{FF2B5EF4-FFF2-40B4-BE49-F238E27FC236}">
                  <a16:creationId xmlns:a16="http://schemas.microsoft.com/office/drawing/2014/main" id="{76B272FD-71A7-4101-A4B2-60862E36365B}"/>
                </a:ext>
              </a:extLst>
            </p:cNvPr>
            <p:cNvSpPr/>
            <p:nvPr/>
          </p:nvSpPr>
          <p:spPr>
            <a:xfrm>
              <a:off x="4888904" y="2656937"/>
              <a:ext cx="1436162" cy="369332"/>
            </a:xfrm>
            <a:prstGeom prst="rect">
              <a:avLst/>
            </a:prstGeom>
          </p:spPr>
          <p:txBody>
            <a:bodyPr wrap="none">
              <a:spAutoFit/>
            </a:bodyPr>
            <a:lstStyle/>
            <a:p>
              <a:pPr lvl="0" defTabSz="457200">
                <a:defRPr/>
              </a:pPr>
              <a:r>
                <a:rPr lang="en-US" dirty="0"/>
                <a:t>Ti/Au contact</a:t>
              </a:r>
              <a:endParaRPr lang="en-US" baseline="-25000" dirty="0"/>
            </a:p>
          </p:txBody>
        </p:sp>
      </p:grpSp>
      <p:sp>
        <p:nvSpPr>
          <p:cNvPr id="61" name="TextBox 60">
            <a:extLst>
              <a:ext uri="{FF2B5EF4-FFF2-40B4-BE49-F238E27FC236}">
                <a16:creationId xmlns:a16="http://schemas.microsoft.com/office/drawing/2014/main" id="{76FAF20C-43EC-4A97-BD71-0432C16A64D4}"/>
              </a:ext>
            </a:extLst>
          </p:cNvPr>
          <p:cNvSpPr txBox="1"/>
          <p:nvPr/>
        </p:nvSpPr>
        <p:spPr>
          <a:xfrm flipH="1">
            <a:off x="0" y="6527394"/>
            <a:ext cx="12192001" cy="338554"/>
          </a:xfrm>
          <a:prstGeom prst="rect">
            <a:avLst/>
          </a:prstGeom>
          <a:noFill/>
        </p:spPr>
        <p:txBody>
          <a:bodyPr wrap="square" rtlCol="0">
            <a:spAutoFit/>
          </a:bodyPr>
          <a:lstStyle/>
          <a:p>
            <a:r>
              <a:rPr lang="en-US" sz="800" b="0" i="0" dirty="0">
                <a:solidFill>
                  <a:srgbClr val="222222"/>
                </a:solidFill>
                <a:effectLst/>
                <a:latin typeface="Arial" panose="020B0604020202020204" pitchFamily="34" charset="0"/>
              </a:rPr>
              <a:t>Hutchins-Delgado, Troy A., Andrew J. Miller, Robin Scott, Ping Lu, Dwight R. Luhman, and Tzu-Ming Lu. "Characterization of Shallow, Undoped Ge/SiGe Quantum Wells Commercially Grown on 8-in.(100) Si Wafers." </a:t>
            </a:r>
            <a:r>
              <a:rPr lang="en-US" sz="800" b="0" i="1" dirty="0">
                <a:solidFill>
                  <a:srgbClr val="222222"/>
                </a:solidFill>
                <a:effectLst/>
                <a:latin typeface="Arial" panose="020B0604020202020204" pitchFamily="34" charset="0"/>
              </a:rPr>
              <a:t>ACS Applied Electronic Materials</a:t>
            </a:r>
            <a:r>
              <a:rPr lang="en-US" sz="800" b="0" i="0" dirty="0">
                <a:solidFill>
                  <a:srgbClr val="222222"/>
                </a:solidFill>
                <a:effectLst/>
                <a:latin typeface="Arial" panose="020B0604020202020204" pitchFamily="34" charset="0"/>
              </a:rPr>
              <a:t> 4, no. 9 (2022): 4482-4489.</a:t>
            </a:r>
            <a:endParaRPr lang="en-US" sz="800" dirty="0"/>
          </a:p>
        </p:txBody>
      </p:sp>
      <p:sp>
        <p:nvSpPr>
          <p:cNvPr id="3" name="Rectangle 2">
            <a:extLst>
              <a:ext uri="{FF2B5EF4-FFF2-40B4-BE49-F238E27FC236}">
                <a16:creationId xmlns:a16="http://schemas.microsoft.com/office/drawing/2014/main" id="{E513DF27-BA3C-4A73-994E-2ED8CAF7F017}"/>
              </a:ext>
            </a:extLst>
          </p:cNvPr>
          <p:cNvSpPr/>
          <p:nvPr/>
        </p:nvSpPr>
        <p:spPr>
          <a:xfrm>
            <a:off x="4257676" y="1740786"/>
            <a:ext cx="1049639" cy="756244"/>
          </a:xfrm>
          <a:prstGeom prst="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a:extLst>
              <a:ext uri="{FF2B5EF4-FFF2-40B4-BE49-F238E27FC236}">
                <a16:creationId xmlns:a16="http://schemas.microsoft.com/office/drawing/2014/main" id="{CD585AD3-F636-4C06-ADFD-EA1764DB36E4}"/>
              </a:ext>
            </a:extLst>
          </p:cNvPr>
          <p:cNvCxnSpPr>
            <a:stCxn id="3" idx="3"/>
          </p:cNvCxnSpPr>
          <p:nvPr/>
        </p:nvCxnSpPr>
        <p:spPr>
          <a:xfrm>
            <a:off x="5307315" y="2118908"/>
            <a:ext cx="617235" cy="516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C46FDA28-7E20-4141-8553-E4BFEE6F8C5C}"/>
              </a:ext>
            </a:extLst>
          </p:cNvPr>
          <p:cNvCxnSpPr>
            <a:cxnSpLocks/>
          </p:cNvCxnSpPr>
          <p:nvPr/>
        </p:nvCxnSpPr>
        <p:spPr>
          <a:xfrm>
            <a:off x="4330503" y="3058707"/>
            <a:ext cx="0" cy="97717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Slide Number Placeholder 8">
            <a:extLst>
              <a:ext uri="{FF2B5EF4-FFF2-40B4-BE49-F238E27FC236}">
                <a16:creationId xmlns:a16="http://schemas.microsoft.com/office/drawing/2014/main" id="{8FCD0BAC-CA39-4471-816B-DE0C1C42BEF4}"/>
              </a:ext>
            </a:extLst>
          </p:cNvPr>
          <p:cNvSpPr>
            <a:spLocks noGrp="1"/>
          </p:cNvSpPr>
          <p:nvPr>
            <p:ph type="sldNum" sz="quarter" idx="12"/>
          </p:nvPr>
        </p:nvSpPr>
        <p:spPr/>
        <p:txBody>
          <a:bodyPr/>
          <a:lstStyle/>
          <a:p>
            <a:fld id="{B6C50F68-804C-4ED6-88BC-A3EB9054C9BD}" type="slidenum">
              <a:rPr lang="en-US" smtClean="0"/>
              <a:t>19</a:t>
            </a:fld>
            <a:endParaRPr lang="en-US"/>
          </a:p>
        </p:txBody>
      </p:sp>
    </p:spTree>
    <p:extLst>
      <p:ext uri="{BB962C8B-B14F-4D97-AF65-F5344CB8AC3E}">
        <p14:creationId xmlns:p14="http://schemas.microsoft.com/office/powerpoint/2010/main" val="28081927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D0B0F5-7650-4368-81FB-DD7A261CB485}"/>
              </a:ext>
            </a:extLst>
          </p:cNvPr>
          <p:cNvSpPr>
            <a:spLocks noGrp="1"/>
          </p:cNvSpPr>
          <p:nvPr>
            <p:ph type="ctrTitle"/>
          </p:nvPr>
        </p:nvSpPr>
        <p:spPr/>
        <p:txBody>
          <a:bodyPr>
            <a:normAutofit fontScale="90000"/>
          </a:bodyPr>
          <a:lstStyle/>
          <a:p>
            <a:r>
              <a:rPr lang="en-US" dirty="0"/>
              <a:t>Micro-/Nano- Fabrication:</a:t>
            </a:r>
            <a:br>
              <a:rPr lang="en-US" dirty="0"/>
            </a:br>
            <a:r>
              <a:rPr lang="en-US" dirty="0"/>
              <a:t>Qualifying Material for Quantum Electronic Devices</a:t>
            </a:r>
          </a:p>
        </p:txBody>
      </p:sp>
      <p:sp>
        <p:nvSpPr>
          <p:cNvPr id="3" name="Subtitle 2">
            <a:extLst>
              <a:ext uri="{FF2B5EF4-FFF2-40B4-BE49-F238E27FC236}">
                <a16:creationId xmlns:a16="http://schemas.microsoft.com/office/drawing/2014/main" id="{7885A271-48D6-4760-B7B9-8870B8C6C0E8}"/>
              </a:ext>
            </a:extLst>
          </p:cNvPr>
          <p:cNvSpPr>
            <a:spLocks noGrp="1"/>
          </p:cNvSpPr>
          <p:nvPr>
            <p:ph type="subTitle" idx="1"/>
          </p:nvPr>
        </p:nvSpPr>
        <p:spPr/>
        <p:txBody>
          <a:bodyPr/>
          <a:lstStyle/>
          <a:p>
            <a:r>
              <a:rPr lang="en-US" dirty="0"/>
              <a:t>Troy A. Hutchins-Delgado</a:t>
            </a:r>
          </a:p>
          <a:p>
            <a:r>
              <a:rPr lang="en-US" dirty="0">
                <a:hlinkClick r:id="rId3"/>
              </a:rPr>
              <a:t>troyhutchins@unm.edu</a:t>
            </a:r>
            <a:endParaRPr lang="en-US" dirty="0"/>
          </a:p>
          <a:p>
            <a:r>
              <a:rPr lang="en-US" dirty="0">
                <a:hlinkClick r:id="rId4"/>
              </a:rPr>
              <a:t>tahutch@sandia.gov</a:t>
            </a:r>
            <a:endParaRPr lang="en-US" dirty="0"/>
          </a:p>
          <a:p>
            <a:endParaRPr lang="en-US" dirty="0"/>
          </a:p>
        </p:txBody>
      </p:sp>
    </p:spTree>
    <p:extLst>
      <p:ext uri="{BB962C8B-B14F-4D97-AF65-F5344CB8AC3E}">
        <p14:creationId xmlns:p14="http://schemas.microsoft.com/office/powerpoint/2010/main" val="40546434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FDE695-66D4-4909-91F7-65A013761A7B}"/>
              </a:ext>
            </a:extLst>
          </p:cNvPr>
          <p:cNvSpPr>
            <a:spLocks noGrp="1"/>
          </p:cNvSpPr>
          <p:nvPr>
            <p:ph type="title"/>
          </p:nvPr>
        </p:nvSpPr>
        <p:spPr/>
        <p:txBody>
          <a:bodyPr>
            <a:normAutofit fontScale="90000"/>
          </a:bodyPr>
          <a:lstStyle/>
          <a:p>
            <a:r>
              <a:rPr lang="en-US" dirty="0"/>
              <a:t>Electrical Characterization</a:t>
            </a:r>
          </a:p>
        </p:txBody>
      </p:sp>
      <p:sp>
        <p:nvSpPr>
          <p:cNvPr id="3" name="Content Placeholder 2">
            <a:extLst>
              <a:ext uri="{FF2B5EF4-FFF2-40B4-BE49-F238E27FC236}">
                <a16:creationId xmlns:a16="http://schemas.microsoft.com/office/drawing/2014/main" id="{6BA6661A-2D97-46FB-BC88-549A4239F25B}"/>
              </a:ext>
            </a:extLst>
          </p:cNvPr>
          <p:cNvSpPr>
            <a:spLocks noGrp="1"/>
          </p:cNvSpPr>
          <p:nvPr>
            <p:ph idx="1"/>
          </p:nvPr>
        </p:nvSpPr>
        <p:spPr>
          <a:xfrm>
            <a:off x="0" y="1825624"/>
            <a:ext cx="12192000" cy="5032375"/>
          </a:xfrm>
        </p:spPr>
        <p:txBody>
          <a:bodyPr/>
          <a:lstStyle/>
          <a:p>
            <a:r>
              <a:rPr lang="en-US" dirty="0"/>
              <a:t>Current-Voltage (I-V)</a:t>
            </a:r>
          </a:p>
          <a:p>
            <a:r>
              <a:rPr lang="en-US" dirty="0"/>
              <a:t>Capacitance-Voltage (C-V)</a:t>
            </a:r>
          </a:p>
          <a:p>
            <a:r>
              <a:rPr lang="en-US" dirty="0"/>
              <a:t>Impedance Spectroscopy</a:t>
            </a:r>
          </a:p>
          <a:p>
            <a:r>
              <a:rPr lang="en-US" dirty="0"/>
              <a:t>Transmission Line Measurement (TLM)</a:t>
            </a:r>
          </a:p>
          <a:p>
            <a:r>
              <a:rPr lang="en-US" dirty="0"/>
              <a:t>Deep-Level Transient Spectroscopy (DLTS)</a:t>
            </a:r>
          </a:p>
          <a:p>
            <a:r>
              <a:rPr lang="en-US" dirty="0"/>
              <a:t>Hall Effect</a:t>
            </a:r>
          </a:p>
          <a:p>
            <a:endParaRPr lang="en-US" dirty="0"/>
          </a:p>
        </p:txBody>
      </p:sp>
      <p:sp>
        <p:nvSpPr>
          <p:cNvPr id="4" name="Slide Number Placeholder 3">
            <a:extLst>
              <a:ext uri="{FF2B5EF4-FFF2-40B4-BE49-F238E27FC236}">
                <a16:creationId xmlns:a16="http://schemas.microsoft.com/office/drawing/2014/main" id="{6EBEA584-7FB8-40C8-8EF0-4C41D6B431CE}"/>
              </a:ext>
            </a:extLst>
          </p:cNvPr>
          <p:cNvSpPr>
            <a:spLocks noGrp="1"/>
          </p:cNvSpPr>
          <p:nvPr>
            <p:ph type="sldNum" sz="quarter" idx="12"/>
          </p:nvPr>
        </p:nvSpPr>
        <p:spPr/>
        <p:txBody>
          <a:bodyPr/>
          <a:lstStyle/>
          <a:p>
            <a:fld id="{B6C50F68-804C-4ED6-88BC-A3EB9054C9BD}" type="slidenum">
              <a:rPr lang="en-US" smtClean="0"/>
              <a:t>20</a:t>
            </a:fld>
            <a:endParaRPr lang="en-US"/>
          </a:p>
        </p:txBody>
      </p:sp>
    </p:spTree>
    <p:extLst>
      <p:ext uri="{BB962C8B-B14F-4D97-AF65-F5344CB8AC3E}">
        <p14:creationId xmlns:p14="http://schemas.microsoft.com/office/powerpoint/2010/main" val="33375420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 name="Group 46">
            <a:extLst>
              <a:ext uri="{FF2B5EF4-FFF2-40B4-BE49-F238E27FC236}">
                <a16:creationId xmlns:a16="http://schemas.microsoft.com/office/drawing/2014/main" id="{E56CB844-5320-46F3-A950-7E8C849EDDB0}"/>
              </a:ext>
            </a:extLst>
          </p:cNvPr>
          <p:cNvGrpSpPr>
            <a:grpSpLocks noChangeAspect="1"/>
          </p:cNvGrpSpPr>
          <p:nvPr/>
        </p:nvGrpSpPr>
        <p:grpSpPr>
          <a:xfrm flipV="1">
            <a:off x="5083226" y="3547551"/>
            <a:ext cx="2778483" cy="1153840"/>
            <a:chOff x="2570781" y="990606"/>
            <a:chExt cx="3688504" cy="1531746"/>
          </a:xfrm>
        </p:grpSpPr>
        <p:pic>
          <p:nvPicPr>
            <p:cNvPr id="48" name="Content Placeholder 6">
              <a:extLst>
                <a:ext uri="{FF2B5EF4-FFF2-40B4-BE49-F238E27FC236}">
                  <a16:creationId xmlns:a16="http://schemas.microsoft.com/office/drawing/2014/main" id="{71ED5849-2B30-40F4-821B-C8D45E3E18F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696531" y="1224056"/>
              <a:ext cx="3367825" cy="1298296"/>
            </a:xfrm>
            <a:prstGeom prst="rect">
              <a:avLst/>
            </a:prstGeom>
          </p:spPr>
        </p:pic>
        <p:sp>
          <p:nvSpPr>
            <p:cNvPr id="49" name="Rectangle 48">
              <a:extLst>
                <a:ext uri="{FF2B5EF4-FFF2-40B4-BE49-F238E27FC236}">
                  <a16:creationId xmlns:a16="http://schemas.microsoft.com/office/drawing/2014/main" id="{2728B317-A593-4CC9-A855-733555F12B77}"/>
                </a:ext>
              </a:extLst>
            </p:cNvPr>
            <p:cNvSpPr/>
            <p:nvPr/>
          </p:nvSpPr>
          <p:spPr>
            <a:xfrm flipV="1">
              <a:off x="2669506" y="1381276"/>
              <a:ext cx="572977" cy="369332"/>
            </a:xfrm>
            <a:prstGeom prst="rect">
              <a:avLst/>
            </a:prstGeom>
          </p:spPr>
          <p:txBody>
            <a:bodyPr wrap="none">
              <a:spAutoFit/>
            </a:bodyPr>
            <a:lstStyle/>
            <a:p>
              <a:pPr lvl="0" defTabSz="457200">
                <a:defRPr/>
              </a:pPr>
              <a:r>
                <a:rPr lang="en-US" dirty="0"/>
                <a:t>V</a:t>
              </a:r>
              <a:r>
                <a:rPr lang="en-US" baseline="-25000" dirty="0"/>
                <a:t>gate</a:t>
              </a:r>
            </a:p>
          </p:txBody>
        </p:sp>
        <p:sp>
          <p:nvSpPr>
            <p:cNvPr id="50" name="Right Brace 49">
              <a:extLst>
                <a:ext uri="{FF2B5EF4-FFF2-40B4-BE49-F238E27FC236}">
                  <a16:creationId xmlns:a16="http://schemas.microsoft.com/office/drawing/2014/main" id="{97A486B0-7908-4A7D-A69D-CB01E1D90051}"/>
                </a:ext>
              </a:extLst>
            </p:cNvPr>
            <p:cNvSpPr/>
            <p:nvPr/>
          </p:nvSpPr>
          <p:spPr>
            <a:xfrm rot="16200000">
              <a:off x="4256467" y="747775"/>
              <a:ext cx="271170" cy="1391832"/>
            </a:xfrm>
            <a:prstGeom prst="rightBrace">
              <a:avLst/>
            </a:prstGeom>
            <a:noFill/>
            <a:ln w="38100">
              <a:solidFill>
                <a:schemeClr val="tx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Rectangle 52">
              <a:extLst>
                <a:ext uri="{FF2B5EF4-FFF2-40B4-BE49-F238E27FC236}">
                  <a16:creationId xmlns:a16="http://schemas.microsoft.com/office/drawing/2014/main" id="{F13154FD-75C1-40F9-BC50-A47DE41477B1}"/>
                </a:ext>
              </a:extLst>
            </p:cNvPr>
            <p:cNvSpPr/>
            <p:nvPr/>
          </p:nvSpPr>
          <p:spPr>
            <a:xfrm flipV="1">
              <a:off x="4188709" y="990606"/>
              <a:ext cx="450764" cy="369331"/>
            </a:xfrm>
            <a:prstGeom prst="rect">
              <a:avLst/>
            </a:prstGeom>
          </p:spPr>
          <p:txBody>
            <a:bodyPr wrap="none">
              <a:spAutoFit/>
            </a:bodyPr>
            <a:lstStyle/>
            <a:p>
              <a:pPr lvl="0" defTabSz="457200">
                <a:defRPr/>
              </a:pPr>
              <a:r>
                <a:rPr lang="en-US" dirty="0"/>
                <a:t>V</a:t>
              </a:r>
              <a:r>
                <a:rPr lang="en-US" baseline="-25000" dirty="0"/>
                <a:t>xx</a:t>
              </a:r>
            </a:p>
          </p:txBody>
        </p:sp>
        <p:sp>
          <p:nvSpPr>
            <p:cNvPr id="54" name="Right Brace 53">
              <a:extLst>
                <a:ext uri="{FF2B5EF4-FFF2-40B4-BE49-F238E27FC236}">
                  <a16:creationId xmlns:a16="http://schemas.microsoft.com/office/drawing/2014/main" id="{D42CB340-F659-49E5-97FA-5DF3DC66B800}"/>
                </a:ext>
              </a:extLst>
            </p:cNvPr>
            <p:cNvSpPr/>
            <p:nvPr/>
          </p:nvSpPr>
          <p:spPr>
            <a:xfrm>
              <a:off x="5050217" y="1484395"/>
              <a:ext cx="469974" cy="693217"/>
            </a:xfrm>
            <a:prstGeom prst="rightBrace">
              <a:avLst/>
            </a:prstGeom>
            <a:noFill/>
            <a:ln w="38100">
              <a:solidFill>
                <a:schemeClr val="tx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5" name="Rectangle 54">
              <a:extLst>
                <a:ext uri="{FF2B5EF4-FFF2-40B4-BE49-F238E27FC236}">
                  <a16:creationId xmlns:a16="http://schemas.microsoft.com/office/drawing/2014/main" id="{DD2A254B-49F5-484A-A1C8-C5F120F44AEA}"/>
                </a:ext>
              </a:extLst>
            </p:cNvPr>
            <p:cNvSpPr/>
            <p:nvPr/>
          </p:nvSpPr>
          <p:spPr>
            <a:xfrm flipV="1">
              <a:off x="5344341" y="1521374"/>
              <a:ext cx="452369" cy="369332"/>
            </a:xfrm>
            <a:prstGeom prst="rect">
              <a:avLst/>
            </a:prstGeom>
          </p:spPr>
          <p:txBody>
            <a:bodyPr wrap="none">
              <a:spAutoFit/>
            </a:bodyPr>
            <a:lstStyle/>
            <a:p>
              <a:pPr lvl="0" defTabSz="457200">
                <a:defRPr/>
              </a:pPr>
              <a:r>
                <a:rPr lang="en-US" dirty="0"/>
                <a:t>V</a:t>
              </a:r>
              <a:r>
                <a:rPr lang="en-US" baseline="-25000" dirty="0"/>
                <a:t>xy</a:t>
              </a:r>
            </a:p>
          </p:txBody>
        </p:sp>
        <p:cxnSp>
          <p:nvCxnSpPr>
            <p:cNvPr id="56" name="Straight Connector 55">
              <a:extLst>
                <a:ext uri="{FF2B5EF4-FFF2-40B4-BE49-F238E27FC236}">
                  <a16:creationId xmlns:a16="http://schemas.microsoft.com/office/drawing/2014/main" id="{5354FB29-25C9-4167-892C-7EB0FF2B7E54}"/>
                </a:ext>
              </a:extLst>
            </p:cNvPr>
            <p:cNvCxnSpPr/>
            <p:nvPr/>
          </p:nvCxnSpPr>
          <p:spPr>
            <a:xfrm flipV="1">
              <a:off x="2998808" y="1873204"/>
              <a:ext cx="0" cy="203985"/>
            </a:xfrm>
            <a:prstGeom prst="line">
              <a:avLst/>
            </a:prstGeom>
            <a:ln w="38100">
              <a:solidFill>
                <a:srgbClr val="0000FF"/>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0220DE1A-46A4-495D-ACD0-773CFA591045}"/>
                </a:ext>
              </a:extLst>
            </p:cNvPr>
            <p:cNvCxnSpPr>
              <a:cxnSpLocks/>
            </p:cNvCxnSpPr>
            <p:nvPr/>
          </p:nvCxnSpPr>
          <p:spPr>
            <a:xfrm>
              <a:off x="2983713" y="1853761"/>
              <a:ext cx="357203" cy="0"/>
            </a:xfrm>
            <a:prstGeom prst="straightConnector1">
              <a:avLst/>
            </a:prstGeom>
            <a:ln w="38100">
              <a:solidFill>
                <a:srgbClr val="0000FF"/>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59" name="TextBox 58">
              <a:extLst>
                <a:ext uri="{FF2B5EF4-FFF2-40B4-BE49-F238E27FC236}">
                  <a16:creationId xmlns:a16="http://schemas.microsoft.com/office/drawing/2014/main" id="{6C20BDB0-2623-41AC-A15A-6625122D585E}"/>
                </a:ext>
              </a:extLst>
            </p:cNvPr>
            <p:cNvSpPr txBox="1"/>
            <p:nvPr/>
          </p:nvSpPr>
          <p:spPr>
            <a:xfrm flipV="1">
              <a:off x="2570781" y="1761391"/>
              <a:ext cx="552987" cy="490297"/>
            </a:xfrm>
            <a:prstGeom prst="rect">
              <a:avLst/>
            </a:prstGeom>
            <a:noFill/>
          </p:spPr>
          <p:txBody>
            <a:bodyPr wrap="square">
              <a:spAutoFit/>
            </a:bodyPr>
            <a:lstStyle/>
            <a:p>
              <a:r>
                <a:rPr lang="en-US" dirty="0">
                  <a:solidFill>
                    <a:srgbClr val="0000FF"/>
                  </a:solidFill>
                </a:rPr>
                <a:t>I</a:t>
              </a:r>
              <a:r>
                <a:rPr lang="en-US" baseline="-25000" dirty="0">
                  <a:solidFill>
                    <a:srgbClr val="0000FF"/>
                  </a:solidFill>
                </a:rPr>
                <a:t>SD</a:t>
              </a:r>
              <a:endParaRPr lang="en-US" dirty="0">
                <a:solidFill>
                  <a:srgbClr val="0000FF"/>
                </a:solidFill>
              </a:endParaRPr>
            </a:p>
          </p:txBody>
        </p:sp>
        <p:cxnSp>
          <p:nvCxnSpPr>
            <p:cNvPr id="60" name="Straight Arrow Connector 59">
              <a:extLst>
                <a:ext uri="{FF2B5EF4-FFF2-40B4-BE49-F238E27FC236}">
                  <a16:creationId xmlns:a16="http://schemas.microsoft.com/office/drawing/2014/main" id="{3ADC384B-C3AA-46B7-ACC3-8FC7211A0000}"/>
                </a:ext>
              </a:extLst>
            </p:cNvPr>
            <p:cNvCxnSpPr>
              <a:cxnSpLocks/>
            </p:cNvCxnSpPr>
            <p:nvPr/>
          </p:nvCxnSpPr>
          <p:spPr>
            <a:xfrm flipH="1">
              <a:off x="5762373" y="1895602"/>
              <a:ext cx="1234" cy="286444"/>
            </a:xfrm>
            <a:prstGeom prst="straightConnector1">
              <a:avLst/>
            </a:prstGeom>
            <a:ln w="38100">
              <a:solidFill>
                <a:srgbClr val="0000FF"/>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4CF0FD05-D303-4A69-A262-078F5CE68769}"/>
                </a:ext>
              </a:extLst>
            </p:cNvPr>
            <p:cNvCxnSpPr>
              <a:cxnSpLocks/>
            </p:cNvCxnSpPr>
            <p:nvPr/>
          </p:nvCxnSpPr>
          <p:spPr>
            <a:xfrm>
              <a:off x="5439506" y="1896541"/>
              <a:ext cx="357203" cy="0"/>
            </a:xfrm>
            <a:prstGeom prst="straightConnector1">
              <a:avLst/>
            </a:prstGeom>
            <a:ln w="38100">
              <a:solidFill>
                <a:srgbClr val="0000FF"/>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4" name="TextBox 63">
              <a:extLst>
                <a:ext uri="{FF2B5EF4-FFF2-40B4-BE49-F238E27FC236}">
                  <a16:creationId xmlns:a16="http://schemas.microsoft.com/office/drawing/2014/main" id="{A2ACCF60-0CEE-42F8-8ED0-C8AAA16D72C1}"/>
                </a:ext>
              </a:extLst>
            </p:cNvPr>
            <p:cNvSpPr txBox="1"/>
            <p:nvPr/>
          </p:nvSpPr>
          <p:spPr>
            <a:xfrm flipV="1">
              <a:off x="5697679" y="1708056"/>
              <a:ext cx="561606" cy="490297"/>
            </a:xfrm>
            <a:prstGeom prst="rect">
              <a:avLst/>
            </a:prstGeom>
            <a:noFill/>
          </p:spPr>
          <p:txBody>
            <a:bodyPr wrap="square">
              <a:spAutoFit/>
            </a:bodyPr>
            <a:lstStyle/>
            <a:p>
              <a:r>
                <a:rPr lang="en-US" dirty="0">
                  <a:solidFill>
                    <a:srgbClr val="0000FF"/>
                  </a:solidFill>
                </a:rPr>
                <a:t>I</a:t>
              </a:r>
              <a:r>
                <a:rPr lang="en-US" baseline="-25000" dirty="0">
                  <a:solidFill>
                    <a:srgbClr val="0000FF"/>
                  </a:solidFill>
                </a:rPr>
                <a:t>SD</a:t>
              </a:r>
              <a:endParaRPr lang="en-US" dirty="0">
                <a:solidFill>
                  <a:srgbClr val="0000FF"/>
                </a:solidFill>
              </a:endParaRPr>
            </a:p>
          </p:txBody>
        </p:sp>
        <p:sp>
          <p:nvSpPr>
            <p:cNvPr id="66" name="Rectangle 65">
              <a:extLst>
                <a:ext uri="{FF2B5EF4-FFF2-40B4-BE49-F238E27FC236}">
                  <a16:creationId xmlns:a16="http://schemas.microsoft.com/office/drawing/2014/main" id="{34752796-2F55-4D84-895D-994ADEE0CBA7}"/>
                </a:ext>
              </a:extLst>
            </p:cNvPr>
            <p:cNvSpPr/>
            <p:nvPr/>
          </p:nvSpPr>
          <p:spPr>
            <a:xfrm>
              <a:off x="3651845" y="1499067"/>
              <a:ext cx="516467" cy="93133"/>
            </a:xfrm>
            <a:prstGeom prst="rect">
              <a:avLst/>
            </a:prstGeom>
            <a:solidFill>
              <a:srgbClr val="FF0000">
                <a:alpha val="3294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48837783-E209-4D26-A2F3-6C0998D9839A}"/>
                </a:ext>
              </a:extLst>
            </p:cNvPr>
            <p:cNvSpPr/>
            <p:nvPr/>
          </p:nvSpPr>
          <p:spPr>
            <a:xfrm>
              <a:off x="4601705" y="1499066"/>
              <a:ext cx="516467" cy="93133"/>
            </a:xfrm>
            <a:prstGeom prst="rect">
              <a:avLst/>
            </a:prstGeom>
            <a:solidFill>
              <a:srgbClr val="FF0000">
                <a:alpha val="3294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F38BE0E1-752F-461F-B056-ABD3231B3EF1}"/>
                </a:ext>
              </a:extLst>
            </p:cNvPr>
            <p:cNvSpPr/>
            <p:nvPr/>
          </p:nvSpPr>
          <p:spPr>
            <a:xfrm>
              <a:off x="3651844" y="2182920"/>
              <a:ext cx="516467" cy="93133"/>
            </a:xfrm>
            <a:prstGeom prst="rect">
              <a:avLst/>
            </a:prstGeom>
            <a:solidFill>
              <a:srgbClr val="FF0000">
                <a:alpha val="3294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86FAA4CB-F078-4DA6-89CF-198DA149B212}"/>
                </a:ext>
              </a:extLst>
            </p:cNvPr>
            <p:cNvSpPr/>
            <p:nvPr/>
          </p:nvSpPr>
          <p:spPr>
            <a:xfrm>
              <a:off x="4595975" y="2183416"/>
              <a:ext cx="516467" cy="93133"/>
            </a:xfrm>
            <a:prstGeom prst="rect">
              <a:avLst/>
            </a:prstGeom>
            <a:solidFill>
              <a:srgbClr val="FF0000">
                <a:alpha val="3294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1AD38BA4-8C18-4E16-9589-31C863E011F5}"/>
                </a:ext>
              </a:extLst>
            </p:cNvPr>
            <p:cNvSpPr/>
            <p:nvPr/>
          </p:nvSpPr>
          <p:spPr>
            <a:xfrm rot="5400000">
              <a:off x="2807954" y="2005036"/>
              <a:ext cx="427735" cy="93133"/>
            </a:xfrm>
            <a:prstGeom prst="rect">
              <a:avLst/>
            </a:prstGeom>
            <a:solidFill>
              <a:srgbClr val="FF0000">
                <a:alpha val="3294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8D478D6B-3336-47CE-8266-10F69AAD0067}"/>
                </a:ext>
              </a:extLst>
            </p:cNvPr>
            <p:cNvSpPr/>
            <p:nvPr/>
          </p:nvSpPr>
          <p:spPr>
            <a:xfrm rot="5400000">
              <a:off x="5538032" y="2026572"/>
              <a:ext cx="427735" cy="93133"/>
            </a:xfrm>
            <a:prstGeom prst="rect">
              <a:avLst/>
            </a:prstGeom>
            <a:solidFill>
              <a:srgbClr val="FF0000">
                <a:alpha val="3294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a:extLst>
                <a:ext uri="{FF2B5EF4-FFF2-40B4-BE49-F238E27FC236}">
                  <a16:creationId xmlns:a16="http://schemas.microsoft.com/office/drawing/2014/main" id="{8680CD34-12F4-4015-AD96-E2A43833918A}"/>
                </a:ext>
              </a:extLst>
            </p:cNvPr>
            <p:cNvSpPr/>
            <p:nvPr/>
          </p:nvSpPr>
          <p:spPr>
            <a:xfrm>
              <a:off x="3068387" y="1837735"/>
              <a:ext cx="345553" cy="93133"/>
            </a:xfrm>
            <a:prstGeom prst="rect">
              <a:avLst/>
            </a:prstGeom>
            <a:solidFill>
              <a:srgbClr val="FF0000">
                <a:alpha val="3294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36704FD5-2176-480F-8227-CAA2367FEC08}"/>
                </a:ext>
              </a:extLst>
            </p:cNvPr>
            <p:cNvSpPr/>
            <p:nvPr/>
          </p:nvSpPr>
          <p:spPr>
            <a:xfrm>
              <a:off x="5359781" y="1859271"/>
              <a:ext cx="346390" cy="93133"/>
            </a:xfrm>
            <a:prstGeom prst="rect">
              <a:avLst/>
            </a:prstGeom>
            <a:solidFill>
              <a:srgbClr val="FF0000">
                <a:alpha val="3294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5" name="Straight Connector 24">
            <a:extLst>
              <a:ext uri="{FF2B5EF4-FFF2-40B4-BE49-F238E27FC236}">
                <a16:creationId xmlns:a16="http://schemas.microsoft.com/office/drawing/2014/main" id="{965EEE94-6EF7-49DB-8815-F9480E75254F}"/>
              </a:ext>
            </a:extLst>
          </p:cNvPr>
          <p:cNvCxnSpPr>
            <a:cxnSpLocks/>
          </p:cNvCxnSpPr>
          <p:nvPr/>
        </p:nvCxnSpPr>
        <p:spPr>
          <a:xfrm flipH="1" flipV="1">
            <a:off x="7458405" y="1555297"/>
            <a:ext cx="4446" cy="2113072"/>
          </a:xfrm>
          <a:prstGeom prst="line">
            <a:avLst/>
          </a:prstGeom>
          <a:ln w="38100"/>
        </p:spPr>
        <p:style>
          <a:lnRef idx="1">
            <a:schemeClr val="dk1"/>
          </a:lnRef>
          <a:fillRef idx="0">
            <a:schemeClr val="dk1"/>
          </a:fillRef>
          <a:effectRef idx="0">
            <a:schemeClr val="dk1"/>
          </a:effectRef>
          <a:fontRef idx="minor">
            <a:schemeClr val="tx1"/>
          </a:fontRef>
        </p:style>
      </p:cxnSp>
      <p:cxnSp>
        <p:nvCxnSpPr>
          <p:cNvPr id="31" name="Straight Connector 30">
            <a:extLst>
              <a:ext uri="{FF2B5EF4-FFF2-40B4-BE49-F238E27FC236}">
                <a16:creationId xmlns:a16="http://schemas.microsoft.com/office/drawing/2014/main" id="{B5BFE5E0-9484-4A26-BA16-D28D406B3C88}"/>
              </a:ext>
            </a:extLst>
          </p:cNvPr>
          <p:cNvCxnSpPr>
            <a:cxnSpLocks/>
          </p:cNvCxnSpPr>
          <p:nvPr/>
        </p:nvCxnSpPr>
        <p:spPr>
          <a:xfrm flipV="1">
            <a:off x="2207735" y="883920"/>
            <a:ext cx="0" cy="4289552"/>
          </a:xfrm>
          <a:prstGeom prst="line">
            <a:avLst/>
          </a:prstGeom>
          <a:ln w="38100"/>
        </p:spPr>
        <p:style>
          <a:lnRef idx="1">
            <a:schemeClr val="dk1"/>
          </a:lnRef>
          <a:fillRef idx="0">
            <a:schemeClr val="dk1"/>
          </a:fillRef>
          <a:effectRef idx="0">
            <a:schemeClr val="dk1"/>
          </a:effectRef>
          <a:fontRef idx="minor">
            <a:schemeClr val="tx1"/>
          </a:fontRef>
        </p:style>
      </p:cxnSp>
      <p:cxnSp>
        <p:nvCxnSpPr>
          <p:cNvPr id="32" name="Straight Connector 31">
            <a:extLst>
              <a:ext uri="{FF2B5EF4-FFF2-40B4-BE49-F238E27FC236}">
                <a16:creationId xmlns:a16="http://schemas.microsoft.com/office/drawing/2014/main" id="{C064C684-6976-4CC6-A2B3-B27EDDF1F89E}"/>
              </a:ext>
            </a:extLst>
          </p:cNvPr>
          <p:cNvCxnSpPr>
            <a:cxnSpLocks/>
          </p:cNvCxnSpPr>
          <p:nvPr/>
        </p:nvCxnSpPr>
        <p:spPr>
          <a:xfrm flipV="1">
            <a:off x="4124927" y="883920"/>
            <a:ext cx="0" cy="1534160"/>
          </a:xfrm>
          <a:prstGeom prst="line">
            <a:avLst/>
          </a:prstGeom>
          <a:ln w="38100"/>
        </p:spPr>
        <p:style>
          <a:lnRef idx="1">
            <a:schemeClr val="dk1"/>
          </a:lnRef>
          <a:fillRef idx="0">
            <a:schemeClr val="dk1"/>
          </a:fillRef>
          <a:effectRef idx="0">
            <a:schemeClr val="dk1"/>
          </a:effectRef>
          <a:fontRef idx="minor">
            <a:schemeClr val="tx1"/>
          </a:fontRef>
        </p:style>
      </p:cxnSp>
      <p:cxnSp>
        <p:nvCxnSpPr>
          <p:cNvPr id="37" name="Straight Connector 36">
            <a:extLst>
              <a:ext uri="{FF2B5EF4-FFF2-40B4-BE49-F238E27FC236}">
                <a16:creationId xmlns:a16="http://schemas.microsoft.com/office/drawing/2014/main" id="{F3A91351-15A2-4C80-8289-48D074DEFFAD}"/>
              </a:ext>
            </a:extLst>
          </p:cNvPr>
          <p:cNvCxnSpPr>
            <a:cxnSpLocks/>
          </p:cNvCxnSpPr>
          <p:nvPr/>
        </p:nvCxnSpPr>
        <p:spPr>
          <a:xfrm flipV="1">
            <a:off x="5440430" y="883920"/>
            <a:ext cx="0" cy="2777481"/>
          </a:xfrm>
          <a:prstGeom prst="line">
            <a:avLst/>
          </a:prstGeom>
          <a:ln w="38100"/>
        </p:spPr>
        <p:style>
          <a:lnRef idx="1">
            <a:schemeClr val="dk1"/>
          </a:lnRef>
          <a:fillRef idx="0">
            <a:schemeClr val="dk1"/>
          </a:fillRef>
          <a:effectRef idx="0">
            <a:schemeClr val="dk1"/>
          </a:effectRef>
          <a:fontRef idx="minor">
            <a:schemeClr val="tx1"/>
          </a:fontRef>
        </p:style>
      </p:cxnSp>
      <p:cxnSp>
        <p:nvCxnSpPr>
          <p:cNvPr id="45" name="Straight Connector 44">
            <a:extLst>
              <a:ext uri="{FF2B5EF4-FFF2-40B4-BE49-F238E27FC236}">
                <a16:creationId xmlns:a16="http://schemas.microsoft.com/office/drawing/2014/main" id="{65D2C8C1-F1C6-479E-8620-3DD84119876D}"/>
              </a:ext>
            </a:extLst>
          </p:cNvPr>
          <p:cNvCxnSpPr>
            <a:cxnSpLocks/>
          </p:cNvCxnSpPr>
          <p:nvPr/>
        </p:nvCxnSpPr>
        <p:spPr>
          <a:xfrm flipV="1">
            <a:off x="9432441" y="883921"/>
            <a:ext cx="0" cy="3205295"/>
          </a:xfrm>
          <a:prstGeom prst="line">
            <a:avLst/>
          </a:prstGeom>
          <a:ln w="38100"/>
        </p:spPr>
        <p:style>
          <a:lnRef idx="1">
            <a:schemeClr val="dk1"/>
          </a:lnRef>
          <a:fillRef idx="0">
            <a:schemeClr val="dk1"/>
          </a:fillRef>
          <a:effectRef idx="0">
            <a:schemeClr val="dk1"/>
          </a:effectRef>
          <a:fontRef idx="minor">
            <a:schemeClr val="tx1"/>
          </a:fontRef>
        </p:style>
      </p:cxnSp>
      <p:grpSp>
        <p:nvGrpSpPr>
          <p:cNvPr id="74" name="Group 73">
            <a:extLst>
              <a:ext uri="{FF2B5EF4-FFF2-40B4-BE49-F238E27FC236}">
                <a16:creationId xmlns:a16="http://schemas.microsoft.com/office/drawing/2014/main" id="{7ADC47BA-E6D4-4A2A-B0F5-FA26B3B1A826}"/>
              </a:ext>
            </a:extLst>
          </p:cNvPr>
          <p:cNvGrpSpPr/>
          <p:nvPr/>
        </p:nvGrpSpPr>
        <p:grpSpPr>
          <a:xfrm>
            <a:off x="8055393" y="3863369"/>
            <a:ext cx="625497" cy="346209"/>
            <a:chOff x="2973507" y="3264296"/>
            <a:chExt cx="935121" cy="476530"/>
          </a:xfrm>
        </p:grpSpPr>
        <p:sp>
          <p:nvSpPr>
            <p:cNvPr id="14" name="Oval 13">
              <a:extLst>
                <a:ext uri="{FF2B5EF4-FFF2-40B4-BE49-F238E27FC236}">
                  <a16:creationId xmlns:a16="http://schemas.microsoft.com/office/drawing/2014/main" id="{12B0A63E-2734-429F-A069-C341BE49FCEC}"/>
                </a:ext>
              </a:extLst>
            </p:cNvPr>
            <p:cNvSpPr/>
            <p:nvPr/>
          </p:nvSpPr>
          <p:spPr>
            <a:xfrm>
              <a:off x="3416536" y="3264296"/>
              <a:ext cx="492092" cy="47653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Flowchart: Connector 14">
              <a:extLst>
                <a:ext uri="{FF2B5EF4-FFF2-40B4-BE49-F238E27FC236}">
                  <a16:creationId xmlns:a16="http://schemas.microsoft.com/office/drawing/2014/main" id="{B4A8DA48-D027-488B-8F32-31B81B2440C9}"/>
                </a:ext>
              </a:extLst>
            </p:cNvPr>
            <p:cNvSpPr/>
            <p:nvPr/>
          </p:nvSpPr>
          <p:spPr>
            <a:xfrm>
              <a:off x="3590834" y="3436165"/>
              <a:ext cx="143496" cy="138992"/>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16" name="Rectangle 15">
                  <a:extLst>
                    <a:ext uri="{FF2B5EF4-FFF2-40B4-BE49-F238E27FC236}">
                      <a16:creationId xmlns:a16="http://schemas.microsoft.com/office/drawing/2014/main" id="{56768969-CE4F-4D1A-BF26-8A7BB30A2D6D}"/>
                    </a:ext>
                  </a:extLst>
                </p:cNvPr>
                <p:cNvSpPr/>
                <p:nvPr/>
              </p:nvSpPr>
              <p:spPr>
                <a:xfrm>
                  <a:off x="2973507" y="3319522"/>
                  <a:ext cx="523926"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0" i="1" u="none" strike="noStrike" kern="1200" cap="none" spc="0" normalizeH="0" baseline="0" noProof="0">
                                <a:ln>
                                  <a:noFill/>
                                </a:ln>
                                <a:solidFill>
                                  <a:srgbClr val="FF0000"/>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a:ln>
                                  <a:noFill/>
                                </a:ln>
                                <a:solidFill>
                                  <a:srgbClr val="FF0000"/>
                                </a:solidFill>
                                <a:effectLst/>
                                <a:uLnTx/>
                                <a:uFillTx/>
                                <a:latin typeface="Cambria Math" panose="02040503050406030204" pitchFamily="18" charset="0"/>
                                <a:ea typeface="+mn-ea"/>
                                <a:cs typeface="+mn-cs"/>
                              </a:rPr>
                              <m:t>𝐵</m:t>
                            </m:r>
                          </m:e>
                          <m:sub>
                            <m:r>
                              <a:rPr kumimoji="0" lang="en-US" sz="1800" b="0" i="1" u="none" strike="noStrike" kern="1200" cap="none" spc="0" normalizeH="0" baseline="0" noProof="0">
                                <a:ln>
                                  <a:noFill/>
                                </a:ln>
                                <a:solidFill>
                                  <a:srgbClr val="FF0000"/>
                                </a:solidFill>
                                <a:effectLst/>
                                <a:uLnTx/>
                                <a:uFillTx/>
                                <a:latin typeface="Cambria Math" panose="02040503050406030204" pitchFamily="18" charset="0"/>
                                <a:ea typeface="Cambria Math" panose="02040503050406030204" pitchFamily="18" charset="0"/>
                                <a:cs typeface="+mn-cs"/>
                              </a:rPr>
                              <m:t>⊥</m:t>
                            </m:r>
                          </m:sub>
                        </m:sSub>
                      </m:oMath>
                    </m:oMathPara>
                  </a14:m>
                  <a:endParaRPr kumimoji="0" lang="en-US" sz="18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mc:Choice>
          <mc:Fallback xmlns="">
            <p:sp>
              <p:nvSpPr>
                <p:cNvPr id="16" name="Rectangle 15">
                  <a:extLst>
                    <a:ext uri="{FF2B5EF4-FFF2-40B4-BE49-F238E27FC236}">
                      <a16:creationId xmlns:a16="http://schemas.microsoft.com/office/drawing/2014/main" id="{56768969-CE4F-4D1A-BF26-8A7BB30A2D6D}"/>
                    </a:ext>
                  </a:extLst>
                </p:cNvPr>
                <p:cNvSpPr>
                  <a:spLocks noRot="1" noChangeAspect="1" noMove="1" noResize="1" noEditPoints="1" noAdjustHandles="1" noChangeArrowheads="1" noChangeShapeType="1" noTextEdit="1"/>
                </p:cNvSpPr>
                <p:nvPr/>
              </p:nvSpPr>
              <p:spPr>
                <a:xfrm>
                  <a:off x="2973507" y="3319522"/>
                  <a:ext cx="523926" cy="369332"/>
                </a:xfrm>
                <a:prstGeom prst="rect">
                  <a:avLst/>
                </a:prstGeom>
                <a:blipFill>
                  <a:blip r:embed="rId4"/>
                  <a:stretch>
                    <a:fillRect r="-17241" b="-36364"/>
                  </a:stretch>
                </a:blipFill>
              </p:spPr>
              <p:txBody>
                <a:bodyPr/>
                <a:lstStyle/>
                <a:p>
                  <a:r>
                    <a:rPr lang="en-US">
                      <a:noFill/>
                    </a:rPr>
                    <a:t> </a:t>
                  </a:r>
                </a:p>
              </p:txBody>
            </p:sp>
          </mc:Fallback>
        </mc:AlternateContent>
      </p:grpSp>
      <p:sp>
        <p:nvSpPr>
          <p:cNvPr id="19" name="Rectangle 18">
            <a:extLst>
              <a:ext uri="{FF2B5EF4-FFF2-40B4-BE49-F238E27FC236}">
                <a16:creationId xmlns:a16="http://schemas.microsoft.com/office/drawing/2014/main" id="{44F74347-D948-41C0-B76A-F64B6D8B2F7E}"/>
              </a:ext>
            </a:extLst>
          </p:cNvPr>
          <p:cNvSpPr/>
          <p:nvPr/>
        </p:nvSpPr>
        <p:spPr>
          <a:xfrm>
            <a:off x="1741820" y="689985"/>
            <a:ext cx="2915920" cy="9347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Trebuchet MS" panose="020B0603020202020204"/>
                <a:ea typeface="+mn-ea"/>
                <a:cs typeface="+mn-cs"/>
              </a:rPr>
              <a:t>Lock-In #1</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Trebuchet MS" panose="020B0603020202020204"/>
                <a:ea typeface="+mn-ea"/>
                <a:cs typeface="+mn-cs"/>
              </a:rPr>
              <a:t>A1				B1</a:t>
            </a:r>
          </a:p>
        </p:txBody>
      </p:sp>
      <p:sp>
        <p:nvSpPr>
          <p:cNvPr id="20" name="Rectangle 19">
            <a:extLst>
              <a:ext uri="{FF2B5EF4-FFF2-40B4-BE49-F238E27FC236}">
                <a16:creationId xmlns:a16="http://schemas.microsoft.com/office/drawing/2014/main" id="{29C63D7D-989E-4A79-B2F0-9BAE6AA6364F}"/>
              </a:ext>
            </a:extLst>
          </p:cNvPr>
          <p:cNvSpPr/>
          <p:nvPr/>
        </p:nvSpPr>
        <p:spPr>
          <a:xfrm>
            <a:off x="4657740" y="689984"/>
            <a:ext cx="3728565" cy="9347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Trebuchet MS" panose="020B0603020202020204"/>
                <a:ea typeface="+mn-ea"/>
                <a:cs typeface="+mn-cs"/>
              </a:rPr>
              <a:t>Lock-In #3</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Trebuchet MS" panose="020B0603020202020204"/>
                <a:ea typeface="+mn-ea"/>
                <a:cs typeface="+mn-cs"/>
              </a:rPr>
              <a:t>I				O</a:t>
            </a:r>
          </a:p>
        </p:txBody>
      </p:sp>
      <p:cxnSp>
        <p:nvCxnSpPr>
          <p:cNvPr id="24" name="Straight Connector 23">
            <a:extLst>
              <a:ext uri="{FF2B5EF4-FFF2-40B4-BE49-F238E27FC236}">
                <a16:creationId xmlns:a16="http://schemas.microsoft.com/office/drawing/2014/main" id="{F4B8C315-A484-4433-94BA-41D01E4196D7}"/>
              </a:ext>
            </a:extLst>
          </p:cNvPr>
          <p:cNvCxnSpPr>
            <a:cxnSpLocks/>
          </p:cNvCxnSpPr>
          <p:nvPr/>
        </p:nvCxnSpPr>
        <p:spPr>
          <a:xfrm flipV="1">
            <a:off x="7011663" y="4473076"/>
            <a:ext cx="0" cy="1399405"/>
          </a:xfrm>
          <a:prstGeom prst="line">
            <a:avLst/>
          </a:prstGeom>
          <a:ln w="38100"/>
        </p:spPr>
        <p:style>
          <a:lnRef idx="1">
            <a:schemeClr val="dk1"/>
          </a:lnRef>
          <a:fillRef idx="0">
            <a:schemeClr val="dk1"/>
          </a:fillRef>
          <a:effectRef idx="0">
            <a:schemeClr val="dk1"/>
          </a:effectRef>
          <a:fontRef idx="minor">
            <a:schemeClr val="tx1"/>
          </a:fontRef>
        </p:style>
      </p:cxnSp>
      <p:sp>
        <p:nvSpPr>
          <p:cNvPr id="26" name="Flowchart: Connector 25">
            <a:extLst>
              <a:ext uri="{FF2B5EF4-FFF2-40B4-BE49-F238E27FC236}">
                <a16:creationId xmlns:a16="http://schemas.microsoft.com/office/drawing/2014/main" id="{DA806A6C-094D-42B1-9633-BB3FAD34DEE1}"/>
              </a:ext>
            </a:extLst>
          </p:cNvPr>
          <p:cNvSpPr/>
          <p:nvPr/>
        </p:nvSpPr>
        <p:spPr>
          <a:xfrm>
            <a:off x="5829169" y="4648088"/>
            <a:ext cx="223277" cy="191489"/>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7" name="Flowchart: Connector 26">
            <a:extLst>
              <a:ext uri="{FF2B5EF4-FFF2-40B4-BE49-F238E27FC236}">
                <a16:creationId xmlns:a16="http://schemas.microsoft.com/office/drawing/2014/main" id="{B5668A14-0FDB-4D6C-B2BB-145FFDEA2C6F}"/>
              </a:ext>
            </a:extLst>
          </p:cNvPr>
          <p:cNvSpPr/>
          <p:nvPr/>
        </p:nvSpPr>
        <p:spPr>
          <a:xfrm>
            <a:off x="7394728" y="3195583"/>
            <a:ext cx="223277" cy="191489"/>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8" name="TextBox 27">
            <a:extLst>
              <a:ext uri="{FF2B5EF4-FFF2-40B4-BE49-F238E27FC236}">
                <a16:creationId xmlns:a16="http://schemas.microsoft.com/office/drawing/2014/main" id="{19320B93-0ABD-4013-BF25-986DEEDC6A74}"/>
              </a:ext>
            </a:extLst>
          </p:cNvPr>
          <p:cNvSpPr txBox="1"/>
          <p:nvPr/>
        </p:nvSpPr>
        <p:spPr>
          <a:xfrm>
            <a:off x="5471754" y="4554211"/>
            <a:ext cx="520523" cy="369332"/>
          </a:xfrm>
          <a:prstGeom prst="rect">
            <a:avLst/>
          </a:prstGeom>
        </p:spPr>
        <p:txBody>
          <a:bodyPr vert="horz" wrap="square" lIns="91440" tIns="45720" rIns="91440" bIns="45720" rtlCol="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rebuchet MS" panose="020B0603020202020204"/>
                <a:ea typeface="+mn-ea"/>
                <a:cs typeface="+mn-cs"/>
              </a:rPr>
              <a:t>A1</a:t>
            </a:r>
          </a:p>
        </p:txBody>
      </p:sp>
      <p:sp>
        <p:nvSpPr>
          <p:cNvPr id="29" name="TextBox 28">
            <a:extLst>
              <a:ext uri="{FF2B5EF4-FFF2-40B4-BE49-F238E27FC236}">
                <a16:creationId xmlns:a16="http://schemas.microsoft.com/office/drawing/2014/main" id="{862F7FBA-7C5E-4533-86E3-6F02B2CB6BB5}"/>
              </a:ext>
            </a:extLst>
          </p:cNvPr>
          <p:cNvSpPr txBox="1"/>
          <p:nvPr/>
        </p:nvSpPr>
        <p:spPr>
          <a:xfrm>
            <a:off x="7560811" y="3081383"/>
            <a:ext cx="520523" cy="369332"/>
          </a:xfrm>
          <a:prstGeom prst="rect">
            <a:avLst/>
          </a:prstGeom>
        </p:spPr>
        <p:txBody>
          <a:bodyPr vert="horz" wrap="square" lIns="91440" tIns="45720" rIns="91440" bIns="45720" rtlCol="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rebuchet MS" panose="020B0603020202020204"/>
                <a:ea typeface="+mn-ea"/>
                <a:cs typeface="+mn-cs"/>
              </a:rPr>
              <a:t>S</a:t>
            </a:r>
          </a:p>
        </p:txBody>
      </p:sp>
      <p:cxnSp>
        <p:nvCxnSpPr>
          <p:cNvPr id="30" name="Straight Connector 29">
            <a:extLst>
              <a:ext uri="{FF2B5EF4-FFF2-40B4-BE49-F238E27FC236}">
                <a16:creationId xmlns:a16="http://schemas.microsoft.com/office/drawing/2014/main" id="{FCDA911D-B102-46DD-86B0-75F69B1BD3E7}"/>
              </a:ext>
            </a:extLst>
          </p:cNvPr>
          <p:cNvCxnSpPr>
            <a:cxnSpLocks/>
          </p:cNvCxnSpPr>
          <p:nvPr/>
        </p:nvCxnSpPr>
        <p:spPr>
          <a:xfrm flipV="1">
            <a:off x="4124927" y="2399805"/>
            <a:ext cx="1767840" cy="1"/>
          </a:xfrm>
          <a:prstGeom prst="line">
            <a:avLst/>
          </a:prstGeom>
          <a:ln w="38100"/>
        </p:spPr>
        <p:style>
          <a:lnRef idx="1">
            <a:schemeClr val="dk1"/>
          </a:lnRef>
          <a:fillRef idx="0">
            <a:schemeClr val="dk1"/>
          </a:fillRef>
          <a:effectRef idx="0">
            <a:schemeClr val="dk1"/>
          </a:effectRef>
          <a:fontRef idx="minor">
            <a:schemeClr val="tx1"/>
          </a:fontRef>
        </p:style>
      </p:cxnSp>
      <p:sp>
        <p:nvSpPr>
          <p:cNvPr id="33" name="Rectangle 32">
            <a:extLst>
              <a:ext uri="{FF2B5EF4-FFF2-40B4-BE49-F238E27FC236}">
                <a16:creationId xmlns:a16="http://schemas.microsoft.com/office/drawing/2014/main" id="{D0B18474-82DD-4828-9AF5-072DA843BAC5}"/>
              </a:ext>
            </a:extLst>
          </p:cNvPr>
          <p:cNvSpPr/>
          <p:nvPr/>
        </p:nvSpPr>
        <p:spPr>
          <a:xfrm>
            <a:off x="2617189" y="3942560"/>
            <a:ext cx="1809699" cy="8695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Trebuchet MS" panose="020B0603020202020204"/>
                <a:ea typeface="+mn-ea"/>
                <a:cs typeface="+mn-cs"/>
              </a:rPr>
              <a:t>DC Voltage</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Trebuchet MS" panose="020B0603020202020204"/>
                <a:ea typeface="+mn-ea"/>
                <a:cs typeface="+mn-cs"/>
              </a:rPr>
              <a:t>Source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Trebuchet MS" panose="020B0603020202020204"/>
                <a:ea typeface="+mn-ea"/>
                <a:cs typeface="+mn-cs"/>
              </a:rPr>
              <a:t>(</a:t>
            </a:r>
            <a:r>
              <a:rPr kumimoji="0" lang="en-US" sz="1800" b="0" i="0" u="none" strike="noStrike" kern="1200" cap="none" spc="0" normalizeH="0" baseline="0" noProof="0" dirty="0" err="1">
                <a:ln>
                  <a:noFill/>
                </a:ln>
                <a:solidFill>
                  <a:srgbClr val="FFFFFF"/>
                </a:solidFill>
                <a:effectLst/>
                <a:uLnTx/>
                <a:uFillTx/>
                <a:latin typeface="Trebuchet MS" panose="020B0603020202020204"/>
                <a:ea typeface="+mn-ea"/>
                <a:cs typeface="+mn-cs"/>
              </a:rPr>
              <a:t>V</a:t>
            </a:r>
            <a:r>
              <a:rPr kumimoji="0" lang="en-US" sz="1800" b="0" i="0" u="none" strike="noStrike" kern="1200" cap="none" spc="0" normalizeH="0" baseline="-25000" noProof="0" dirty="0" err="1">
                <a:ln>
                  <a:noFill/>
                </a:ln>
                <a:solidFill>
                  <a:srgbClr val="FFFFFF"/>
                </a:solidFill>
                <a:effectLst/>
                <a:uLnTx/>
                <a:uFillTx/>
                <a:latin typeface="Trebuchet MS" panose="020B0603020202020204"/>
                <a:ea typeface="+mn-ea"/>
                <a:cs typeface="+mn-cs"/>
              </a:rPr>
              <a:t>gate</a:t>
            </a:r>
            <a:r>
              <a:rPr kumimoji="0" lang="en-US" sz="1800" b="0" i="0" u="none" strike="noStrike" kern="1200" cap="none" spc="0" normalizeH="0" baseline="0" noProof="0" dirty="0">
                <a:ln>
                  <a:noFill/>
                </a:ln>
                <a:solidFill>
                  <a:srgbClr val="FFFFFF"/>
                </a:solidFill>
                <a:effectLst/>
                <a:uLnTx/>
                <a:uFillTx/>
                <a:latin typeface="Trebuchet MS" panose="020B0603020202020204"/>
                <a:ea typeface="+mn-ea"/>
                <a:cs typeface="+mn-cs"/>
              </a:rPr>
              <a:t>)	</a:t>
            </a:r>
          </a:p>
        </p:txBody>
      </p:sp>
      <p:cxnSp>
        <p:nvCxnSpPr>
          <p:cNvPr id="34" name="Straight Connector 33">
            <a:extLst>
              <a:ext uri="{FF2B5EF4-FFF2-40B4-BE49-F238E27FC236}">
                <a16:creationId xmlns:a16="http://schemas.microsoft.com/office/drawing/2014/main" id="{00C59939-5BD8-4888-8BD7-A4A785BBBC5F}"/>
              </a:ext>
            </a:extLst>
          </p:cNvPr>
          <p:cNvCxnSpPr>
            <a:cxnSpLocks/>
            <a:stCxn id="33" idx="3"/>
          </p:cNvCxnSpPr>
          <p:nvPr/>
        </p:nvCxnSpPr>
        <p:spPr>
          <a:xfrm flipV="1">
            <a:off x="4426888" y="4374947"/>
            <a:ext cx="756215" cy="2388"/>
          </a:xfrm>
          <a:prstGeom prst="line">
            <a:avLst/>
          </a:prstGeom>
          <a:ln w="38100"/>
        </p:spPr>
        <p:style>
          <a:lnRef idx="1">
            <a:schemeClr val="dk1"/>
          </a:lnRef>
          <a:fillRef idx="0">
            <a:schemeClr val="dk1"/>
          </a:fillRef>
          <a:effectRef idx="0">
            <a:schemeClr val="dk1"/>
          </a:effectRef>
          <a:fontRef idx="minor">
            <a:schemeClr val="tx1"/>
          </a:fontRef>
        </p:style>
      </p:cxnSp>
      <p:sp>
        <p:nvSpPr>
          <p:cNvPr id="35" name="Flowchart: Connector 34">
            <a:extLst>
              <a:ext uri="{FF2B5EF4-FFF2-40B4-BE49-F238E27FC236}">
                <a16:creationId xmlns:a16="http://schemas.microsoft.com/office/drawing/2014/main" id="{2EBDB582-D7ED-471C-98E2-F3A9765B8144}"/>
              </a:ext>
            </a:extLst>
          </p:cNvPr>
          <p:cNvSpPr/>
          <p:nvPr/>
        </p:nvSpPr>
        <p:spPr>
          <a:xfrm>
            <a:off x="4604779" y="4281587"/>
            <a:ext cx="223277" cy="191489"/>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36" name="TextBox 35">
            <a:extLst>
              <a:ext uri="{FF2B5EF4-FFF2-40B4-BE49-F238E27FC236}">
                <a16:creationId xmlns:a16="http://schemas.microsoft.com/office/drawing/2014/main" id="{03969D9C-D989-4D8B-9B57-BD2290F7987A}"/>
              </a:ext>
            </a:extLst>
          </p:cNvPr>
          <p:cNvSpPr txBox="1"/>
          <p:nvPr/>
        </p:nvSpPr>
        <p:spPr>
          <a:xfrm>
            <a:off x="4564230" y="4473076"/>
            <a:ext cx="520523" cy="369332"/>
          </a:xfrm>
          <a:prstGeom prst="rect">
            <a:avLst/>
          </a:prstGeom>
        </p:spPr>
        <p:txBody>
          <a:bodyPr vert="horz" wrap="square" lIns="91440" tIns="45720" rIns="91440" bIns="45720" rtlCol="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rebuchet MS" panose="020B0603020202020204"/>
                <a:ea typeface="+mn-ea"/>
                <a:cs typeface="+mn-cs"/>
              </a:rPr>
              <a:t>G</a:t>
            </a:r>
          </a:p>
        </p:txBody>
      </p:sp>
      <p:sp>
        <p:nvSpPr>
          <p:cNvPr id="38" name="Flowchart: Connector 37">
            <a:extLst>
              <a:ext uri="{FF2B5EF4-FFF2-40B4-BE49-F238E27FC236}">
                <a16:creationId xmlns:a16="http://schemas.microsoft.com/office/drawing/2014/main" id="{D1FAD610-BE85-4B3A-B12D-A7E2B7CC1746}"/>
              </a:ext>
            </a:extLst>
          </p:cNvPr>
          <p:cNvSpPr/>
          <p:nvPr/>
        </p:nvSpPr>
        <p:spPr>
          <a:xfrm>
            <a:off x="5315921" y="3152328"/>
            <a:ext cx="223277" cy="191489"/>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39" name="TextBox 38">
            <a:extLst>
              <a:ext uri="{FF2B5EF4-FFF2-40B4-BE49-F238E27FC236}">
                <a16:creationId xmlns:a16="http://schemas.microsoft.com/office/drawing/2014/main" id="{67DABD09-01C8-419C-A1B8-32191E257E24}"/>
              </a:ext>
            </a:extLst>
          </p:cNvPr>
          <p:cNvSpPr txBox="1"/>
          <p:nvPr/>
        </p:nvSpPr>
        <p:spPr>
          <a:xfrm>
            <a:off x="4998667" y="3071412"/>
            <a:ext cx="520523" cy="369332"/>
          </a:xfrm>
          <a:prstGeom prst="rect">
            <a:avLst/>
          </a:prstGeom>
        </p:spPr>
        <p:txBody>
          <a:bodyPr vert="horz" wrap="square" lIns="91440" tIns="45720" rIns="91440" bIns="45720" rtlCol="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rebuchet MS" panose="020B0603020202020204"/>
                <a:ea typeface="+mn-ea"/>
                <a:cs typeface="+mn-cs"/>
              </a:rPr>
              <a:t>D</a:t>
            </a:r>
          </a:p>
        </p:txBody>
      </p:sp>
      <p:sp>
        <p:nvSpPr>
          <p:cNvPr id="41" name="Flowchart: Connector 40">
            <a:extLst>
              <a:ext uri="{FF2B5EF4-FFF2-40B4-BE49-F238E27FC236}">
                <a16:creationId xmlns:a16="http://schemas.microsoft.com/office/drawing/2014/main" id="{6987F2CA-DAB5-4792-B14A-AA9C5D850D19}"/>
              </a:ext>
            </a:extLst>
          </p:cNvPr>
          <p:cNvSpPr/>
          <p:nvPr/>
        </p:nvSpPr>
        <p:spPr>
          <a:xfrm>
            <a:off x="5780401" y="3213496"/>
            <a:ext cx="223277" cy="191489"/>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42" name="TextBox 41">
            <a:extLst>
              <a:ext uri="{FF2B5EF4-FFF2-40B4-BE49-F238E27FC236}">
                <a16:creationId xmlns:a16="http://schemas.microsoft.com/office/drawing/2014/main" id="{12E508B0-A14D-4FFC-AF75-87E512954725}"/>
              </a:ext>
            </a:extLst>
          </p:cNvPr>
          <p:cNvSpPr txBox="1"/>
          <p:nvPr/>
        </p:nvSpPr>
        <p:spPr>
          <a:xfrm>
            <a:off x="6020394" y="3113523"/>
            <a:ext cx="520523" cy="369332"/>
          </a:xfrm>
          <a:prstGeom prst="rect">
            <a:avLst/>
          </a:prstGeom>
        </p:spPr>
        <p:txBody>
          <a:bodyPr vert="horz" wrap="square" lIns="91440" tIns="45720" rIns="91440" bIns="45720" rtlCol="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rebuchet MS" panose="020B0603020202020204"/>
                <a:ea typeface="+mn-ea"/>
                <a:cs typeface="+mn-cs"/>
              </a:rPr>
              <a:t>B1</a:t>
            </a:r>
          </a:p>
        </p:txBody>
      </p:sp>
      <p:cxnSp>
        <p:nvCxnSpPr>
          <p:cNvPr id="44" name="Straight Connector 43">
            <a:extLst>
              <a:ext uri="{FF2B5EF4-FFF2-40B4-BE49-F238E27FC236}">
                <a16:creationId xmlns:a16="http://schemas.microsoft.com/office/drawing/2014/main" id="{9FC2E952-6C9F-4014-8611-0B0FC04AF31E}"/>
              </a:ext>
            </a:extLst>
          </p:cNvPr>
          <p:cNvCxnSpPr>
            <a:cxnSpLocks/>
          </p:cNvCxnSpPr>
          <p:nvPr/>
        </p:nvCxnSpPr>
        <p:spPr>
          <a:xfrm flipV="1">
            <a:off x="5949246" y="5030442"/>
            <a:ext cx="0" cy="842038"/>
          </a:xfrm>
          <a:prstGeom prst="line">
            <a:avLst/>
          </a:prstGeom>
          <a:ln w="38100"/>
        </p:spPr>
        <p:style>
          <a:lnRef idx="1">
            <a:schemeClr val="dk1"/>
          </a:lnRef>
          <a:fillRef idx="0">
            <a:schemeClr val="dk1"/>
          </a:fillRef>
          <a:effectRef idx="0">
            <a:schemeClr val="dk1"/>
          </a:effectRef>
          <a:fontRef idx="minor">
            <a:schemeClr val="tx1"/>
          </a:fontRef>
        </p:style>
      </p:cxnSp>
      <p:cxnSp>
        <p:nvCxnSpPr>
          <p:cNvPr id="52" name="Straight Connector 51">
            <a:extLst>
              <a:ext uri="{FF2B5EF4-FFF2-40B4-BE49-F238E27FC236}">
                <a16:creationId xmlns:a16="http://schemas.microsoft.com/office/drawing/2014/main" id="{7CA1A06B-3622-49FC-9EBF-F56EC12E3650}"/>
              </a:ext>
            </a:extLst>
          </p:cNvPr>
          <p:cNvCxnSpPr>
            <a:cxnSpLocks/>
          </p:cNvCxnSpPr>
          <p:nvPr/>
        </p:nvCxnSpPr>
        <p:spPr>
          <a:xfrm flipV="1">
            <a:off x="5892767" y="2395636"/>
            <a:ext cx="0" cy="1265765"/>
          </a:xfrm>
          <a:prstGeom prst="line">
            <a:avLst/>
          </a:prstGeom>
          <a:ln w="38100"/>
        </p:spPr>
        <p:style>
          <a:lnRef idx="1">
            <a:schemeClr val="dk1"/>
          </a:lnRef>
          <a:fillRef idx="0">
            <a:schemeClr val="dk1"/>
          </a:fillRef>
          <a:effectRef idx="0">
            <a:schemeClr val="dk1"/>
          </a:effectRef>
          <a:fontRef idx="minor">
            <a:schemeClr val="tx1"/>
          </a:fontRef>
        </p:style>
      </p:cxnSp>
      <p:cxnSp>
        <p:nvCxnSpPr>
          <p:cNvPr id="61" name="Straight Connector 60">
            <a:extLst>
              <a:ext uri="{FF2B5EF4-FFF2-40B4-BE49-F238E27FC236}">
                <a16:creationId xmlns:a16="http://schemas.microsoft.com/office/drawing/2014/main" id="{D80DDE1A-7178-4559-B898-79ECC7712B86}"/>
              </a:ext>
            </a:extLst>
          </p:cNvPr>
          <p:cNvCxnSpPr>
            <a:cxnSpLocks/>
          </p:cNvCxnSpPr>
          <p:nvPr/>
        </p:nvCxnSpPr>
        <p:spPr>
          <a:xfrm flipV="1">
            <a:off x="2187981" y="5173472"/>
            <a:ext cx="3756435" cy="2"/>
          </a:xfrm>
          <a:prstGeom prst="line">
            <a:avLst/>
          </a:prstGeom>
          <a:ln w="38100"/>
        </p:spPr>
        <p:style>
          <a:lnRef idx="1">
            <a:schemeClr val="dk1"/>
          </a:lnRef>
          <a:fillRef idx="0">
            <a:schemeClr val="dk1"/>
          </a:fillRef>
          <a:effectRef idx="0">
            <a:schemeClr val="dk1"/>
          </a:effectRef>
          <a:fontRef idx="minor">
            <a:schemeClr val="tx1"/>
          </a:fontRef>
        </p:style>
      </p:cxnSp>
      <p:cxnSp>
        <p:nvCxnSpPr>
          <p:cNvPr id="63" name="Straight Connector 62">
            <a:extLst>
              <a:ext uri="{FF2B5EF4-FFF2-40B4-BE49-F238E27FC236}">
                <a16:creationId xmlns:a16="http://schemas.microsoft.com/office/drawing/2014/main" id="{C5EE547C-BB28-458A-B8DB-368307A93561}"/>
              </a:ext>
            </a:extLst>
          </p:cNvPr>
          <p:cNvCxnSpPr>
            <a:cxnSpLocks/>
          </p:cNvCxnSpPr>
          <p:nvPr/>
        </p:nvCxnSpPr>
        <p:spPr>
          <a:xfrm flipV="1">
            <a:off x="5944416" y="4473076"/>
            <a:ext cx="0" cy="711740"/>
          </a:xfrm>
          <a:prstGeom prst="line">
            <a:avLst/>
          </a:prstGeom>
          <a:ln w="38100"/>
        </p:spPr>
        <p:style>
          <a:lnRef idx="1">
            <a:schemeClr val="dk1"/>
          </a:lnRef>
          <a:fillRef idx="0">
            <a:schemeClr val="dk1"/>
          </a:fillRef>
          <a:effectRef idx="0">
            <a:schemeClr val="dk1"/>
          </a:effectRef>
          <a:fontRef idx="minor">
            <a:schemeClr val="tx1"/>
          </a:fontRef>
        </p:style>
      </p:cxnSp>
      <p:sp>
        <p:nvSpPr>
          <p:cNvPr id="65" name="Rectangle 64">
            <a:extLst>
              <a:ext uri="{FF2B5EF4-FFF2-40B4-BE49-F238E27FC236}">
                <a16:creationId xmlns:a16="http://schemas.microsoft.com/office/drawing/2014/main" id="{DF261187-730D-4A02-B7FE-001DE46EEFB7}"/>
              </a:ext>
            </a:extLst>
          </p:cNvPr>
          <p:cNvSpPr/>
          <p:nvPr/>
        </p:nvSpPr>
        <p:spPr>
          <a:xfrm>
            <a:off x="5539198" y="5872480"/>
            <a:ext cx="1855645" cy="9347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Trebuchet MS" panose="020B0603020202020204"/>
                <a:ea typeface="+mn-ea"/>
                <a:cs typeface="+mn-cs"/>
              </a:rPr>
              <a:t>A2		  B2</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Trebuchet MS" panose="020B0603020202020204"/>
                <a:ea typeface="+mn-ea"/>
                <a:cs typeface="+mn-cs"/>
              </a:rPr>
              <a:t>Lock-In #2</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noProof="0" dirty="0">
              <a:ln>
                <a:noFill/>
              </a:ln>
              <a:solidFill>
                <a:srgbClr val="FFFFFF"/>
              </a:solidFill>
              <a:effectLst/>
              <a:uLnTx/>
              <a:uFillTx/>
              <a:latin typeface="Trebuchet MS" panose="020B0603020202020204"/>
              <a:ea typeface="+mn-ea"/>
              <a:cs typeface="+mn-cs"/>
            </a:endParaRPr>
          </a:p>
        </p:txBody>
      </p:sp>
      <p:sp>
        <p:nvSpPr>
          <p:cNvPr id="67" name="Flowchart: Connector 66">
            <a:extLst>
              <a:ext uri="{FF2B5EF4-FFF2-40B4-BE49-F238E27FC236}">
                <a16:creationId xmlns:a16="http://schemas.microsoft.com/office/drawing/2014/main" id="{352A5FCF-0DCF-4339-B991-5A377C5F1EC7}"/>
              </a:ext>
            </a:extLst>
          </p:cNvPr>
          <p:cNvSpPr/>
          <p:nvPr/>
        </p:nvSpPr>
        <p:spPr>
          <a:xfrm>
            <a:off x="5816977" y="5099192"/>
            <a:ext cx="223277" cy="191489"/>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68" name="TextBox 67">
            <a:extLst>
              <a:ext uri="{FF2B5EF4-FFF2-40B4-BE49-F238E27FC236}">
                <a16:creationId xmlns:a16="http://schemas.microsoft.com/office/drawing/2014/main" id="{81797A3F-F43A-4E3E-B42A-A1C6A86226D8}"/>
              </a:ext>
            </a:extLst>
          </p:cNvPr>
          <p:cNvSpPr txBox="1"/>
          <p:nvPr/>
        </p:nvSpPr>
        <p:spPr>
          <a:xfrm>
            <a:off x="5471754" y="5261347"/>
            <a:ext cx="520523" cy="369332"/>
          </a:xfrm>
          <a:prstGeom prst="rect">
            <a:avLst/>
          </a:prstGeom>
        </p:spPr>
        <p:txBody>
          <a:bodyPr vert="horz" wrap="square" lIns="91440" tIns="45720" rIns="91440" bIns="45720" rtlCol="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rebuchet MS" panose="020B0603020202020204"/>
                <a:ea typeface="+mn-ea"/>
                <a:cs typeface="+mn-cs"/>
              </a:rPr>
              <a:t>A2</a:t>
            </a:r>
          </a:p>
        </p:txBody>
      </p:sp>
      <p:sp>
        <p:nvSpPr>
          <p:cNvPr id="71" name="Flowchart: Connector 70">
            <a:extLst>
              <a:ext uri="{FF2B5EF4-FFF2-40B4-BE49-F238E27FC236}">
                <a16:creationId xmlns:a16="http://schemas.microsoft.com/office/drawing/2014/main" id="{0C80D033-7201-48D4-AAF4-A857F96B4C7E}"/>
              </a:ext>
            </a:extLst>
          </p:cNvPr>
          <p:cNvSpPr/>
          <p:nvPr/>
        </p:nvSpPr>
        <p:spPr>
          <a:xfrm>
            <a:off x="6914257" y="4694824"/>
            <a:ext cx="223277" cy="191489"/>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72" name="TextBox 71">
            <a:extLst>
              <a:ext uri="{FF2B5EF4-FFF2-40B4-BE49-F238E27FC236}">
                <a16:creationId xmlns:a16="http://schemas.microsoft.com/office/drawing/2014/main" id="{B8EF458A-2154-4AB9-8568-C9371ADC3C2C}"/>
              </a:ext>
            </a:extLst>
          </p:cNvPr>
          <p:cNvSpPr txBox="1"/>
          <p:nvPr/>
        </p:nvSpPr>
        <p:spPr>
          <a:xfrm>
            <a:off x="7154250" y="4594851"/>
            <a:ext cx="520523" cy="369332"/>
          </a:xfrm>
          <a:prstGeom prst="rect">
            <a:avLst/>
          </a:prstGeom>
        </p:spPr>
        <p:txBody>
          <a:bodyPr vert="horz" wrap="square" lIns="91440" tIns="45720" rIns="91440" bIns="45720" rtlCol="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rebuchet MS" panose="020B0603020202020204"/>
                <a:ea typeface="+mn-ea"/>
                <a:cs typeface="+mn-cs"/>
              </a:rPr>
              <a:t>B2</a:t>
            </a:r>
          </a:p>
        </p:txBody>
      </p:sp>
      <p:sp>
        <p:nvSpPr>
          <p:cNvPr id="43" name="Rectangle 42">
            <a:extLst>
              <a:ext uri="{FF2B5EF4-FFF2-40B4-BE49-F238E27FC236}">
                <a16:creationId xmlns:a16="http://schemas.microsoft.com/office/drawing/2014/main" id="{8F431114-B968-4A54-AC6D-A92E3F0F48C2}"/>
              </a:ext>
            </a:extLst>
          </p:cNvPr>
          <p:cNvSpPr/>
          <p:nvPr/>
        </p:nvSpPr>
        <p:spPr>
          <a:xfrm>
            <a:off x="8559491" y="689980"/>
            <a:ext cx="1808206" cy="9347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Trebuchet MS" panose="020B0603020202020204"/>
                <a:ea typeface="+mn-ea"/>
                <a:cs typeface="+mn-cs"/>
              </a:rPr>
              <a:t>Magnet Power Supply	</a:t>
            </a:r>
          </a:p>
        </p:txBody>
      </p:sp>
      <p:cxnSp>
        <p:nvCxnSpPr>
          <p:cNvPr id="46" name="Straight Connector 45">
            <a:extLst>
              <a:ext uri="{FF2B5EF4-FFF2-40B4-BE49-F238E27FC236}">
                <a16:creationId xmlns:a16="http://schemas.microsoft.com/office/drawing/2014/main" id="{0ED6836E-DE64-44DD-A97B-5FE834741C39}"/>
              </a:ext>
            </a:extLst>
          </p:cNvPr>
          <p:cNvCxnSpPr>
            <a:cxnSpLocks/>
            <a:stCxn id="14" idx="6"/>
          </p:cNvCxnSpPr>
          <p:nvPr/>
        </p:nvCxnSpPr>
        <p:spPr>
          <a:xfrm>
            <a:off x="8680890" y="4036474"/>
            <a:ext cx="750531" cy="0"/>
          </a:xfrm>
          <a:prstGeom prst="line">
            <a:avLst/>
          </a:prstGeom>
          <a:ln w="38100"/>
        </p:spPr>
        <p:style>
          <a:lnRef idx="1">
            <a:schemeClr val="dk1"/>
          </a:lnRef>
          <a:fillRef idx="0">
            <a:schemeClr val="dk1"/>
          </a:fillRef>
          <a:effectRef idx="0">
            <a:schemeClr val="dk1"/>
          </a:effectRef>
          <a:fontRef idx="minor">
            <a:schemeClr val="tx1"/>
          </a:fontRef>
        </p:style>
      </p:cxnSp>
      <p:sp>
        <p:nvSpPr>
          <p:cNvPr id="51" name="Title 1">
            <a:extLst>
              <a:ext uri="{FF2B5EF4-FFF2-40B4-BE49-F238E27FC236}">
                <a16:creationId xmlns:a16="http://schemas.microsoft.com/office/drawing/2014/main" id="{5EC9A55F-BE8A-4C64-88F1-4C7CE3712281}"/>
              </a:ext>
            </a:extLst>
          </p:cNvPr>
          <p:cNvSpPr txBox="1">
            <a:spLocks/>
          </p:cNvSpPr>
          <p:nvPr/>
        </p:nvSpPr>
        <p:spPr>
          <a:xfrm>
            <a:off x="7078" y="0"/>
            <a:ext cx="11851547" cy="640080"/>
          </a:xfrm>
          <a:prstGeom prst="rect">
            <a:avLst/>
          </a:prstGeom>
        </p:spPr>
        <p:txBody>
          <a:bodyP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Electrical (Hall) Experimental Setup</a:t>
            </a:r>
          </a:p>
        </p:txBody>
      </p:sp>
      <p:sp>
        <p:nvSpPr>
          <p:cNvPr id="2" name="Slide Number Placeholder 1">
            <a:extLst>
              <a:ext uri="{FF2B5EF4-FFF2-40B4-BE49-F238E27FC236}">
                <a16:creationId xmlns:a16="http://schemas.microsoft.com/office/drawing/2014/main" id="{B2CD100C-39B5-40A0-9A52-C41F87A7E20D}"/>
              </a:ext>
            </a:extLst>
          </p:cNvPr>
          <p:cNvSpPr>
            <a:spLocks noGrp="1"/>
          </p:cNvSpPr>
          <p:nvPr>
            <p:ph type="sldNum" sz="quarter" idx="12"/>
          </p:nvPr>
        </p:nvSpPr>
        <p:spPr/>
        <p:txBody>
          <a:bodyPr/>
          <a:lstStyle/>
          <a:p>
            <a:fld id="{B6C50F68-804C-4ED6-88BC-A3EB9054C9BD}" type="slidenum">
              <a:rPr lang="en-US" smtClean="0"/>
              <a:t>21</a:t>
            </a:fld>
            <a:endParaRPr lang="en-US"/>
          </a:p>
        </p:txBody>
      </p:sp>
    </p:spTree>
    <p:extLst>
      <p:ext uri="{BB962C8B-B14F-4D97-AF65-F5344CB8AC3E}">
        <p14:creationId xmlns:p14="http://schemas.microsoft.com/office/powerpoint/2010/main" val="9429186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355144-C4D7-4EDB-B5D7-85D715C162B7}"/>
              </a:ext>
            </a:extLst>
          </p:cNvPr>
          <p:cNvSpPr>
            <a:spLocks noGrp="1"/>
          </p:cNvSpPr>
          <p:nvPr>
            <p:ph type="title"/>
          </p:nvPr>
        </p:nvSpPr>
        <p:spPr/>
        <p:txBody>
          <a:bodyPr>
            <a:normAutofit fontScale="90000"/>
          </a:bodyPr>
          <a:lstStyle/>
          <a:p>
            <a:r>
              <a:rPr lang="en-US" dirty="0"/>
              <a:t>Hall Measurement Details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0841A8C-AB4E-4127-8369-79283C6C62D3}"/>
                  </a:ext>
                </a:extLst>
              </p:cNvPr>
              <p:cNvSpPr>
                <a:spLocks noGrp="1"/>
              </p:cNvSpPr>
              <p:nvPr>
                <p:ph idx="1"/>
              </p:nvPr>
            </p:nvSpPr>
            <p:spPr>
              <a:xfrm>
                <a:off x="0" y="1825624"/>
                <a:ext cx="4127432" cy="5032375"/>
              </a:xfrm>
            </p:spPr>
            <p:txBody>
              <a:bodyPr>
                <a:normAutofit/>
              </a:bodyPr>
              <a:lstStyle/>
              <a:p>
                <a14:m>
                  <m:oMath xmlns:m="http://schemas.openxmlformats.org/officeDocument/2006/math">
                    <m:r>
                      <a:rPr lang="en-US" b="0" i="1" smtClean="0">
                        <a:latin typeface="Cambria Math" panose="02040503050406030204" pitchFamily="18" charset="0"/>
                      </a:rPr>
                      <m:t>𝐹</m:t>
                    </m:r>
                    <m:r>
                      <a:rPr lang="en-US" b="0" i="1" smtClean="0">
                        <a:latin typeface="Cambria Math" panose="02040503050406030204" pitchFamily="18" charset="0"/>
                      </a:rPr>
                      <m:t>=</m:t>
                    </m:r>
                    <m:r>
                      <a:rPr lang="en-US" b="0" i="1" smtClean="0">
                        <a:latin typeface="Cambria Math" panose="02040503050406030204" pitchFamily="18" charset="0"/>
                      </a:rPr>
                      <m:t>𝑞</m:t>
                    </m:r>
                    <m:r>
                      <a:rPr lang="en-US" b="0" i="1" smtClean="0">
                        <a:latin typeface="Cambria Math" panose="02040503050406030204" pitchFamily="18" charset="0"/>
                      </a:rPr>
                      <m:t>(</m:t>
                    </m:r>
                    <m:acc>
                      <m:accPr>
                        <m:chr m:val="⃗"/>
                        <m:ctrlPr>
                          <a:rPr lang="en-US" i="1">
                            <a:latin typeface="Cambria Math" panose="02040503050406030204" pitchFamily="18" charset="0"/>
                            <a:ea typeface="Cambria Math" panose="02040503050406030204" pitchFamily="18" charset="0"/>
                          </a:rPr>
                        </m:ctrlPr>
                      </m:accPr>
                      <m:e>
                        <m:r>
                          <a:rPr lang="en-US" b="0" i="1" smtClean="0">
                            <a:latin typeface="Cambria Math" panose="02040503050406030204" pitchFamily="18" charset="0"/>
                            <a:ea typeface="Cambria Math" panose="02040503050406030204" pitchFamily="18" charset="0"/>
                          </a:rPr>
                          <m:t>𝐸</m:t>
                        </m:r>
                      </m:e>
                    </m:acc>
                    <m:r>
                      <a:rPr lang="en-US" b="0" i="1" smtClean="0">
                        <a:latin typeface="Cambria Math" panose="02040503050406030204" pitchFamily="18" charset="0"/>
                        <a:ea typeface="Cambria Math" panose="02040503050406030204" pitchFamily="18" charset="0"/>
                      </a:rPr>
                      <m:t>+</m:t>
                    </m:r>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𝑣</m:t>
                        </m:r>
                      </m:e>
                    </m:acc>
                    <m:r>
                      <a:rPr lang="en-US" b="0" i="1" smtClean="0">
                        <a:latin typeface="Cambria Math" panose="02040503050406030204" pitchFamily="18" charset="0"/>
                        <a:ea typeface="Cambria Math" panose="02040503050406030204" pitchFamily="18" charset="0"/>
                      </a:rPr>
                      <m:t>×</m:t>
                    </m:r>
                    <m:acc>
                      <m:accPr>
                        <m:chr m:val="⃗"/>
                        <m:ctrlPr>
                          <a:rPr lang="en-US" b="0" i="1" smtClean="0">
                            <a:latin typeface="Cambria Math" panose="02040503050406030204" pitchFamily="18" charset="0"/>
                            <a:ea typeface="Cambria Math" panose="02040503050406030204" pitchFamily="18" charset="0"/>
                          </a:rPr>
                        </m:ctrlPr>
                      </m:accPr>
                      <m:e>
                        <m:r>
                          <a:rPr lang="en-US" b="0" i="1" smtClean="0">
                            <a:latin typeface="Cambria Math" panose="02040503050406030204" pitchFamily="18" charset="0"/>
                            <a:ea typeface="Cambria Math" panose="02040503050406030204" pitchFamily="18" charset="0"/>
                          </a:rPr>
                          <m:t>𝐵</m:t>
                        </m:r>
                      </m:e>
                    </m:acc>
                    <m:r>
                      <a:rPr lang="en-US" b="0" i="1" smtClean="0">
                        <a:latin typeface="Cambria Math" panose="02040503050406030204" pitchFamily="18" charset="0"/>
                        <a:ea typeface="Cambria Math" panose="02040503050406030204" pitchFamily="18" charset="0"/>
                      </a:rPr>
                      <m:t>)</m:t>
                    </m:r>
                  </m:oMath>
                </a14:m>
                <a:endParaRPr lang="en-US" dirty="0"/>
              </a:p>
              <a:p>
                <a:endParaRPr lang="en-US" dirty="0"/>
              </a:p>
              <a:p>
                <a:r>
                  <a:rPr lang="en-US" dirty="0" err="1">
                    <a:effectLst/>
                    <a:ea typeface="Calibri" panose="020F0502020204030204" pitchFamily="34" charset="0"/>
                  </a:rPr>
                  <a:t>ρ</a:t>
                </a:r>
                <a:r>
                  <a:rPr lang="en-US" baseline="-25000" dirty="0" err="1">
                    <a:effectLst/>
                    <a:ea typeface="Calibri" panose="020F0502020204030204" pitchFamily="34" charset="0"/>
                  </a:rPr>
                  <a:t>xx</a:t>
                </a:r>
                <a:r>
                  <a:rPr lang="en-US" dirty="0">
                    <a:effectLst/>
                    <a:ea typeface="Calibri" panose="020F0502020204030204" pitchFamily="34" charset="0"/>
                  </a:rPr>
                  <a:t> = (</a:t>
                </a:r>
                <a:r>
                  <a:rPr lang="en-US" dirty="0" err="1">
                    <a:effectLst/>
                    <a:ea typeface="Calibri" panose="020F0502020204030204" pitchFamily="34" charset="0"/>
                  </a:rPr>
                  <a:t>V</a:t>
                </a:r>
                <a:r>
                  <a:rPr lang="en-US" baseline="-25000" dirty="0" err="1">
                    <a:effectLst/>
                    <a:ea typeface="Calibri" panose="020F0502020204030204" pitchFamily="34" charset="0"/>
                  </a:rPr>
                  <a:t>xx</a:t>
                </a:r>
                <a:r>
                  <a:rPr lang="en-US" dirty="0">
                    <a:effectLst/>
                    <a:ea typeface="Calibri" panose="020F0502020204030204" pitchFamily="34" charset="0"/>
                  </a:rPr>
                  <a:t>/I</a:t>
                </a:r>
                <a:r>
                  <a:rPr lang="en-US" baseline="-25000" dirty="0">
                    <a:effectLst/>
                    <a:ea typeface="Calibri" panose="020F0502020204030204" pitchFamily="34" charset="0"/>
                  </a:rPr>
                  <a:t>SD</a:t>
                </a:r>
                <a:r>
                  <a:rPr lang="en-US" dirty="0">
                    <a:effectLst/>
                    <a:ea typeface="Calibri" panose="020F0502020204030204" pitchFamily="34" charset="0"/>
                  </a:rPr>
                  <a:t>)(w/L) </a:t>
                </a:r>
              </a:p>
              <a:p>
                <a:r>
                  <a:rPr lang="en-US" dirty="0" err="1">
                    <a:effectLst/>
                    <a:ea typeface="Calibri" panose="020F0502020204030204" pitchFamily="34" charset="0"/>
                  </a:rPr>
                  <a:t>ρ</a:t>
                </a:r>
                <a:r>
                  <a:rPr lang="en-US" baseline="-25000" dirty="0" err="1">
                    <a:effectLst/>
                    <a:ea typeface="Calibri" panose="020F0502020204030204" pitchFamily="34" charset="0"/>
                  </a:rPr>
                  <a:t>xy</a:t>
                </a:r>
                <a:r>
                  <a:rPr lang="en-US" dirty="0">
                    <a:effectLst/>
                    <a:ea typeface="Calibri" panose="020F0502020204030204" pitchFamily="34" charset="0"/>
                  </a:rPr>
                  <a:t> = </a:t>
                </a:r>
                <a:r>
                  <a:rPr lang="en-US" dirty="0" err="1">
                    <a:effectLst/>
                    <a:ea typeface="Calibri" panose="020F0502020204030204" pitchFamily="34" charset="0"/>
                  </a:rPr>
                  <a:t>R</a:t>
                </a:r>
                <a:r>
                  <a:rPr lang="en-US" baseline="-25000" dirty="0" err="1">
                    <a:effectLst/>
                    <a:ea typeface="Calibri" panose="020F0502020204030204" pitchFamily="34" charset="0"/>
                  </a:rPr>
                  <a:t>xy</a:t>
                </a:r>
                <a:r>
                  <a:rPr lang="en-US" dirty="0">
                    <a:effectLst/>
                    <a:ea typeface="Calibri" panose="020F0502020204030204" pitchFamily="34" charset="0"/>
                  </a:rPr>
                  <a:t>= (</a:t>
                </a:r>
                <a:r>
                  <a:rPr lang="en-US" dirty="0" err="1">
                    <a:effectLst/>
                    <a:ea typeface="Calibri" panose="020F0502020204030204" pitchFamily="34" charset="0"/>
                  </a:rPr>
                  <a:t>V</a:t>
                </a:r>
                <a:r>
                  <a:rPr lang="en-US" baseline="-25000" dirty="0" err="1">
                    <a:effectLst/>
                    <a:ea typeface="Calibri" panose="020F0502020204030204" pitchFamily="34" charset="0"/>
                  </a:rPr>
                  <a:t>xy</a:t>
                </a:r>
                <a:r>
                  <a:rPr lang="en-US" dirty="0">
                    <a:effectLst/>
                    <a:ea typeface="Calibri" panose="020F0502020204030204" pitchFamily="34" charset="0"/>
                  </a:rPr>
                  <a:t>/I</a:t>
                </a:r>
                <a:r>
                  <a:rPr lang="en-US" baseline="-25000" dirty="0">
                    <a:effectLst/>
                    <a:ea typeface="Calibri" panose="020F0502020204030204" pitchFamily="34" charset="0"/>
                  </a:rPr>
                  <a:t>SD</a:t>
                </a:r>
                <a:r>
                  <a:rPr lang="en-US" dirty="0">
                    <a:effectLst/>
                    <a:ea typeface="Calibri" panose="020F0502020204030204" pitchFamily="34" charset="0"/>
                  </a:rPr>
                  <a:t>) </a:t>
                </a:r>
              </a:p>
              <a:p>
                <a:endParaRPr lang="en-US" dirty="0">
                  <a:ea typeface="Calibri" panose="020F0502020204030204" pitchFamily="34" charset="0"/>
                </a:endParaRPr>
              </a:p>
              <a:p>
                <a:r>
                  <a:rPr lang="en-US" dirty="0">
                    <a:effectLst/>
                    <a:ea typeface="Calibri" panose="020F0502020204030204" pitchFamily="34" charset="0"/>
                  </a:rPr>
                  <a:t>N = B/(</a:t>
                </a:r>
                <a:r>
                  <a:rPr lang="en-US" dirty="0" err="1">
                    <a:effectLst/>
                    <a:ea typeface="Calibri" panose="020F0502020204030204" pitchFamily="34" charset="0"/>
                  </a:rPr>
                  <a:t>eρ</a:t>
                </a:r>
                <a:r>
                  <a:rPr lang="en-US" baseline="-25000" dirty="0" err="1">
                    <a:effectLst/>
                    <a:ea typeface="Calibri" panose="020F0502020204030204" pitchFamily="34" charset="0"/>
                  </a:rPr>
                  <a:t>xy</a:t>
                </a:r>
                <a:r>
                  <a:rPr lang="en-US" dirty="0">
                    <a:effectLst/>
                    <a:ea typeface="Calibri" panose="020F0502020204030204" pitchFamily="34" charset="0"/>
                  </a:rPr>
                  <a:t>)</a:t>
                </a:r>
              </a:p>
              <a:p>
                <a:r>
                  <a:rPr lang="en-US" dirty="0">
                    <a:effectLst/>
                    <a:ea typeface="Calibri" panose="020F0502020204030204" pitchFamily="34" charset="0"/>
                  </a:rPr>
                  <a:t>μ = 1/(</a:t>
                </a:r>
                <a:r>
                  <a:rPr lang="en-US" dirty="0" err="1">
                    <a:effectLst/>
                    <a:ea typeface="Calibri" panose="020F0502020204030204" pitchFamily="34" charset="0"/>
                  </a:rPr>
                  <a:t>eNρ</a:t>
                </a:r>
                <a:r>
                  <a:rPr lang="en-US" baseline="-25000" dirty="0" err="1">
                    <a:effectLst/>
                    <a:ea typeface="Calibri" panose="020F0502020204030204" pitchFamily="34" charset="0"/>
                  </a:rPr>
                  <a:t>xx</a:t>
                </a:r>
                <a:r>
                  <a:rPr lang="en-US" dirty="0">
                    <a:effectLst/>
                    <a:ea typeface="Calibri" panose="020F0502020204030204" pitchFamily="34" charset="0"/>
                  </a:rPr>
                  <a:t>)</a:t>
                </a:r>
                <a:endParaRPr lang="en-US" dirty="0"/>
              </a:p>
            </p:txBody>
          </p:sp>
        </mc:Choice>
        <mc:Fallback xmlns="">
          <p:sp>
            <p:nvSpPr>
              <p:cNvPr id="3" name="Content Placeholder 2">
                <a:extLst>
                  <a:ext uri="{FF2B5EF4-FFF2-40B4-BE49-F238E27FC236}">
                    <a16:creationId xmlns:a16="http://schemas.microsoft.com/office/drawing/2014/main" id="{B0841A8C-AB4E-4127-8369-79283C6C62D3}"/>
                  </a:ext>
                </a:extLst>
              </p:cNvPr>
              <p:cNvSpPr>
                <a:spLocks noGrp="1" noRot="1" noChangeAspect="1" noMove="1" noResize="1" noEditPoints="1" noAdjustHandles="1" noChangeArrowheads="1" noChangeShapeType="1" noTextEdit="1"/>
              </p:cNvSpPr>
              <p:nvPr>
                <p:ph idx="1"/>
              </p:nvPr>
            </p:nvSpPr>
            <p:spPr>
              <a:xfrm>
                <a:off x="0" y="1825624"/>
                <a:ext cx="4127432" cy="5032375"/>
              </a:xfrm>
              <a:blipFill>
                <a:blip r:embed="rId2"/>
                <a:stretch>
                  <a:fillRect l="-2659"/>
                </a:stretch>
              </a:blipFill>
            </p:spPr>
            <p:txBody>
              <a:bodyPr/>
              <a:lstStyle/>
              <a:p>
                <a:r>
                  <a:rPr lang="en-US">
                    <a:noFill/>
                  </a:rPr>
                  <a:t> </a:t>
                </a:r>
              </a:p>
            </p:txBody>
          </p:sp>
        </mc:Fallback>
      </mc:AlternateContent>
      <p:pic>
        <p:nvPicPr>
          <p:cNvPr id="5" name="Content Placeholder 6">
            <a:extLst>
              <a:ext uri="{FF2B5EF4-FFF2-40B4-BE49-F238E27FC236}">
                <a16:creationId xmlns:a16="http://schemas.microsoft.com/office/drawing/2014/main" id="{22C0FE44-7EC7-4A61-9228-481621E4AC8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121171" y="4477716"/>
            <a:ext cx="4743970" cy="1828800"/>
          </a:xfrm>
          <a:prstGeom prst="rect">
            <a:avLst/>
          </a:prstGeom>
        </p:spPr>
      </p:pic>
      <p:sp>
        <p:nvSpPr>
          <p:cNvPr id="6" name="Right Bracket 5">
            <a:extLst>
              <a:ext uri="{FF2B5EF4-FFF2-40B4-BE49-F238E27FC236}">
                <a16:creationId xmlns:a16="http://schemas.microsoft.com/office/drawing/2014/main" id="{187CC877-608B-4D2F-AE65-8D54F331C499}"/>
              </a:ext>
            </a:extLst>
          </p:cNvPr>
          <p:cNvSpPr/>
          <p:nvPr/>
        </p:nvSpPr>
        <p:spPr>
          <a:xfrm rot="16200000">
            <a:off x="8228996" y="2756382"/>
            <a:ext cx="528320" cy="3657600"/>
          </a:xfrm>
          <a:prstGeom prst="rightBracket">
            <a:avLst/>
          </a:prstGeom>
          <a:noFill/>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FD72B3AF-BC17-4822-93F3-B58A36EEFD7B}"/>
                  </a:ext>
                </a:extLst>
              </p:cNvPr>
              <p:cNvSpPr txBox="1"/>
              <p:nvPr/>
            </p:nvSpPr>
            <p:spPr>
              <a:xfrm>
                <a:off x="8051196" y="3925268"/>
                <a:ext cx="701040" cy="391902"/>
              </a:xfrm>
              <a:prstGeom prst="rect">
                <a:avLst/>
              </a:prstGeom>
            </p:spPr>
            <p:txBody>
              <a:bodyPr vert="horz" wrap="square" lIns="91440" tIns="45720" rIns="91440" bIns="45720" rtlCol="0" anchor="ctr">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𝑔𝑎𝑡𝑒</m:t>
                          </m:r>
                        </m:sub>
                      </m:sSub>
                    </m:oMath>
                  </m:oMathPara>
                </a14:m>
                <a:endParaRPr lang="en-US" dirty="0"/>
              </a:p>
            </p:txBody>
          </p:sp>
        </mc:Choice>
        <mc:Fallback xmlns="">
          <p:sp>
            <p:nvSpPr>
              <p:cNvPr id="7" name="TextBox 6">
                <a:extLst>
                  <a:ext uri="{FF2B5EF4-FFF2-40B4-BE49-F238E27FC236}">
                    <a16:creationId xmlns:a16="http://schemas.microsoft.com/office/drawing/2014/main" id="{FD72B3AF-BC17-4822-93F3-B58A36EEFD7B}"/>
                  </a:ext>
                </a:extLst>
              </p:cNvPr>
              <p:cNvSpPr txBox="1">
                <a:spLocks noRot="1" noChangeAspect="1" noMove="1" noResize="1" noEditPoints="1" noAdjustHandles="1" noChangeArrowheads="1" noChangeShapeType="1" noTextEdit="1"/>
              </p:cNvSpPr>
              <p:nvPr/>
            </p:nvSpPr>
            <p:spPr>
              <a:xfrm>
                <a:off x="8051196" y="3925268"/>
                <a:ext cx="701040" cy="391902"/>
              </a:xfrm>
              <a:prstGeom prst="rect">
                <a:avLst/>
              </a:prstGeom>
              <a:blipFill>
                <a:blip r:embed="rId4"/>
                <a:stretch>
                  <a:fillRect b="-9375"/>
                </a:stretch>
              </a:blipFill>
            </p:spPr>
            <p:txBody>
              <a:bodyPr/>
              <a:lstStyle/>
              <a:p>
                <a:r>
                  <a:rPr lang="en-US">
                    <a:noFill/>
                  </a:rPr>
                  <a:t> </a:t>
                </a:r>
              </a:p>
            </p:txBody>
          </p:sp>
        </mc:Fallback>
      </mc:AlternateContent>
      <p:sp>
        <p:nvSpPr>
          <p:cNvPr id="8" name="Right Bracket 7">
            <a:extLst>
              <a:ext uri="{FF2B5EF4-FFF2-40B4-BE49-F238E27FC236}">
                <a16:creationId xmlns:a16="http://schemas.microsoft.com/office/drawing/2014/main" id="{1F721AB3-5A66-4EC5-AF0B-4419A195BAD8}"/>
              </a:ext>
            </a:extLst>
          </p:cNvPr>
          <p:cNvSpPr/>
          <p:nvPr/>
        </p:nvSpPr>
        <p:spPr>
          <a:xfrm rot="5400000" flipV="1">
            <a:off x="8303753" y="5242225"/>
            <a:ext cx="369328" cy="1950724"/>
          </a:xfrm>
          <a:prstGeom prst="rightBracket">
            <a:avLst/>
          </a:prstGeom>
          <a:noFill/>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8F9BC264-2741-4DBC-AC94-A568671E870D}"/>
                  </a:ext>
                </a:extLst>
              </p:cNvPr>
              <p:cNvSpPr txBox="1"/>
              <p:nvPr/>
            </p:nvSpPr>
            <p:spPr>
              <a:xfrm>
                <a:off x="8295036" y="6496873"/>
                <a:ext cx="701040" cy="369332"/>
              </a:xfrm>
              <a:prstGeom prst="rect">
                <a:avLst/>
              </a:prstGeom>
            </p:spPr>
            <p:txBody>
              <a:bodyPr vert="horz" wrap="square" lIns="91440" tIns="45720" rIns="91440" bIns="45720" rtlCol="0" anchor="ctr">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𝑅</m:t>
                          </m:r>
                        </m:e>
                        <m:sub>
                          <m:r>
                            <a:rPr lang="en-US" b="0" i="1" smtClean="0">
                              <a:latin typeface="Cambria Math" panose="02040503050406030204" pitchFamily="18" charset="0"/>
                            </a:rPr>
                            <m:t>𝑥𝑥</m:t>
                          </m:r>
                        </m:sub>
                      </m:sSub>
                    </m:oMath>
                  </m:oMathPara>
                </a14:m>
                <a:endParaRPr lang="en-US" dirty="0"/>
              </a:p>
            </p:txBody>
          </p:sp>
        </mc:Choice>
        <mc:Fallback xmlns="">
          <p:sp>
            <p:nvSpPr>
              <p:cNvPr id="9" name="TextBox 8">
                <a:extLst>
                  <a:ext uri="{FF2B5EF4-FFF2-40B4-BE49-F238E27FC236}">
                    <a16:creationId xmlns:a16="http://schemas.microsoft.com/office/drawing/2014/main" id="{8F9BC264-2741-4DBC-AC94-A568671E870D}"/>
                  </a:ext>
                </a:extLst>
              </p:cNvPr>
              <p:cNvSpPr txBox="1">
                <a:spLocks noRot="1" noChangeAspect="1" noMove="1" noResize="1" noEditPoints="1" noAdjustHandles="1" noChangeArrowheads="1" noChangeShapeType="1" noTextEdit="1"/>
              </p:cNvSpPr>
              <p:nvPr/>
            </p:nvSpPr>
            <p:spPr>
              <a:xfrm>
                <a:off x="8295036" y="6496873"/>
                <a:ext cx="701040" cy="369332"/>
              </a:xfrm>
              <a:prstGeom prst="rect">
                <a:avLst/>
              </a:prstGeom>
              <a:blipFill>
                <a:blip r:embed="rId5"/>
                <a:stretch>
                  <a:fillRect/>
                </a:stretch>
              </a:blipFill>
            </p:spPr>
            <p:txBody>
              <a:bodyPr/>
              <a:lstStyle/>
              <a:p>
                <a:r>
                  <a:rPr lang="en-US">
                    <a:noFill/>
                  </a:rPr>
                  <a:t> </a:t>
                </a:r>
              </a:p>
            </p:txBody>
          </p:sp>
        </mc:Fallback>
      </mc:AlternateContent>
      <p:sp>
        <p:nvSpPr>
          <p:cNvPr id="10" name="Right Bracket 9">
            <a:extLst>
              <a:ext uri="{FF2B5EF4-FFF2-40B4-BE49-F238E27FC236}">
                <a16:creationId xmlns:a16="http://schemas.microsoft.com/office/drawing/2014/main" id="{CB048D16-44D2-4178-896B-373A003C9B3C}"/>
              </a:ext>
            </a:extLst>
          </p:cNvPr>
          <p:cNvSpPr/>
          <p:nvPr/>
        </p:nvSpPr>
        <p:spPr>
          <a:xfrm flipV="1">
            <a:off x="9585693" y="4927598"/>
            <a:ext cx="1381760" cy="995345"/>
          </a:xfrm>
          <a:prstGeom prst="rightBracket">
            <a:avLst/>
          </a:prstGeom>
          <a:noFill/>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7725F1AE-B481-4D79-9D38-7FA9392BABD0}"/>
                  </a:ext>
                </a:extLst>
              </p:cNvPr>
              <p:cNvSpPr txBox="1"/>
              <p:nvPr/>
            </p:nvSpPr>
            <p:spPr>
              <a:xfrm>
                <a:off x="11028076" y="5175269"/>
                <a:ext cx="701040" cy="391261"/>
              </a:xfrm>
              <a:prstGeom prst="rect">
                <a:avLst/>
              </a:prstGeom>
            </p:spPr>
            <p:txBody>
              <a:bodyPr vert="horz" wrap="square" lIns="91440" tIns="45720" rIns="91440" bIns="45720" rtlCol="0" anchor="ctr">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𝑅</m:t>
                          </m:r>
                        </m:e>
                        <m:sub>
                          <m:r>
                            <a:rPr lang="en-US" b="0" i="1" smtClean="0">
                              <a:latin typeface="Cambria Math" panose="02040503050406030204" pitchFamily="18" charset="0"/>
                            </a:rPr>
                            <m:t>𝑥𝑦</m:t>
                          </m:r>
                        </m:sub>
                      </m:sSub>
                    </m:oMath>
                  </m:oMathPara>
                </a14:m>
                <a:endParaRPr lang="en-US" dirty="0"/>
              </a:p>
            </p:txBody>
          </p:sp>
        </mc:Choice>
        <mc:Fallback xmlns="">
          <p:sp>
            <p:nvSpPr>
              <p:cNvPr id="11" name="TextBox 10">
                <a:extLst>
                  <a:ext uri="{FF2B5EF4-FFF2-40B4-BE49-F238E27FC236}">
                    <a16:creationId xmlns:a16="http://schemas.microsoft.com/office/drawing/2014/main" id="{7725F1AE-B481-4D79-9D38-7FA9392BABD0}"/>
                  </a:ext>
                </a:extLst>
              </p:cNvPr>
              <p:cNvSpPr txBox="1">
                <a:spLocks noRot="1" noChangeAspect="1" noMove="1" noResize="1" noEditPoints="1" noAdjustHandles="1" noChangeArrowheads="1" noChangeShapeType="1" noTextEdit="1"/>
              </p:cNvSpPr>
              <p:nvPr/>
            </p:nvSpPr>
            <p:spPr>
              <a:xfrm>
                <a:off x="11028076" y="5175269"/>
                <a:ext cx="701040" cy="391261"/>
              </a:xfrm>
              <a:prstGeom prst="rect">
                <a:avLst/>
              </a:prstGeom>
              <a:blipFill>
                <a:blip r:embed="rId6"/>
                <a:stretch>
                  <a:fillRect b="-4688"/>
                </a:stretch>
              </a:blipFill>
            </p:spPr>
            <p:txBody>
              <a:bodyPr/>
              <a:lstStyle/>
              <a:p>
                <a:r>
                  <a:rPr lang="en-US">
                    <a:noFill/>
                  </a:rPr>
                  <a:t> </a:t>
                </a:r>
              </a:p>
            </p:txBody>
          </p:sp>
        </mc:Fallback>
      </mc:AlternateContent>
      <p:sp>
        <p:nvSpPr>
          <p:cNvPr id="12" name="Oval 11">
            <a:extLst>
              <a:ext uri="{FF2B5EF4-FFF2-40B4-BE49-F238E27FC236}">
                <a16:creationId xmlns:a16="http://schemas.microsoft.com/office/drawing/2014/main" id="{FC2E41A8-A25F-4696-9FBD-24063DAD7107}"/>
              </a:ext>
            </a:extLst>
          </p:cNvPr>
          <p:cNvSpPr/>
          <p:nvPr/>
        </p:nvSpPr>
        <p:spPr>
          <a:xfrm>
            <a:off x="5559582" y="5266713"/>
            <a:ext cx="492092" cy="47653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lowchart: Connector 12">
            <a:extLst>
              <a:ext uri="{FF2B5EF4-FFF2-40B4-BE49-F238E27FC236}">
                <a16:creationId xmlns:a16="http://schemas.microsoft.com/office/drawing/2014/main" id="{B363A50C-AB6D-4AD9-BED6-13D09D1D211C}"/>
              </a:ext>
            </a:extLst>
          </p:cNvPr>
          <p:cNvSpPr/>
          <p:nvPr/>
        </p:nvSpPr>
        <p:spPr>
          <a:xfrm>
            <a:off x="5733880" y="5438582"/>
            <a:ext cx="143496" cy="138992"/>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4" name="Rectangle 13">
                <a:extLst>
                  <a:ext uri="{FF2B5EF4-FFF2-40B4-BE49-F238E27FC236}">
                    <a16:creationId xmlns:a16="http://schemas.microsoft.com/office/drawing/2014/main" id="{F3AD6C07-F005-47D2-93EB-34B755FCCAAE}"/>
                  </a:ext>
                </a:extLst>
              </p:cNvPr>
              <p:cNvSpPr/>
              <p:nvPr/>
            </p:nvSpPr>
            <p:spPr>
              <a:xfrm>
                <a:off x="5136873" y="5311779"/>
                <a:ext cx="523926"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𝐵</m:t>
                          </m:r>
                        </m:e>
                        <m:sub>
                          <m:r>
                            <a:rPr lang="en-US" i="1">
                              <a:solidFill>
                                <a:srgbClr val="FF0000"/>
                              </a:solidFill>
                              <a:latin typeface="Cambria Math" panose="02040503050406030204" pitchFamily="18" charset="0"/>
                              <a:ea typeface="Cambria Math" panose="02040503050406030204" pitchFamily="18" charset="0"/>
                            </a:rPr>
                            <m:t>⊥</m:t>
                          </m:r>
                        </m:sub>
                      </m:sSub>
                    </m:oMath>
                  </m:oMathPara>
                </a14:m>
                <a:endParaRPr lang="en-US" dirty="0">
                  <a:solidFill>
                    <a:srgbClr val="FF0000"/>
                  </a:solidFill>
                </a:endParaRPr>
              </a:p>
            </p:txBody>
          </p:sp>
        </mc:Choice>
        <mc:Fallback xmlns="">
          <p:sp>
            <p:nvSpPr>
              <p:cNvPr id="14" name="Rectangle 13">
                <a:extLst>
                  <a:ext uri="{FF2B5EF4-FFF2-40B4-BE49-F238E27FC236}">
                    <a16:creationId xmlns:a16="http://schemas.microsoft.com/office/drawing/2014/main" id="{F3AD6C07-F005-47D2-93EB-34B755FCCAAE}"/>
                  </a:ext>
                </a:extLst>
              </p:cNvPr>
              <p:cNvSpPr>
                <a:spLocks noRot="1" noChangeAspect="1" noMove="1" noResize="1" noEditPoints="1" noAdjustHandles="1" noChangeArrowheads="1" noChangeShapeType="1" noTextEdit="1"/>
              </p:cNvSpPr>
              <p:nvPr/>
            </p:nvSpPr>
            <p:spPr>
              <a:xfrm>
                <a:off x="5136873" y="5311779"/>
                <a:ext cx="523926" cy="369332"/>
              </a:xfrm>
              <a:prstGeom prst="rect">
                <a:avLst/>
              </a:prstGeom>
              <a:blipFill>
                <a:blip r:embed="rId7"/>
                <a:stretch>
                  <a:fillRect/>
                </a:stretch>
              </a:blipFill>
            </p:spPr>
            <p:txBody>
              <a:bodyPr/>
              <a:lstStyle/>
              <a:p>
                <a:r>
                  <a:rPr lang="en-US">
                    <a:noFill/>
                  </a:rPr>
                  <a:t> </a:t>
                </a:r>
              </a:p>
            </p:txBody>
          </p:sp>
        </mc:Fallback>
      </mc:AlternateContent>
      <p:pic>
        <p:nvPicPr>
          <p:cNvPr id="15" name="Picture 14">
            <a:extLst>
              <a:ext uri="{FF2B5EF4-FFF2-40B4-BE49-F238E27FC236}">
                <a16:creationId xmlns:a16="http://schemas.microsoft.com/office/drawing/2014/main" id="{44024D98-1097-4309-AC66-00AFC0355CE0}"/>
              </a:ext>
            </a:extLst>
          </p:cNvPr>
          <p:cNvPicPr/>
          <p:nvPr/>
        </p:nvPicPr>
        <p:blipFill>
          <a:blip r:embed="rId8" cstate="screen">
            <a:extLst>
              <a:ext uri="{28A0092B-C50C-407E-A947-70E740481C1C}">
                <a14:useLocalDpi xmlns:a14="http://schemas.microsoft.com/office/drawing/2010/main"/>
              </a:ext>
            </a:extLst>
          </a:blip>
          <a:stretch>
            <a:fillRect/>
          </a:stretch>
        </p:blipFill>
        <p:spPr>
          <a:xfrm>
            <a:off x="4518307" y="1046847"/>
            <a:ext cx="3951903" cy="2983547"/>
          </a:xfrm>
          <a:prstGeom prst="rect">
            <a:avLst/>
          </a:prstGeom>
        </p:spPr>
      </p:pic>
      <p:pic>
        <p:nvPicPr>
          <p:cNvPr id="16" name="Picture 15">
            <a:extLst>
              <a:ext uri="{FF2B5EF4-FFF2-40B4-BE49-F238E27FC236}">
                <a16:creationId xmlns:a16="http://schemas.microsoft.com/office/drawing/2014/main" id="{6DE07E84-F4C7-40EF-8240-D0F0582114F9}"/>
              </a:ext>
            </a:extLst>
          </p:cNvPr>
          <p:cNvPicPr/>
          <p:nvPr/>
        </p:nvPicPr>
        <p:blipFill>
          <a:blip r:embed="rId9" cstate="screen">
            <a:extLst>
              <a:ext uri="{28A0092B-C50C-407E-A947-70E740481C1C}">
                <a14:useLocalDpi xmlns:a14="http://schemas.microsoft.com/office/drawing/2010/main"/>
              </a:ext>
            </a:extLst>
          </a:blip>
          <a:stretch>
            <a:fillRect/>
          </a:stretch>
        </p:blipFill>
        <p:spPr>
          <a:xfrm>
            <a:off x="8452854" y="1030220"/>
            <a:ext cx="3754120" cy="2891197"/>
          </a:xfrm>
          <a:prstGeom prst="rect">
            <a:avLst/>
          </a:prstGeom>
        </p:spPr>
      </p:pic>
      <p:sp>
        <p:nvSpPr>
          <p:cNvPr id="17" name="Slide Number Placeholder 16">
            <a:extLst>
              <a:ext uri="{FF2B5EF4-FFF2-40B4-BE49-F238E27FC236}">
                <a16:creationId xmlns:a16="http://schemas.microsoft.com/office/drawing/2014/main" id="{A1DC20BE-6254-46C9-97AE-0297913012C6}"/>
              </a:ext>
            </a:extLst>
          </p:cNvPr>
          <p:cNvSpPr>
            <a:spLocks noGrp="1"/>
          </p:cNvSpPr>
          <p:nvPr>
            <p:ph type="sldNum" sz="quarter" idx="12"/>
          </p:nvPr>
        </p:nvSpPr>
        <p:spPr/>
        <p:txBody>
          <a:bodyPr/>
          <a:lstStyle/>
          <a:p>
            <a:fld id="{B6C50F68-804C-4ED6-88BC-A3EB9054C9BD}" type="slidenum">
              <a:rPr lang="en-US" smtClean="0"/>
              <a:t>22</a:t>
            </a:fld>
            <a:endParaRPr lang="en-US"/>
          </a:p>
        </p:txBody>
      </p:sp>
    </p:spTree>
    <p:extLst>
      <p:ext uri="{BB962C8B-B14F-4D97-AF65-F5344CB8AC3E}">
        <p14:creationId xmlns:p14="http://schemas.microsoft.com/office/powerpoint/2010/main" val="8609056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9DA930-7533-48FA-970A-BB41FBC73D64}"/>
              </a:ext>
            </a:extLst>
          </p:cNvPr>
          <p:cNvSpPr>
            <a:spLocks noGrp="1"/>
          </p:cNvSpPr>
          <p:nvPr>
            <p:ph type="title"/>
          </p:nvPr>
        </p:nvSpPr>
        <p:spPr/>
        <p:txBody>
          <a:bodyPr>
            <a:normAutofit fontScale="90000"/>
          </a:bodyPr>
          <a:lstStyle/>
          <a:p>
            <a:r>
              <a:rPr lang="en-US" dirty="0"/>
              <a:t>Hall Measurement Example</a:t>
            </a:r>
          </a:p>
        </p:txBody>
      </p:sp>
      <p:pic>
        <p:nvPicPr>
          <p:cNvPr id="12" name="Content Placeholder 11">
            <a:extLst>
              <a:ext uri="{FF2B5EF4-FFF2-40B4-BE49-F238E27FC236}">
                <a16:creationId xmlns:a16="http://schemas.microsoft.com/office/drawing/2014/main" id="{0707CE62-035B-4071-841E-EE15B4DFF5B5}"/>
              </a:ext>
            </a:extLst>
          </p:cNvPr>
          <p:cNvPicPr>
            <a:picLocks noGrp="1" noChangeAspect="1"/>
          </p:cNvPicPr>
          <p:nvPr>
            <p:ph idx="1"/>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03421" y="860469"/>
            <a:ext cx="7766735" cy="5554769"/>
          </a:xfrm>
        </p:spPr>
      </p:pic>
      <p:sp>
        <p:nvSpPr>
          <p:cNvPr id="15" name="TextBox 14">
            <a:extLst>
              <a:ext uri="{FF2B5EF4-FFF2-40B4-BE49-F238E27FC236}">
                <a16:creationId xmlns:a16="http://schemas.microsoft.com/office/drawing/2014/main" id="{F6060AAF-8F75-45DF-8D08-B054C25605CF}"/>
              </a:ext>
            </a:extLst>
          </p:cNvPr>
          <p:cNvSpPr txBox="1"/>
          <p:nvPr/>
        </p:nvSpPr>
        <p:spPr>
          <a:xfrm flipH="1">
            <a:off x="0" y="6527394"/>
            <a:ext cx="12192001" cy="338554"/>
          </a:xfrm>
          <a:prstGeom prst="rect">
            <a:avLst/>
          </a:prstGeom>
          <a:noFill/>
        </p:spPr>
        <p:txBody>
          <a:bodyPr wrap="square" rtlCol="0">
            <a:spAutoFit/>
          </a:bodyPr>
          <a:lstStyle/>
          <a:p>
            <a:r>
              <a:rPr lang="en-US" sz="800" b="0" i="0" dirty="0">
                <a:solidFill>
                  <a:srgbClr val="222222"/>
                </a:solidFill>
                <a:effectLst/>
                <a:latin typeface="Arial" panose="020B0604020202020204" pitchFamily="34" charset="0"/>
              </a:rPr>
              <a:t>Hutchins-Delgado, Troy A., Andrew J. Miller, Robin Scott, Ping Lu, Dwight R. Luhman, and Tzu-Ming Lu. "Characterization of Shallow, Undoped Ge/SiGe Quantum Wells Commercially Grown on 8-in.(100) Si Wafers." </a:t>
            </a:r>
            <a:r>
              <a:rPr lang="en-US" sz="800" b="0" i="1" dirty="0">
                <a:solidFill>
                  <a:srgbClr val="222222"/>
                </a:solidFill>
                <a:effectLst/>
                <a:latin typeface="Arial" panose="020B0604020202020204" pitchFamily="34" charset="0"/>
              </a:rPr>
              <a:t>ACS Applied Electronic Materials</a:t>
            </a:r>
            <a:r>
              <a:rPr lang="en-US" sz="800" b="0" i="0" dirty="0">
                <a:solidFill>
                  <a:srgbClr val="222222"/>
                </a:solidFill>
                <a:effectLst/>
                <a:latin typeface="Arial" panose="020B0604020202020204" pitchFamily="34" charset="0"/>
              </a:rPr>
              <a:t> 4, no. 9 (2022): 4482-4489.</a:t>
            </a:r>
            <a:endParaRPr lang="en-US" sz="800" dirty="0"/>
          </a:p>
        </p:txBody>
      </p:sp>
      <p:sp>
        <p:nvSpPr>
          <p:cNvPr id="16" name="Slide Number Placeholder 15">
            <a:extLst>
              <a:ext uri="{FF2B5EF4-FFF2-40B4-BE49-F238E27FC236}">
                <a16:creationId xmlns:a16="http://schemas.microsoft.com/office/drawing/2014/main" id="{93A9EEAB-B818-41A3-871E-06ACEDE85D98}"/>
              </a:ext>
            </a:extLst>
          </p:cNvPr>
          <p:cNvSpPr>
            <a:spLocks noGrp="1"/>
          </p:cNvSpPr>
          <p:nvPr>
            <p:ph type="sldNum" sz="quarter" idx="12"/>
          </p:nvPr>
        </p:nvSpPr>
        <p:spPr/>
        <p:txBody>
          <a:bodyPr/>
          <a:lstStyle/>
          <a:p>
            <a:fld id="{B6C50F68-804C-4ED6-88BC-A3EB9054C9BD}" type="slidenum">
              <a:rPr lang="en-US" smtClean="0"/>
              <a:t>23</a:t>
            </a:fld>
            <a:endParaRPr lang="en-US"/>
          </a:p>
        </p:txBody>
      </p:sp>
    </p:spTree>
    <p:extLst>
      <p:ext uri="{BB962C8B-B14F-4D97-AF65-F5344CB8AC3E}">
        <p14:creationId xmlns:p14="http://schemas.microsoft.com/office/powerpoint/2010/main" val="12945017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2003FD9-7AAE-48AF-AE95-BE5BED0BD9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39919" y="3466317"/>
            <a:ext cx="8198178" cy="3061077"/>
          </a:xfrm>
          <a:prstGeom prst="rect">
            <a:avLst/>
          </a:prstGeom>
        </p:spPr>
      </p:pic>
      <p:pic>
        <p:nvPicPr>
          <p:cNvPr id="4" name="Content Placeholder 3">
            <a:extLst>
              <a:ext uri="{FF2B5EF4-FFF2-40B4-BE49-F238E27FC236}">
                <a16:creationId xmlns:a16="http://schemas.microsoft.com/office/drawing/2014/main" id="{665BC453-E513-4E2B-9358-40E831522E54}"/>
              </a:ext>
            </a:extLst>
          </p:cNvPr>
          <p:cNvPicPr>
            <a:picLocks noGrp="1" noChangeAspect="1"/>
          </p:cNvPicPr>
          <p:nvPr>
            <p:ph idx="1"/>
          </p:nvPr>
        </p:nvPicPr>
        <p:blipFill rotWithShape="1">
          <a:blip r:embed="rId4" cstate="screen">
            <a:extLst>
              <a:ext uri="{28A0092B-C50C-407E-A947-70E740481C1C}">
                <a14:useLocalDpi xmlns:a14="http://schemas.microsoft.com/office/drawing/2010/main"/>
              </a:ext>
            </a:extLst>
          </a:blip>
          <a:srcRect t="4905"/>
          <a:stretch/>
        </p:blipFill>
        <p:spPr>
          <a:xfrm>
            <a:off x="1656597" y="646625"/>
            <a:ext cx="4118144" cy="2937112"/>
          </a:xfrm>
          <a:prstGeom prst="rect">
            <a:avLst/>
          </a:prstGeom>
        </p:spPr>
      </p:pic>
      <p:sp>
        <p:nvSpPr>
          <p:cNvPr id="2" name="Title 1">
            <a:extLst>
              <a:ext uri="{FF2B5EF4-FFF2-40B4-BE49-F238E27FC236}">
                <a16:creationId xmlns:a16="http://schemas.microsoft.com/office/drawing/2014/main" id="{5003CCBC-7BA9-4A3B-898C-7B0CCBB08870}"/>
              </a:ext>
            </a:extLst>
          </p:cNvPr>
          <p:cNvSpPr>
            <a:spLocks noGrp="1"/>
          </p:cNvSpPr>
          <p:nvPr>
            <p:ph type="title"/>
          </p:nvPr>
        </p:nvSpPr>
        <p:spPr/>
        <p:txBody>
          <a:bodyPr>
            <a:normAutofit fontScale="90000"/>
          </a:bodyPr>
          <a:lstStyle/>
          <a:p>
            <a:r>
              <a:rPr lang="en-US" dirty="0"/>
              <a:t>Quantum Hall Example</a:t>
            </a:r>
          </a:p>
        </p:txBody>
      </p:sp>
      <p:pic>
        <p:nvPicPr>
          <p:cNvPr id="5" name="Graphic 4">
            <a:extLst>
              <a:ext uri="{FF2B5EF4-FFF2-40B4-BE49-F238E27FC236}">
                <a16:creationId xmlns:a16="http://schemas.microsoft.com/office/drawing/2014/main" id="{A406CE13-1338-49BD-9158-0DC1B358CBC8}"/>
              </a:ext>
            </a:extLst>
          </p:cNvPr>
          <p:cNvPicPr>
            <a:picLocks noChangeAspect="1"/>
          </p:cNvPicPr>
          <p:nvPr/>
        </p:nvPicPr>
        <p:blipFill rotWithShape="1">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l="1548" t="5714" r="8571"/>
          <a:stretch/>
        </p:blipFill>
        <p:spPr>
          <a:xfrm>
            <a:off x="6069573" y="405240"/>
            <a:ext cx="3890763" cy="3061077"/>
          </a:xfrm>
          <a:prstGeom prst="rect">
            <a:avLst/>
          </a:prstGeom>
        </p:spPr>
      </p:pic>
      <p:sp>
        <p:nvSpPr>
          <p:cNvPr id="12" name="TextBox 11">
            <a:extLst>
              <a:ext uri="{FF2B5EF4-FFF2-40B4-BE49-F238E27FC236}">
                <a16:creationId xmlns:a16="http://schemas.microsoft.com/office/drawing/2014/main" id="{0DA4C745-E171-4671-A411-2C188AAD72E7}"/>
              </a:ext>
            </a:extLst>
          </p:cNvPr>
          <p:cNvSpPr txBox="1"/>
          <p:nvPr/>
        </p:nvSpPr>
        <p:spPr>
          <a:xfrm flipH="1">
            <a:off x="0" y="6527394"/>
            <a:ext cx="12192001" cy="338554"/>
          </a:xfrm>
          <a:prstGeom prst="rect">
            <a:avLst/>
          </a:prstGeom>
          <a:noFill/>
        </p:spPr>
        <p:txBody>
          <a:bodyPr wrap="square" rtlCol="0">
            <a:spAutoFit/>
          </a:bodyPr>
          <a:lstStyle/>
          <a:p>
            <a:r>
              <a:rPr lang="en-US" sz="800" b="0" i="0" dirty="0">
                <a:solidFill>
                  <a:srgbClr val="222222"/>
                </a:solidFill>
                <a:effectLst/>
                <a:latin typeface="Arial" panose="020B0604020202020204" pitchFamily="34" charset="0"/>
              </a:rPr>
              <a:t>Hutchins-Delgado, Troy A., Andrew J. Miller, Robin Scott, Ping Lu, Dwight R. Luhman, and Tzu-Ming Lu. "Characterization of Shallow, Undoped Ge/SiGe Quantum Wells Commercially Grown on 8-in.(100) Si Wafers." </a:t>
            </a:r>
            <a:r>
              <a:rPr lang="en-US" sz="800" b="0" i="1" dirty="0">
                <a:solidFill>
                  <a:srgbClr val="222222"/>
                </a:solidFill>
                <a:effectLst/>
                <a:latin typeface="Arial" panose="020B0604020202020204" pitchFamily="34" charset="0"/>
              </a:rPr>
              <a:t>ACS Applied Electronic Materials</a:t>
            </a:r>
            <a:r>
              <a:rPr lang="en-US" sz="800" b="0" i="0" dirty="0">
                <a:solidFill>
                  <a:srgbClr val="222222"/>
                </a:solidFill>
                <a:effectLst/>
                <a:latin typeface="Arial" panose="020B0604020202020204" pitchFamily="34" charset="0"/>
              </a:rPr>
              <a:t> 4, no. 9 (2022): 4482-4489.</a:t>
            </a:r>
            <a:endParaRPr lang="en-US" sz="800" dirty="0"/>
          </a:p>
        </p:txBody>
      </p:sp>
      <p:sp>
        <p:nvSpPr>
          <p:cNvPr id="13" name="Slide Number Placeholder 12">
            <a:extLst>
              <a:ext uri="{FF2B5EF4-FFF2-40B4-BE49-F238E27FC236}">
                <a16:creationId xmlns:a16="http://schemas.microsoft.com/office/drawing/2014/main" id="{6D77B505-C7A3-471B-B502-002C17F6D3B5}"/>
              </a:ext>
            </a:extLst>
          </p:cNvPr>
          <p:cNvSpPr>
            <a:spLocks noGrp="1"/>
          </p:cNvSpPr>
          <p:nvPr>
            <p:ph type="sldNum" sz="quarter" idx="12"/>
          </p:nvPr>
        </p:nvSpPr>
        <p:spPr/>
        <p:txBody>
          <a:bodyPr/>
          <a:lstStyle/>
          <a:p>
            <a:fld id="{B6C50F68-804C-4ED6-88BC-A3EB9054C9BD}" type="slidenum">
              <a:rPr lang="en-US" smtClean="0"/>
              <a:t>24</a:t>
            </a:fld>
            <a:endParaRPr lang="en-US"/>
          </a:p>
        </p:txBody>
      </p:sp>
    </p:spTree>
    <p:extLst>
      <p:ext uri="{BB962C8B-B14F-4D97-AF65-F5344CB8AC3E}">
        <p14:creationId xmlns:p14="http://schemas.microsoft.com/office/powerpoint/2010/main" val="17174047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B6A26-3E22-4252-957F-C1C98E5D3A61}"/>
              </a:ext>
            </a:extLst>
          </p:cNvPr>
          <p:cNvSpPr>
            <a:spLocks noGrp="1"/>
          </p:cNvSpPr>
          <p:nvPr>
            <p:ph type="title"/>
          </p:nvPr>
        </p:nvSpPr>
        <p:spPr/>
        <p:txBody>
          <a:bodyPr>
            <a:normAutofit fontScale="90000"/>
          </a:bodyPr>
          <a:lstStyle/>
          <a:p>
            <a:r>
              <a:rPr lang="en-US" dirty="0"/>
              <a:t>Capacitance-Voltage Example</a:t>
            </a:r>
          </a:p>
        </p:txBody>
      </p:sp>
      <p:pic>
        <p:nvPicPr>
          <p:cNvPr id="5" name="Content Placeholder 4">
            <a:extLst>
              <a:ext uri="{FF2B5EF4-FFF2-40B4-BE49-F238E27FC236}">
                <a16:creationId xmlns:a16="http://schemas.microsoft.com/office/drawing/2014/main" id="{8E3B1C63-305D-464A-B0AA-AD54A9D966B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3413" y="1064715"/>
            <a:ext cx="7346555" cy="4989575"/>
          </a:xfrm>
        </p:spPr>
      </p:pic>
      <p:pic>
        <p:nvPicPr>
          <p:cNvPr id="6" name="Picture 5">
            <a:extLst>
              <a:ext uri="{FF2B5EF4-FFF2-40B4-BE49-F238E27FC236}">
                <a16:creationId xmlns:a16="http://schemas.microsoft.com/office/drawing/2014/main" id="{977E4FE7-D0AD-4C91-9F8A-AD57179797DE}"/>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938" t="4075" r="9310"/>
          <a:stretch/>
        </p:blipFill>
        <p:spPr>
          <a:xfrm>
            <a:off x="7755169" y="2307311"/>
            <a:ext cx="3992575" cy="3200400"/>
          </a:xfrm>
          <a:prstGeom prst="rect">
            <a:avLst/>
          </a:prstGeom>
        </p:spPr>
      </p:pic>
      <p:sp>
        <p:nvSpPr>
          <p:cNvPr id="7" name="TextBox 6">
            <a:extLst>
              <a:ext uri="{FF2B5EF4-FFF2-40B4-BE49-F238E27FC236}">
                <a16:creationId xmlns:a16="http://schemas.microsoft.com/office/drawing/2014/main" id="{228D2C4B-B75B-40F5-AAD6-56604C20AEA8}"/>
              </a:ext>
            </a:extLst>
          </p:cNvPr>
          <p:cNvSpPr txBox="1"/>
          <p:nvPr/>
        </p:nvSpPr>
        <p:spPr>
          <a:xfrm flipH="1">
            <a:off x="0" y="6527394"/>
            <a:ext cx="12192001" cy="338554"/>
          </a:xfrm>
          <a:prstGeom prst="rect">
            <a:avLst/>
          </a:prstGeom>
          <a:noFill/>
        </p:spPr>
        <p:txBody>
          <a:bodyPr wrap="square" rtlCol="0">
            <a:spAutoFit/>
          </a:bodyPr>
          <a:lstStyle/>
          <a:p>
            <a:r>
              <a:rPr lang="en-US" sz="800" b="0" i="0" dirty="0">
                <a:solidFill>
                  <a:srgbClr val="222222"/>
                </a:solidFill>
                <a:effectLst/>
                <a:latin typeface="Arial" panose="020B0604020202020204" pitchFamily="34" charset="0"/>
              </a:rPr>
              <a:t>Hutchins-Delgado, Troy A., Andrew J. Miller, Robin Scott, Ping Lu, Dwight R. Luhman, and Tzu-Ming Lu. "Characterization of Shallow, Undoped Ge/SiGe Quantum Wells Commercially Grown on 8-in.(100) Si Wafers." </a:t>
            </a:r>
            <a:r>
              <a:rPr lang="en-US" sz="800" b="0" i="1" dirty="0">
                <a:solidFill>
                  <a:srgbClr val="222222"/>
                </a:solidFill>
                <a:effectLst/>
                <a:latin typeface="Arial" panose="020B0604020202020204" pitchFamily="34" charset="0"/>
              </a:rPr>
              <a:t>ACS Applied Electronic Materials</a:t>
            </a:r>
            <a:r>
              <a:rPr lang="en-US" sz="800" b="0" i="0" dirty="0">
                <a:solidFill>
                  <a:srgbClr val="222222"/>
                </a:solidFill>
                <a:effectLst/>
                <a:latin typeface="Arial" panose="020B0604020202020204" pitchFamily="34" charset="0"/>
              </a:rPr>
              <a:t> 4, no. 9 (2022): 4482-4489.</a:t>
            </a:r>
            <a:endParaRPr lang="en-US" sz="800" dirty="0"/>
          </a:p>
        </p:txBody>
      </p:sp>
      <p:sp>
        <p:nvSpPr>
          <p:cNvPr id="8" name="Slide Number Placeholder 7">
            <a:extLst>
              <a:ext uri="{FF2B5EF4-FFF2-40B4-BE49-F238E27FC236}">
                <a16:creationId xmlns:a16="http://schemas.microsoft.com/office/drawing/2014/main" id="{001BC49C-BAE5-4984-8F56-5C9EEEC4239D}"/>
              </a:ext>
            </a:extLst>
          </p:cNvPr>
          <p:cNvSpPr>
            <a:spLocks noGrp="1"/>
          </p:cNvSpPr>
          <p:nvPr>
            <p:ph type="sldNum" sz="quarter" idx="12"/>
          </p:nvPr>
        </p:nvSpPr>
        <p:spPr/>
        <p:txBody>
          <a:bodyPr/>
          <a:lstStyle/>
          <a:p>
            <a:fld id="{B6C50F68-804C-4ED6-88BC-A3EB9054C9BD}" type="slidenum">
              <a:rPr lang="en-US" smtClean="0"/>
              <a:t>25</a:t>
            </a:fld>
            <a:endParaRPr lang="en-US"/>
          </a:p>
        </p:txBody>
      </p:sp>
    </p:spTree>
    <p:extLst>
      <p:ext uri="{BB962C8B-B14F-4D97-AF65-F5344CB8AC3E}">
        <p14:creationId xmlns:p14="http://schemas.microsoft.com/office/powerpoint/2010/main" val="19363984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BCB31A-7E8C-40DD-AC5B-0963F1337E2E}"/>
              </a:ext>
            </a:extLst>
          </p:cNvPr>
          <p:cNvSpPr>
            <a:spLocks noGrp="1"/>
          </p:cNvSpPr>
          <p:nvPr>
            <p:ph type="title"/>
          </p:nvPr>
        </p:nvSpPr>
        <p:spPr/>
        <p:txBody>
          <a:bodyPr/>
          <a:lstStyle/>
          <a:p>
            <a:r>
              <a:rPr lang="en-US" dirty="0" err="1"/>
              <a:t>Nanofab</a:t>
            </a:r>
            <a:r>
              <a:rPr lang="en-US" dirty="0"/>
              <a:t> Example: </a:t>
            </a:r>
            <a:br>
              <a:rPr lang="en-US" dirty="0"/>
            </a:br>
            <a:r>
              <a:rPr lang="en-US" dirty="0"/>
              <a:t>Ge/SiGe Gate-Defined Quantum Dots</a:t>
            </a:r>
          </a:p>
        </p:txBody>
      </p:sp>
      <p:sp>
        <p:nvSpPr>
          <p:cNvPr id="3" name="Text Placeholder 2">
            <a:extLst>
              <a:ext uri="{FF2B5EF4-FFF2-40B4-BE49-F238E27FC236}">
                <a16:creationId xmlns:a16="http://schemas.microsoft.com/office/drawing/2014/main" id="{3218B4FC-3449-48C2-8A5E-6B46839F7A7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F959319-380C-4A87-92AC-921D96F49A7D}"/>
              </a:ext>
            </a:extLst>
          </p:cNvPr>
          <p:cNvSpPr>
            <a:spLocks noGrp="1"/>
          </p:cNvSpPr>
          <p:nvPr>
            <p:ph type="sldNum" sz="quarter" idx="12"/>
          </p:nvPr>
        </p:nvSpPr>
        <p:spPr/>
        <p:txBody>
          <a:bodyPr/>
          <a:lstStyle/>
          <a:p>
            <a:fld id="{B6C50F68-804C-4ED6-88BC-A3EB9054C9BD}" type="slidenum">
              <a:rPr lang="en-US" smtClean="0"/>
              <a:t>26</a:t>
            </a:fld>
            <a:endParaRPr lang="en-US"/>
          </a:p>
        </p:txBody>
      </p:sp>
    </p:spTree>
    <p:extLst>
      <p:ext uri="{BB962C8B-B14F-4D97-AF65-F5344CB8AC3E}">
        <p14:creationId xmlns:p14="http://schemas.microsoft.com/office/powerpoint/2010/main" val="4682296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43AD6109-BB47-4BAA-94F8-B7C95EC33AB4}"/>
              </a:ext>
            </a:extLst>
          </p:cNvPr>
          <p:cNvSpPr/>
          <p:nvPr/>
        </p:nvSpPr>
        <p:spPr>
          <a:xfrm>
            <a:off x="6231167" y="5563054"/>
            <a:ext cx="1349140" cy="213224"/>
          </a:xfrm>
          <a:prstGeom prst="rect">
            <a:avLst/>
          </a:prstGeom>
          <a:pattFill prst="pct30">
            <a:fgClr>
              <a:schemeClr val="accent2"/>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2" name="Rectangle 41">
            <a:extLst>
              <a:ext uri="{FF2B5EF4-FFF2-40B4-BE49-F238E27FC236}">
                <a16:creationId xmlns:a16="http://schemas.microsoft.com/office/drawing/2014/main" id="{9E548F7E-86E0-4F6E-8791-2108B0F0612D}"/>
              </a:ext>
            </a:extLst>
          </p:cNvPr>
          <p:cNvSpPr/>
          <p:nvPr/>
        </p:nvSpPr>
        <p:spPr>
          <a:xfrm>
            <a:off x="9041643" y="5554638"/>
            <a:ext cx="1517311" cy="213224"/>
          </a:xfrm>
          <a:prstGeom prst="rect">
            <a:avLst/>
          </a:prstGeom>
          <a:pattFill prst="pct30">
            <a:fgClr>
              <a:schemeClr val="accent2"/>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3" name="Rectangle 32">
            <a:extLst>
              <a:ext uri="{FF2B5EF4-FFF2-40B4-BE49-F238E27FC236}">
                <a16:creationId xmlns:a16="http://schemas.microsoft.com/office/drawing/2014/main" id="{E42D83D5-FDB4-4B1E-88AC-CF36D5E1145C}"/>
              </a:ext>
            </a:extLst>
          </p:cNvPr>
          <p:cNvSpPr/>
          <p:nvPr/>
        </p:nvSpPr>
        <p:spPr>
          <a:xfrm>
            <a:off x="5970554" y="3514299"/>
            <a:ext cx="4859286" cy="506651"/>
          </a:xfrm>
          <a:prstGeom prst="rect">
            <a:avLst/>
          </a:prstGeom>
          <a:solidFill>
            <a:srgbClr val="0070C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BA79D90D-CADF-4F05-A997-E8A4CE2D5429}"/>
              </a:ext>
            </a:extLst>
          </p:cNvPr>
          <p:cNvSpPr>
            <a:spLocks noGrp="1"/>
          </p:cNvSpPr>
          <p:nvPr>
            <p:ph type="title"/>
          </p:nvPr>
        </p:nvSpPr>
        <p:spPr>
          <a:xfrm>
            <a:off x="0" y="-24126"/>
            <a:ext cx="7946967" cy="640080"/>
          </a:xfrm>
        </p:spPr>
        <p:txBody>
          <a:bodyPr>
            <a:normAutofit fontScale="90000"/>
          </a:bodyPr>
          <a:lstStyle/>
          <a:p>
            <a:r>
              <a:rPr lang="en-US" dirty="0"/>
              <a:t>Gate-Defined Quantum Dot</a:t>
            </a:r>
          </a:p>
        </p:txBody>
      </p:sp>
      <p:sp>
        <p:nvSpPr>
          <p:cNvPr id="7" name="Content Placeholder 6">
            <a:extLst>
              <a:ext uri="{FF2B5EF4-FFF2-40B4-BE49-F238E27FC236}">
                <a16:creationId xmlns:a16="http://schemas.microsoft.com/office/drawing/2014/main" id="{C70417B3-18C4-432D-83AB-61555DF8B736}"/>
              </a:ext>
            </a:extLst>
          </p:cNvPr>
          <p:cNvSpPr>
            <a:spLocks noGrp="1"/>
          </p:cNvSpPr>
          <p:nvPr>
            <p:ph idx="1"/>
          </p:nvPr>
        </p:nvSpPr>
        <p:spPr>
          <a:xfrm>
            <a:off x="-12527" y="926888"/>
            <a:ext cx="4659683" cy="2785303"/>
          </a:xfrm>
        </p:spPr>
        <p:txBody>
          <a:bodyPr/>
          <a:lstStyle/>
          <a:p>
            <a:r>
              <a:rPr lang="en-US" dirty="0"/>
              <a:t>Uses field-effect transistor physics on a nanoscale to induce quantum confinement</a:t>
            </a:r>
          </a:p>
          <a:p>
            <a:r>
              <a:rPr lang="en-US" dirty="0"/>
              <a:t>Acts as a single charge carrier transistor</a:t>
            </a:r>
          </a:p>
        </p:txBody>
      </p:sp>
      <p:sp>
        <p:nvSpPr>
          <p:cNvPr id="6" name="Rectangle 5">
            <a:extLst>
              <a:ext uri="{FF2B5EF4-FFF2-40B4-BE49-F238E27FC236}">
                <a16:creationId xmlns:a16="http://schemas.microsoft.com/office/drawing/2014/main" id="{5C5A867E-DCE2-4077-9D7E-D3ACF07BB4AB}"/>
              </a:ext>
            </a:extLst>
          </p:cNvPr>
          <p:cNvSpPr/>
          <p:nvPr/>
        </p:nvSpPr>
        <p:spPr>
          <a:xfrm>
            <a:off x="4632960" y="6315456"/>
            <a:ext cx="7559040" cy="542544"/>
          </a:xfrm>
          <a:prstGeom prst="rect">
            <a:avLst/>
          </a:prstGeom>
          <a:solidFill>
            <a:srgbClr val="6400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Rectangle 23">
            <a:extLst>
              <a:ext uri="{FF2B5EF4-FFF2-40B4-BE49-F238E27FC236}">
                <a16:creationId xmlns:a16="http://schemas.microsoft.com/office/drawing/2014/main" id="{CAA72A86-7B9B-4123-9490-44CB287CEEDE}"/>
              </a:ext>
            </a:extLst>
          </p:cNvPr>
          <p:cNvSpPr/>
          <p:nvPr/>
        </p:nvSpPr>
        <p:spPr>
          <a:xfrm>
            <a:off x="6243851" y="5772912"/>
            <a:ext cx="4312692" cy="542544"/>
          </a:xfrm>
          <a:prstGeom prst="rect">
            <a:avLst/>
          </a:prstGeom>
          <a:solidFill>
            <a:srgbClr val="6400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err="1">
                <a:solidFill>
                  <a:schemeClr val="tx1"/>
                </a:solidFill>
              </a:rPr>
              <a:t>SiGe</a:t>
            </a:r>
            <a:r>
              <a:rPr lang="en-US" dirty="0">
                <a:solidFill>
                  <a:schemeClr val="tx1"/>
                </a:solidFill>
              </a:rPr>
              <a:t>		Hole on QD</a:t>
            </a:r>
          </a:p>
        </p:txBody>
      </p:sp>
      <p:sp>
        <p:nvSpPr>
          <p:cNvPr id="25" name="Rectangle 24">
            <a:extLst>
              <a:ext uri="{FF2B5EF4-FFF2-40B4-BE49-F238E27FC236}">
                <a16:creationId xmlns:a16="http://schemas.microsoft.com/office/drawing/2014/main" id="{A6B59591-02A9-4096-9863-B23A71F7832D}"/>
              </a:ext>
            </a:extLst>
          </p:cNvPr>
          <p:cNvSpPr/>
          <p:nvPr/>
        </p:nvSpPr>
        <p:spPr>
          <a:xfrm>
            <a:off x="6243851" y="5042848"/>
            <a:ext cx="4312692" cy="730064"/>
          </a:xfrm>
          <a:prstGeom prst="rect">
            <a:avLst/>
          </a:prstGeom>
          <a:solidFill>
            <a:srgbClr val="FF0000">
              <a:alpha val="25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dirty="0">
                <a:solidFill>
                  <a:schemeClr val="tx1"/>
                </a:solidFill>
              </a:rPr>
              <a:t>s-Ge QW			     V(x)</a:t>
            </a:r>
          </a:p>
        </p:txBody>
      </p:sp>
      <p:sp>
        <p:nvSpPr>
          <p:cNvPr id="26" name="Rectangle 25">
            <a:extLst>
              <a:ext uri="{FF2B5EF4-FFF2-40B4-BE49-F238E27FC236}">
                <a16:creationId xmlns:a16="http://schemas.microsoft.com/office/drawing/2014/main" id="{F6C52D4D-B18A-496B-9AA5-CF3BAEEBA183}"/>
              </a:ext>
            </a:extLst>
          </p:cNvPr>
          <p:cNvSpPr/>
          <p:nvPr/>
        </p:nvSpPr>
        <p:spPr>
          <a:xfrm>
            <a:off x="6243851" y="4196687"/>
            <a:ext cx="4312692" cy="846161"/>
          </a:xfrm>
          <a:prstGeom prst="rect">
            <a:avLst/>
          </a:prstGeom>
          <a:solidFill>
            <a:srgbClr val="6400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err="1">
                <a:solidFill>
                  <a:schemeClr val="tx1"/>
                </a:solidFill>
              </a:rPr>
              <a:t>SiGe</a:t>
            </a:r>
            <a:endParaRPr lang="en-US" dirty="0">
              <a:solidFill>
                <a:schemeClr val="tx1"/>
              </a:solidFill>
            </a:endParaRPr>
          </a:p>
        </p:txBody>
      </p:sp>
      <p:sp>
        <p:nvSpPr>
          <p:cNvPr id="27" name="Rectangle 26">
            <a:extLst>
              <a:ext uri="{FF2B5EF4-FFF2-40B4-BE49-F238E27FC236}">
                <a16:creationId xmlns:a16="http://schemas.microsoft.com/office/drawing/2014/main" id="{605D128A-7052-48AD-A44F-29F94EFB8BCC}"/>
              </a:ext>
            </a:extLst>
          </p:cNvPr>
          <p:cNvSpPr/>
          <p:nvPr/>
        </p:nvSpPr>
        <p:spPr>
          <a:xfrm>
            <a:off x="4632960" y="4196687"/>
            <a:ext cx="1610891" cy="2118769"/>
          </a:xfrm>
          <a:prstGeom prst="rect">
            <a:avLst/>
          </a:prstGeom>
          <a:solidFill>
            <a:schemeClr val="accent2">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Hole Reservoir</a:t>
            </a:r>
            <a:endParaRPr lang="en-US" dirty="0">
              <a:solidFill>
                <a:schemeClr val="tx1"/>
              </a:solidFill>
            </a:endParaRPr>
          </a:p>
        </p:txBody>
      </p:sp>
      <p:sp>
        <p:nvSpPr>
          <p:cNvPr id="28" name="Rectangle 27">
            <a:extLst>
              <a:ext uri="{FF2B5EF4-FFF2-40B4-BE49-F238E27FC236}">
                <a16:creationId xmlns:a16="http://schemas.microsoft.com/office/drawing/2014/main" id="{97FE3C06-0CB9-442C-8414-E51101FFFA43}"/>
              </a:ext>
            </a:extLst>
          </p:cNvPr>
          <p:cNvSpPr/>
          <p:nvPr/>
        </p:nvSpPr>
        <p:spPr>
          <a:xfrm>
            <a:off x="10553587" y="4196687"/>
            <a:ext cx="1630794" cy="2118769"/>
          </a:xfrm>
          <a:prstGeom prst="rect">
            <a:avLst/>
          </a:prstGeom>
          <a:solidFill>
            <a:schemeClr val="accent2">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Hole Reservoir</a:t>
            </a:r>
          </a:p>
        </p:txBody>
      </p:sp>
      <p:sp>
        <p:nvSpPr>
          <p:cNvPr id="29" name="Rectangle 28">
            <a:extLst>
              <a:ext uri="{FF2B5EF4-FFF2-40B4-BE49-F238E27FC236}">
                <a16:creationId xmlns:a16="http://schemas.microsoft.com/office/drawing/2014/main" id="{F4707806-1761-403D-92E6-29B67C957BAD}"/>
              </a:ext>
            </a:extLst>
          </p:cNvPr>
          <p:cNvSpPr/>
          <p:nvPr/>
        </p:nvSpPr>
        <p:spPr>
          <a:xfrm>
            <a:off x="5977036" y="4005618"/>
            <a:ext cx="4859286" cy="191069"/>
          </a:xfrm>
          <a:prstGeom prst="rect">
            <a:avLst/>
          </a:prstGeom>
          <a:solidFill>
            <a:srgbClr val="0070C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	          Al</a:t>
            </a:r>
            <a:r>
              <a:rPr lang="en-US" baseline="-25000" dirty="0">
                <a:solidFill>
                  <a:schemeClr val="tx1"/>
                </a:solidFill>
              </a:rPr>
              <a:t>2</a:t>
            </a:r>
            <a:r>
              <a:rPr lang="en-US" dirty="0">
                <a:solidFill>
                  <a:schemeClr val="tx1"/>
                </a:solidFill>
              </a:rPr>
              <a:t>O</a:t>
            </a:r>
            <a:r>
              <a:rPr lang="en-US" baseline="-25000" dirty="0">
                <a:solidFill>
                  <a:schemeClr val="tx1"/>
                </a:solidFill>
              </a:rPr>
              <a:t>3</a:t>
            </a:r>
          </a:p>
        </p:txBody>
      </p:sp>
      <p:sp>
        <p:nvSpPr>
          <p:cNvPr id="30" name="Rectangle 29">
            <a:extLst>
              <a:ext uri="{FF2B5EF4-FFF2-40B4-BE49-F238E27FC236}">
                <a16:creationId xmlns:a16="http://schemas.microsoft.com/office/drawing/2014/main" id="{24AAEDF0-23A6-47AC-BA51-EC4A7CD15B5F}"/>
              </a:ext>
            </a:extLst>
          </p:cNvPr>
          <p:cNvSpPr/>
          <p:nvPr/>
        </p:nvSpPr>
        <p:spPr>
          <a:xfrm>
            <a:off x="5977036" y="3712191"/>
            <a:ext cx="1610891" cy="293427"/>
          </a:xfrm>
          <a:prstGeom prst="rect">
            <a:avLst/>
          </a:prstGeom>
          <a:solidFill>
            <a:schemeClr val="bg1">
              <a:lumMod val="50000"/>
              <a:alpha val="2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Accumulation</a:t>
            </a:r>
          </a:p>
        </p:txBody>
      </p:sp>
      <p:sp>
        <p:nvSpPr>
          <p:cNvPr id="31" name="Rectangle 30">
            <a:extLst>
              <a:ext uri="{FF2B5EF4-FFF2-40B4-BE49-F238E27FC236}">
                <a16:creationId xmlns:a16="http://schemas.microsoft.com/office/drawing/2014/main" id="{D3F6B2F9-9270-4D79-82C2-893D575AC560}"/>
              </a:ext>
            </a:extLst>
          </p:cNvPr>
          <p:cNvSpPr/>
          <p:nvPr/>
        </p:nvSpPr>
        <p:spPr>
          <a:xfrm>
            <a:off x="9041643" y="3712191"/>
            <a:ext cx="1794680" cy="293427"/>
          </a:xfrm>
          <a:prstGeom prst="rect">
            <a:avLst/>
          </a:prstGeom>
          <a:solidFill>
            <a:schemeClr val="bg1">
              <a:lumMod val="50000"/>
              <a:alpha val="2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Accumulation</a:t>
            </a:r>
          </a:p>
        </p:txBody>
      </p:sp>
      <p:sp>
        <p:nvSpPr>
          <p:cNvPr id="32" name="Rectangle 31">
            <a:extLst>
              <a:ext uri="{FF2B5EF4-FFF2-40B4-BE49-F238E27FC236}">
                <a16:creationId xmlns:a16="http://schemas.microsoft.com/office/drawing/2014/main" id="{123E302A-4BDA-463F-B5E3-1A3ACED81FCB}"/>
              </a:ext>
            </a:extLst>
          </p:cNvPr>
          <p:cNvSpPr/>
          <p:nvPr/>
        </p:nvSpPr>
        <p:spPr>
          <a:xfrm>
            <a:off x="7991105" y="3712191"/>
            <a:ext cx="620064" cy="293427"/>
          </a:xfrm>
          <a:prstGeom prst="rect">
            <a:avLst/>
          </a:prstGeom>
          <a:solidFill>
            <a:schemeClr val="bg1">
              <a:lumMod val="50000"/>
              <a:alpha val="2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Dot</a:t>
            </a:r>
          </a:p>
        </p:txBody>
      </p:sp>
      <p:sp>
        <p:nvSpPr>
          <p:cNvPr id="34" name="Rectangle 33">
            <a:extLst>
              <a:ext uri="{FF2B5EF4-FFF2-40B4-BE49-F238E27FC236}">
                <a16:creationId xmlns:a16="http://schemas.microsoft.com/office/drawing/2014/main" id="{E3335143-6371-415B-9D2C-1C7C40EF44AD}"/>
              </a:ext>
            </a:extLst>
          </p:cNvPr>
          <p:cNvSpPr/>
          <p:nvPr/>
        </p:nvSpPr>
        <p:spPr>
          <a:xfrm>
            <a:off x="7580306" y="3206089"/>
            <a:ext cx="580713" cy="311624"/>
          </a:xfrm>
          <a:prstGeom prst="rect">
            <a:avLst/>
          </a:prstGeom>
          <a:solidFill>
            <a:schemeClr val="bg1">
              <a:lumMod val="50000"/>
              <a:alpha val="2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Bar</a:t>
            </a:r>
          </a:p>
        </p:txBody>
      </p:sp>
      <p:sp>
        <p:nvSpPr>
          <p:cNvPr id="35" name="Rectangle 34">
            <a:extLst>
              <a:ext uri="{FF2B5EF4-FFF2-40B4-BE49-F238E27FC236}">
                <a16:creationId xmlns:a16="http://schemas.microsoft.com/office/drawing/2014/main" id="{50087975-70D4-424E-B639-B7C60E9135F0}"/>
              </a:ext>
            </a:extLst>
          </p:cNvPr>
          <p:cNvSpPr/>
          <p:nvPr/>
        </p:nvSpPr>
        <p:spPr>
          <a:xfrm>
            <a:off x="8615604" y="3206088"/>
            <a:ext cx="580713" cy="293427"/>
          </a:xfrm>
          <a:prstGeom prst="rect">
            <a:avLst/>
          </a:prstGeom>
          <a:solidFill>
            <a:schemeClr val="bg1">
              <a:lumMod val="50000"/>
              <a:alpha val="2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Bar</a:t>
            </a:r>
          </a:p>
        </p:txBody>
      </p:sp>
      <p:sp>
        <p:nvSpPr>
          <p:cNvPr id="36" name="Rectangle 35">
            <a:extLst>
              <a:ext uri="{FF2B5EF4-FFF2-40B4-BE49-F238E27FC236}">
                <a16:creationId xmlns:a16="http://schemas.microsoft.com/office/drawing/2014/main" id="{8470C65B-33FE-42FA-8BD1-8004477FEFCD}"/>
              </a:ext>
            </a:extLst>
          </p:cNvPr>
          <p:cNvSpPr/>
          <p:nvPr/>
        </p:nvSpPr>
        <p:spPr>
          <a:xfrm>
            <a:off x="4614670" y="3206088"/>
            <a:ext cx="1362365" cy="990599"/>
          </a:xfrm>
          <a:prstGeom prst="rect">
            <a:avLst/>
          </a:prstGeom>
          <a:solidFill>
            <a:srgbClr val="FFFF00">
              <a:alpha val="25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Ohmic Contact</a:t>
            </a:r>
          </a:p>
        </p:txBody>
      </p:sp>
      <p:sp>
        <p:nvSpPr>
          <p:cNvPr id="37" name="Rectangle 36">
            <a:extLst>
              <a:ext uri="{FF2B5EF4-FFF2-40B4-BE49-F238E27FC236}">
                <a16:creationId xmlns:a16="http://schemas.microsoft.com/office/drawing/2014/main" id="{BB694800-8DE3-4A74-B75C-15AD10FCAA56}"/>
              </a:ext>
            </a:extLst>
          </p:cNvPr>
          <p:cNvSpPr/>
          <p:nvPr/>
        </p:nvSpPr>
        <p:spPr>
          <a:xfrm>
            <a:off x="10826837" y="3206088"/>
            <a:ext cx="1362365" cy="990599"/>
          </a:xfrm>
          <a:prstGeom prst="rect">
            <a:avLst/>
          </a:prstGeom>
          <a:solidFill>
            <a:srgbClr val="FFFF00">
              <a:alpha val="25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Ohmic Contact</a:t>
            </a:r>
            <a:endParaRPr lang="en-US" dirty="0">
              <a:solidFill>
                <a:schemeClr val="tx1"/>
              </a:solidFill>
            </a:endParaRPr>
          </a:p>
        </p:txBody>
      </p:sp>
      <p:sp>
        <p:nvSpPr>
          <p:cNvPr id="11" name="Freeform: Shape 10">
            <a:extLst>
              <a:ext uri="{FF2B5EF4-FFF2-40B4-BE49-F238E27FC236}">
                <a16:creationId xmlns:a16="http://schemas.microsoft.com/office/drawing/2014/main" id="{8EB721E6-C7AC-438D-B0DE-FFB7E0D3A1DA}"/>
              </a:ext>
            </a:extLst>
          </p:cNvPr>
          <p:cNvSpPr/>
          <p:nvPr/>
        </p:nvSpPr>
        <p:spPr>
          <a:xfrm>
            <a:off x="6748818" y="5261120"/>
            <a:ext cx="2838734" cy="505059"/>
          </a:xfrm>
          <a:custGeom>
            <a:avLst/>
            <a:gdLst>
              <a:gd name="connsiteX0" fmla="*/ 0 w 2838734"/>
              <a:gd name="connsiteY0" fmla="*/ 505059 h 505059"/>
              <a:gd name="connsiteX1" fmla="*/ 498143 w 2838734"/>
              <a:gd name="connsiteY1" fmla="*/ 443644 h 505059"/>
              <a:gd name="connsiteX2" fmla="*/ 750627 w 2838734"/>
              <a:gd name="connsiteY2" fmla="*/ 259399 h 505059"/>
              <a:gd name="connsiteX3" fmla="*/ 975815 w 2838734"/>
              <a:gd name="connsiteY3" fmla="*/ 92 h 505059"/>
              <a:gd name="connsiteX4" fmla="*/ 1289713 w 2838734"/>
              <a:gd name="connsiteY4" fmla="*/ 232104 h 505059"/>
              <a:gd name="connsiteX5" fmla="*/ 1535373 w 2838734"/>
              <a:gd name="connsiteY5" fmla="*/ 429996 h 505059"/>
              <a:gd name="connsiteX6" fmla="*/ 1828800 w 2838734"/>
              <a:gd name="connsiteY6" fmla="*/ 218456 h 505059"/>
              <a:gd name="connsiteX7" fmla="*/ 2122227 w 2838734"/>
              <a:gd name="connsiteY7" fmla="*/ 13740 h 505059"/>
              <a:gd name="connsiteX8" fmla="*/ 2374710 w 2838734"/>
              <a:gd name="connsiteY8" fmla="*/ 245752 h 505059"/>
              <a:gd name="connsiteX9" fmla="*/ 2497540 w 2838734"/>
              <a:gd name="connsiteY9" fmla="*/ 409525 h 505059"/>
              <a:gd name="connsiteX10" fmla="*/ 2838734 w 2838734"/>
              <a:gd name="connsiteY10" fmla="*/ 498235 h 505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38734" h="505059">
                <a:moveTo>
                  <a:pt x="0" y="505059"/>
                </a:moveTo>
                <a:cubicBezTo>
                  <a:pt x="186519" y="494823"/>
                  <a:pt x="373039" y="484587"/>
                  <a:pt x="498143" y="443644"/>
                </a:cubicBezTo>
                <a:cubicBezTo>
                  <a:pt x="623247" y="402701"/>
                  <a:pt x="671015" y="333324"/>
                  <a:pt x="750627" y="259399"/>
                </a:cubicBezTo>
                <a:cubicBezTo>
                  <a:pt x="830239" y="185474"/>
                  <a:pt x="885967" y="4641"/>
                  <a:pt x="975815" y="92"/>
                </a:cubicBezTo>
                <a:cubicBezTo>
                  <a:pt x="1065663" y="-4457"/>
                  <a:pt x="1196453" y="160453"/>
                  <a:pt x="1289713" y="232104"/>
                </a:cubicBezTo>
                <a:cubicBezTo>
                  <a:pt x="1382973" y="303755"/>
                  <a:pt x="1445525" y="432271"/>
                  <a:pt x="1535373" y="429996"/>
                </a:cubicBezTo>
                <a:cubicBezTo>
                  <a:pt x="1625221" y="427721"/>
                  <a:pt x="1730991" y="287832"/>
                  <a:pt x="1828800" y="218456"/>
                </a:cubicBezTo>
                <a:cubicBezTo>
                  <a:pt x="1926609" y="149080"/>
                  <a:pt x="2031242" y="9191"/>
                  <a:pt x="2122227" y="13740"/>
                </a:cubicBezTo>
                <a:cubicBezTo>
                  <a:pt x="2213212" y="18289"/>
                  <a:pt x="2312158" y="179788"/>
                  <a:pt x="2374710" y="245752"/>
                </a:cubicBezTo>
                <a:cubicBezTo>
                  <a:pt x="2437262" y="311716"/>
                  <a:pt x="2420203" y="367445"/>
                  <a:pt x="2497540" y="409525"/>
                </a:cubicBezTo>
                <a:cubicBezTo>
                  <a:pt x="2574877" y="451605"/>
                  <a:pt x="2706805" y="474920"/>
                  <a:pt x="2838734" y="498235"/>
                </a:cubicBezTo>
              </a:path>
            </a:pathLst>
          </a:custGeom>
          <a:solidFill>
            <a:srgbClr val="FFBFB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Oval 11">
            <a:extLst>
              <a:ext uri="{FF2B5EF4-FFF2-40B4-BE49-F238E27FC236}">
                <a16:creationId xmlns:a16="http://schemas.microsoft.com/office/drawing/2014/main" id="{3A57C279-60AE-4A7D-A263-B68B7AF8BA6A}"/>
              </a:ext>
            </a:extLst>
          </p:cNvPr>
          <p:cNvSpPr/>
          <p:nvPr/>
        </p:nvSpPr>
        <p:spPr>
          <a:xfrm>
            <a:off x="8161019" y="5392640"/>
            <a:ext cx="239178" cy="213224"/>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cxnSp>
        <p:nvCxnSpPr>
          <p:cNvPr id="14" name="Straight Arrow Connector 13">
            <a:extLst>
              <a:ext uri="{FF2B5EF4-FFF2-40B4-BE49-F238E27FC236}">
                <a16:creationId xmlns:a16="http://schemas.microsoft.com/office/drawing/2014/main" id="{8769BC68-CFBF-4A79-806F-8F457AA2254D}"/>
              </a:ext>
            </a:extLst>
          </p:cNvPr>
          <p:cNvCxnSpPr>
            <a:cxnSpLocks/>
          </p:cNvCxnSpPr>
          <p:nvPr/>
        </p:nvCxnSpPr>
        <p:spPr>
          <a:xfrm flipH="1" flipV="1">
            <a:off x="8275944" y="5226205"/>
            <a:ext cx="1" cy="453790"/>
          </a:xfrm>
          <a:prstGeom prst="straightConnector1">
            <a:avLst/>
          </a:prstGeom>
          <a:ln w="127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2DDE1D85-4604-422B-9B1A-991FCFF2E298}"/>
              </a:ext>
            </a:extLst>
          </p:cNvPr>
          <p:cNvSpPr txBox="1"/>
          <p:nvPr/>
        </p:nvSpPr>
        <p:spPr>
          <a:xfrm>
            <a:off x="9748056" y="5278226"/>
            <a:ext cx="495299" cy="369332"/>
          </a:xfrm>
          <a:prstGeom prst="rect">
            <a:avLst/>
          </a:prstGeom>
          <a:noFill/>
        </p:spPr>
        <p:txBody>
          <a:bodyPr wrap="square" rtlCol="0">
            <a:spAutoFit/>
          </a:bodyPr>
          <a:lstStyle/>
          <a:p>
            <a:r>
              <a:rPr lang="en-US" dirty="0"/>
              <a:t>E</a:t>
            </a:r>
            <a:r>
              <a:rPr lang="en-US" baseline="-25000" dirty="0"/>
              <a:t>F</a:t>
            </a:r>
          </a:p>
        </p:txBody>
      </p:sp>
      <p:cxnSp>
        <p:nvCxnSpPr>
          <p:cNvPr id="38" name="Straight Arrow Connector 37">
            <a:extLst>
              <a:ext uri="{FF2B5EF4-FFF2-40B4-BE49-F238E27FC236}">
                <a16:creationId xmlns:a16="http://schemas.microsoft.com/office/drawing/2014/main" id="{107A0CF1-6766-46C3-A18A-D046C2FD13C4}"/>
              </a:ext>
            </a:extLst>
          </p:cNvPr>
          <p:cNvCxnSpPr>
            <a:cxnSpLocks/>
          </p:cNvCxnSpPr>
          <p:nvPr/>
        </p:nvCxnSpPr>
        <p:spPr>
          <a:xfrm flipH="1">
            <a:off x="9042797" y="5306304"/>
            <a:ext cx="307353" cy="123762"/>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39" name="Straight Arrow Connector 38">
            <a:extLst>
              <a:ext uri="{FF2B5EF4-FFF2-40B4-BE49-F238E27FC236}">
                <a16:creationId xmlns:a16="http://schemas.microsoft.com/office/drawing/2014/main" id="{6CF5D773-25AB-4998-A0B2-32B4C07D16A1}"/>
              </a:ext>
            </a:extLst>
          </p:cNvPr>
          <p:cNvCxnSpPr>
            <a:cxnSpLocks/>
          </p:cNvCxnSpPr>
          <p:nvPr/>
        </p:nvCxnSpPr>
        <p:spPr>
          <a:xfrm flipV="1">
            <a:off x="8130901" y="5629717"/>
            <a:ext cx="70185" cy="38532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4" name="Rectangle 3">
            <a:extLst>
              <a:ext uri="{FF2B5EF4-FFF2-40B4-BE49-F238E27FC236}">
                <a16:creationId xmlns:a16="http://schemas.microsoft.com/office/drawing/2014/main" id="{E30605BB-B1AB-4C53-8172-A2B5E46E2682}"/>
              </a:ext>
            </a:extLst>
          </p:cNvPr>
          <p:cNvSpPr/>
          <p:nvPr/>
        </p:nvSpPr>
        <p:spPr>
          <a:xfrm>
            <a:off x="475328" y="3715639"/>
            <a:ext cx="3163824" cy="3165049"/>
          </a:xfrm>
          <a:prstGeom prst="rect">
            <a:avLst/>
          </a:prstGeom>
          <a:solidFill>
            <a:srgbClr val="BFDBEF"/>
          </a:solidFill>
          <a:ln>
            <a:solidFill>
              <a:srgbClr val="BFDB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CDA7B5A7-5AF3-41D3-8A4E-09363F2DE521}"/>
              </a:ext>
            </a:extLst>
          </p:cNvPr>
          <p:cNvSpPr/>
          <p:nvPr/>
        </p:nvSpPr>
        <p:spPr>
          <a:xfrm>
            <a:off x="602543" y="4171287"/>
            <a:ext cx="2886296" cy="484496"/>
          </a:xfrm>
          <a:prstGeom prst="rect">
            <a:avLst/>
          </a:prstGeom>
          <a:solidFill>
            <a:srgbClr val="DFDFD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Isolation</a:t>
            </a:r>
          </a:p>
        </p:txBody>
      </p:sp>
      <p:sp>
        <p:nvSpPr>
          <p:cNvPr id="45" name="Rectangle 44">
            <a:extLst>
              <a:ext uri="{FF2B5EF4-FFF2-40B4-BE49-F238E27FC236}">
                <a16:creationId xmlns:a16="http://schemas.microsoft.com/office/drawing/2014/main" id="{50D8DA98-A1A0-4FED-942E-FCB7B8049170}"/>
              </a:ext>
            </a:extLst>
          </p:cNvPr>
          <p:cNvSpPr/>
          <p:nvPr/>
        </p:nvSpPr>
        <p:spPr>
          <a:xfrm>
            <a:off x="614092" y="6012718"/>
            <a:ext cx="2886296" cy="484496"/>
          </a:xfrm>
          <a:prstGeom prst="rect">
            <a:avLst/>
          </a:prstGeom>
          <a:solidFill>
            <a:srgbClr val="DFDFD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Isolation</a:t>
            </a:r>
          </a:p>
        </p:txBody>
      </p:sp>
      <p:sp>
        <p:nvSpPr>
          <p:cNvPr id="46" name="Rectangle 45">
            <a:extLst>
              <a:ext uri="{FF2B5EF4-FFF2-40B4-BE49-F238E27FC236}">
                <a16:creationId xmlns:a16="http://schemas.microsoft.com/office/drawing/2014/main" id="{C96E2021-42D1-4E17-A684-C018C0C978EA}"/>
              </a:ext>
            </a:extLst>
          </p:cNvPr>
          <p:cNvSpPr/>
          <p:nvPr/>
        </p:nvSpPr>
        <p:spPr>
          <a:xfrm rot="5400000">
            <a:off x="1951" y="5089465"/>
            <a:ext cx="1476538" cy="500760"/>
          </a:xfrm>
          <a:prstGeom prst="rect">
            <a:avLst/>
          </a:prstGeom>
          <a:solidFill>
            <a:srgbClr val="DFDFD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Accumulation</a:t>
            </a:r>
          </a:p>
        </p:txBody>
      </p:sp>
      <p:sp>
        <p:nvSpPr>
          <p:cNvPr id="47" name="Rectangle 46">
            <a:extLst>
              <a:ext uri="{FF2B5EF4-FFF2-40B4-BE49-F238E27FC236}">
                <a16:creationId xmlns:a16="http://schemas.microsoft.com/office/drawing/2014/main" id="{149123DD-CB68-4FF6-B9D7-EE742472DF77}"/>
              </a:ext>
            </a:extLst>
          </p:cNvPr>
          <p:cNvSpPr/>
          <p:nvPr/>
        </p:nvSpPr>
        <p:spPr>
          <a:xfrm rot="5400000">
            <a:off x="2652606" y="5089465"/>
            <a:ext cx="1476538" cy="500760"/>
          </a:xfrm>
          <a:prstGeom prst="rect">
            <a:avLst/>
          </a:prstGeom>
          <a:solidFill>
            <a:srgbClr val="DFDFD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Accumulation</a:t>
            </a:r>
          </a:p>
        </p:txBody>
      </p:sp>
      <p:sp>
        <p:nvSpPr>
          <p:cNvPr id="48" name="Rectangle 47">
            <a:extLst>
              <a:ext uri="{FF2B5EF4-FFF2-40B4-BE49-F238E27FC236}">
                <a16:creationId xmlns:a16="http://schemas.microsoft.com/office/drawing/2014/main" id="{883DDDC3-6065-4BB6-9BC5-E48CD99AB104}"/>
              </a:ext>
            </a:extLst>
          </p:cNvPr>
          <p:cNvSpPr/>
          <p:nvPr/>
        </p:nvSpPr>
        <p:spPr>
          <a:xfrm rot="5400000">
            <a:off x="672082" y="5083871"/>
            <a:ext cx="1476538" cy="500760"/>
          </a:xfrm>
          <a:prstGeom prst="rect">
            <a:avLst/>
          </a:prstGeom>
          <a:solidFill>
            <a:srgbClr val="DFDFD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Barrier</a:t>
            </a:r>
          </a:p>
        </p:txBody>
      </p:sp>
      <p:sp>
        <p:nvSpPr>
          <p:cNvPr id="49" name="Rectangle 48">
            <a:extLst>
              <a:ext uri="{FF2B5EF4-FFF2-40B4-BE49-F238E27FC236}">
                <a16:creationId xmlns:a16="http://schemas.microsoft.com/office/drawing/2014/main" id="{DAF2313E-0F5B-470E-A6B0-8E8763826696}"/>
              </a:ext>
            </a:extLst>
          </p:cNvPr>
          <p:cNvSpPr/>
          <p:nvPr/>
        </p:nvSpPr>
        <p:spPr>
          <a:xfrm rot="5400000">
            <a:off x="1991342" y="5075817"/>
            <a:ext cx="1476538" cy="500760"/>
          </a:xfrm>
          <a:prstGeom prst="rect">
            <a:avLst/>
          </a:prstGeom>
          <a:solidFill>
            <a:srgbClr val="DFDFD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Barrier</a:t>
            </a:r>
          </a:p>
        </p:txBody>
      </p:sp>
      <p:sp>
        <p:nvSpPr>
          <p:cNvPr id="50" name="Rectangle 49">
            <a:extLst>
              <a:ext uri="{FF2B5EF4-FFF2-40B4-BE49-F238E27FC236}">
                <a16:creationId xmlns:a16="http://schemas.microsoft.com/office/drawing/2014/main" id="{798BDF50-EC84-4B10-B727-B45A63E25A8A}"/>
              </a:ext>
            </a:extLst>
          </p:cNvPr>
          <p:cNvSpPr/>
          <p:nvPr/>
        </p:nvSpPr>
        <p:spPr>
          <a:xfrm rot="5400000">
            <a:off x="1318971" y="5083871"/>
            <a:ext cx="1476538" cy="500760"/>
          </a:xfrm>
          <a:prstGeom prst="rect">
            <a:avLst/>
          </a:prstGeom>
          <a:solidFill>
            <a:srgbClr val="DFDFD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Dot</a:t>
            </a:r>
          </a:p>
        </p:txBody>
      </p:sp>
      <p:sp>
        <p:nvSpPr>
          <p:cNvPr id="8" name="TextBox 7">
            <a:extLst>
              <a:ext uri="{FF2B5EF4-FFF2-40B4-BE49-F238E27FC236}">
                <a16:creationId xmlns:a16="http://schemas.microsoft.com/office/drawing/2014/main" id="{99AADDD6-721F-408C-A0D4-0E7F68405572}"/>
              </a:ext>
            </a:extLst>
          </p:cNvPr>
          <p:cNvSpPr txBox="1"/>
          <p:nvPr/>
        </p:nvSpPr>
        <p:spPr>
          <a:xfrm>
            <a:off x="449009" y="3651618"/>
            <a:ext cx="996219" cy="369332"/>
          </a:xfrm>
          <a:prstGeom prst="rect">
            <a:avLst/>
          </a:prstGeom>
          <a:noFill/>
        </p:spPr>
        <p:txBody>
          <a:bodyPr wrap="square" rtlCol="0">
            <a:spAutoFit/>
          </a:bodyPr>
          <a:lstStyle/>
          <a:p>
            <a:r>
              <a:rPr lang="en-US" dirty="0"/>
              <a:t>Al</a:t>
            </a:r>
            <a:r>
              <a:rPr lang="en-US" baseline="-25000" dirty="0"/>
              <a:t>2</a:t>
            </a:r>
            <a:r>
              <a:rPr lang="en-US" dirty="0"/>
              <a:t>O</a:t>
            </a:r>
            <a:r>
              <a:rPr lang="en-US" baseline="-25000" dirty="0"/>
              <a:t>3</a:t>
            </a:r>
          </a:p>
        </p:txBody>
      </p:sp>
      <p:cxnSp>
        <p:nvCxnSpPr>
          <p:cNvPr id="10" name="Straight Connector 9">
            <a:extLst>
              <a:ext uri="{FF2B5EF4-FFF2-40B4-BE49-F238E27FC236}">
                <a16:creationId xmlns:a16="http://schemas.microsoft.com/office/drawing/2014/main" id="{090F2E25-8727-471E-9984-D9F293039F9E}"/>
              </a:ext>
            </a:extLst>
          </p:cNvPr>
          <p:cNvCxnSpPr/>
          <p:nvPr/>
        </p:nvCxnSpPr>
        <p:spPr>
          <a:xfrm>
            <a:off x="-37043" y="5345149"/>
            <a:ext cx="4010526" cy="0"/>
          </a:xfrm>
          <a:prstGeom prst="line">
            <a:avLst/>
          </a:prstGeom>
          <a:ln w="38100">
            <a:prstDash val="sysDot"/>
          </a:ln>
        </p:spPr>
        <p:style>
          <a:lnRef idx="1">
            <a:schemeClr val="dk1"/>
          </a:lnRef>
          <a:fillRef idx="0">
            <a:schemeClr val="dk1"/>
          </a:fillRef>
          <a:effectRef idx="0">
            <a:schemeClr val="dk1"/>
          </a:effectRef>
          <a:fontRef idx="minor">
            <a:schemeClr val="tx1"/>
          </a:fontRef>
        </p:style>
      </p:cxnSp>
      <p:sp>
        <p:nvSpPr>
          <p:cNvPr id="13" name="Left Brace 12">
            <a:extLst>
              <a:ext uri="{FF2B5EF4-FFF2-40B4-BE49-F238E27FC236}">
                <a16:creationId xmlns:a16="http://schemas.microsoft.com/office/drawing/2014/main" id="{DF07878E-A2D4-4D99-8F16-F301273FEFE3}"/>
              </a:ext>
            </a:extLst>
          </p:cNvPr>
          <p:cNvSpPr/>
          <p:nvPr/>
        </p:nvSpPr>
        <p:spPr>
          <a:xfrm>
            <a:off x="3866944" y="3868030"/>
            <a:ext cx="705839" cy="2957881"/>
          </a:xfrm>
          <a:prstGeom prst="leftBrace">
            <a:avLst/>
          </a:prstGeom>
          <a:ln w="38100"/>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9" name="Slide Number Placeholder 8">
            <a:extLst>
              <a:ext uri="{FF2B5EF4-FFF2-40B4-BE49-F238E27FC236}">
                <a16:creationId xmlns:a16="http://schemas.microsoft.com/office/drawing/2014/main" id="{EFF1A8EB-A7D0-4801-9E38-4DD03CFFB19C}"/>
              </a:ext>
            </a:extLst>
          </p:cNvPr>
          <p:cNvSpPr>
            <a:spLocks noGrp="1"/>
          </p:cNvSpPr>
          <p:nvPr>
            <p:ph type="sldNum" sz="quarter" idx="12"/>
          </p:nvPr>
        </p:nvSpPr>
        <p:spPr/>
        <p:txBody>
          <a:bodyPr/>
          <a:lstStyle/>
          <a:p>
            <a:fld id="{B6C50F68-804C-4ED6-88BC-A3EB9054C9BD}" type="slidenum">
              <a:rPr lang="en-US" smtClean="0"/>
              <a:t>27</a:t>
            </a:fld>
            <a:endParaRPr lang="en-US"/>
          </a:p>
        </p:txBody>
      </p:sp>
    </p:spTree>
    <p:extLst>
      <p:ext uri="{BB962C8B-B14F-4D97-AF65-F5344CB8AC3E}">
        <p14:creationId xmlns:p14="http://schemas.microsoft.com/office/powerpoint/2010/main" val="18513439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C33895-750D-45C9-AD45-C7802CE87D3D}"/>
              </a:ext>
            </a:extLst>
          </p:cNvPr>
          <p:cNvSpPr>
            <a:spLocks noGrp="1"/>
          </p:cNvSpPr>
          <p:nvPr>
            <p:ph type="title"/>
          </p:nvPr>
        </p:nvSpPr>
        <p:spPr>
          <a:xfrm>
            <a:off x="0" y="-3275"/>
            <a:ext cx="10515600" cy="640080"/>
          </a:xfrm>
        </p:spPr>
        <p:txBody>
          <a:bodyPr>
            <a:normAutofit fontScale="90000"/>
          </a:bodyPr>
          <a:lstStyle/>
          <a:p>
            <a:r>
              <a:rPr lang="en-US" dirty="0"/>
              <a:t>Cross Sections: Nanofabrication Overview</a:t>
            </a:r>
          </a:p>
        </p:txBody>
      </p:sp>
      <p:sp>
        <p:nvSpPr>
          <p:cNvPr id="5" name="Slide Number Placeholder 4">
            <a:extLst>
              <a:ext uri="{FF2B5EF4-FFF2-40B4-BE49-F238E27FC236}">
                <a16:creationId xmlns:a16="http://schemas.microsoft.com/office/drawing/2014/main" id="{749DC3A9-CC61-4F57-ADF1-DC152ECD748F}"/>
              </a:ext>
            </a:extLst>
          </p:cNvPr>
          <p:cNvSpPr>
            <a:spLocks noGrp="1"/>
          </p:cNvSpPr>
          <p:nvPr>
            <p:ph type="sldNum" sz="quarter" idx="12"/>
          </p:nvPr>
        </p:nvSpPr>
        <p:spPr>
          <a:xfrm>
            <a:off x="9433878" y="0"/>
            <a:ext cx="2743200" cy="365125"/>
          </a:xfrm>
        </p:spPr>
        <p:txBody>
          <a:bodyPr/>
          <a:lstStyle/>
          <a:p>
            <a:fld id="{6113E31D-E2AB-40D1-8B51-AFA5AFEF393A}" type="slidenum">
              <a:rPr lang="en-US" smtClean="0"/>
              <a:t>28</a:t>
            </a:fld>
            <a:endParaRPr lang="en-US" dirty="0"/>
          </a:p>
        </p:txBody>
      </p:sp>
      <p:grpSp>
        <p:nvGrpSpPr>
          <p:cNvPr id="4" name="Group 3">
            <a:extLst>
              <a:ext uri="{FF2B5EF4-FFF2-40B4-BE49-F238E27FC236}">
                <a16:creationId xmlns:a16="http://schemas.microsoft.com/office/drawing/2014/main" id="{3C9D0878-FA60-4B5C-A54E-EEC96049E1D9}"/>
              </a:ext>
            </a:extLst>
          </p:cNvPr>
          <p:cNvGrpSpPr/>
          <p:nvPr/>
        </p:nvGrpSpPr>
        <p:grpSpPr>
          <a:xfrm>
            <a:off x="388418" y="937270"/>
            <a:ext cx="11476628" cy="5598882"/>
            <a:chOff x="388418" y="937270"/>
            <a:chExt cx="11476628" cy="5598882"/>
          </a:xfrm>
        </p:grpSpPr>
        <p:sp>
          <p:nvSpPr>
            <p:cNvPr id="6" name="Rectangle 5">
              <a:extLst>
                <a:ext uri="{FF2B5EF4-FFF2-40B4-BE49-F238E27FC236}">
                  <a16:creationId xmlns:a16="http://schemas.microsoft.com/office/drawing/2014/main" id="{98F105BF-1721-4646-9B0C-2526B0B7B8F0}"/>
                </a:ext>
              </a:extLst>
            </p:cNvPr>
            <p:cNvSpPr>
              <a:spLocks noChangeAspect="1"/>
            </p:cNvSpPr>
            <p:nvPr/>
          </p:nvSpPr>
          <p:spPr>
            <a:xfrm>
              <a:off x="514181" y="2178001"/>
              <a:ext cx="3200400" cy="620683"/>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06929EDB-826B-4E39-9567-7A42AE122B9C}"/>
                </a:ext>
              </a:extLst>
            </p:cNvPr>
            <p:cNvGrpSpPr>
              <a:grpSpLocks noChangeAspect="1"/>
            </p:cNvGrpSpPr>
            <p:nvPr/>
          </p:nvGrpSpPr>
          <p:grpSpPr>
            <a:xfrm>
              <a:off x="4673600" y="2096141"/>
              <a:ext cx="3200400" cy="691216"/>
              <a:chOff x="1066800" y="4359303"/>
              <a:chExt cx="10058400" cy="2240280"/>
            </a:xfrm>
          </p:grpSpPr>
          <p:sp>
            <p:nvSpPr>
              <p:cNvPr id="7" name="Rectangle 6">
                <a:extLst>
                  <a:ext uri="{FF2B5EF4-FFF2-40B4-BE49-F238E27FC236}">
                    <a16:creationId xmlns:a16="http://schemas.microsoft.com/office/drawing/2014/main" id="{F345B4AB-2964-44E6-BB53-C73D9CCC186B}"/>
                  </a:ext>
                </a:extLst>
              </p:cNvPr>
              <p:cNvSpPr/>
              <p:nvPr/>
            </p:nvSpPr>
            <p:spPr>
              <a:xfrm>
                <a:off x="1066800" y="4587903"/>
                <a:ext cx="10058400" cy="201168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3B595181-58B3-4BA3-8588-CE9C17B865EA}"/>
                  </a:ext>
                </a:extLst>
              </p:cNvPr>
              <p:cNvSpPr/>
              <p:nvPr/>
            </p:nvSpPr>
            <p:spPr>
              <a:xfrm>
                <a:off x="1066800" y="4359303"/>
                <a:ext cx="10058400" cy="2286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92756C92-2859-4A13-B5D9-B09F14C9D323}"/>
                </a:ext>
              </a:extLst>
            </p:cNvPr>
            <p:cNvGrpSpPr>
              <a:grpSpLocks noChangeAspect="1"/>
            </p:cNvGrpSpPr>
            <p:nvPr/>
          </p:nvGrpSpPr>
          <p:grpSpPr>
            <a:xfrm>
              <a:off x="8664646" y="2071643"/>
              <a:ext cx="3200400" cy="748379"/>
              <a:chOff x="1066800" y="4174033"/>
              <a:chExt cx="10058400" cy="2425550"/>
            </a:xfrm>
          </p:grpSpPr>
          <p:sp>
            <p:nvSpPr>
              <p:cNvPr id="29" name="Rectangle 28">
                <a:extLst>
                  <a:ext uri="{FF2B5EF4-FFF2-40B4-BE49-F238E27FC236}">
                    <a16:creationId xmlns:a16="http://schemas.microsoft.com/office/drawing/2014/main" id="{44FB8C45-8702-4B5E-A708-EC4B5EB04EC1}"/>
                  </a:ext>
                </a:extLst>
              </p:cNvPr>
              <p:cNvSpPr/>
              <p:nvPr/>
            </p:nvSpPr>
            <p:spPr>
              <a:xfrm>
                <a:off x="1066800" y="4587903"/>
                <a:ext cx="10058400" cy="201168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E581C1F3-C832-43C9-AACA-D926202AB004}"/>
                  </a:ext>
                </a:extLst>
              </p:cNvPr>
              <p:cNvSpPr/>
              <p:nvPr/>
            </p:nvSpPr>
            <p:spPr>
              <a:xfrm>
                <a:off x="1066800" y="4359303"/>
                <a:ext cx="10058400" cy="2286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4F0E0375-EBC1-4E1A-8DFC-7E0E8069FF8F}"/>
                  </a:ext>
                </a:extLst>
              </p:cNvPr>
              <p:cNvSpPr/>
              <p:nvPr/>
            </p:nvSpPr>
            <p:spPr>
              <a:xfrm>
                <a:off x="3824514" y="4174033"/>
                <a:ext cx="4572000" cy="18288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Arrow: Right 35">
              <a:extLst>
                <a:ext uri="{FF2B5EF4-FFF2-40B4-BE49-F238E27FC236}">
                  <a16:creationId xmlns:a16="http://schemas.microsoft.com/office/drawing/2014/main" id="{1475BCBD-485A-4259-8AC0-0A441D53D8DA}"/>
                </a:ext>
              </a:extLst>
            </p:cNvPr>
            <p:cNvSpPr/>
            <p:nvPr/>
          </p:nvSpPr>
          <p:spPr>
            <a:xfrm>
              <a:off x="3946440" y="5962343"/>
              <a:ext cx="495300" cy="254000"/>
            </a:xfrm>
            <a:prstGeom prst="rightArrow">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Arrow: Right 36">
              <a:extLst>
                <a:ext uri="{FF2B5EF4-FFF2-40B4-BE49-F238E27FC236}">
                  <a16:creationId xmlns:a16="http://schemas.microsoft.com/office/drawing/2014/main" id="{EC2F9A2C-A6D8-48C1-A8B0-B9242AA6B7CC}"/>
                </a:ext>
              </a:extLst>
            </p:cNvPr>
            <p:cNvSpPr/>
            <p:nvPr/>
          </p:nvSpPr>
          <p:spPr>
            <a:xfrm rot="10800000">
              <a:off x="8021673" y="4130674"/>
              <a:ext cx="495300" cy="254000"/>
            </a:xfrm>
            <a:prstGeom prst="rightArrow">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Arrow: Right 38">
              <a:extLst>
                <a:ext uri="{FF2B5EF4-FFF2-40B4-BE49-F238E27FC236}">
                  <a16:creationId xmlns:a16="http://schemas.microsoft.com/office/drawing/2014/main" id="{33888B0C-0E27-4E1B-A558-58171D979056}"/>
                </a:ext>
              </a:extLst>
            </p:cNvPr>
            <p:cNvSpPr/>
            <p:nvPr/>
          </p:nvSpPr>
          <p:spPr>
            <a:xfrm rot="5400000">
              <a:off x="1565298" y="1757909"/>
              <a:ext cx="495300" cy="254000"/>
            </a:xfrm>
            <a:prstGeom prst="rightArrow">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Arrow: Right 39">
              <a:extLst>
                <a:ext uri="{FF2B5EF4-FFF2-40B4-BE49-F238E27FC236}">
                  <a16:creationId xmlns:a16="http://schemas.microsoft.com/office/drawing/2014/main" id="{182D873D-37C2-4000-B674-CD2CC381295E}"/>
                </a:ext>
              </a:extLst>
            </p:cNvPr>
            <p:cNvSpPr/>
            <p:nvPr/>
          </p:nvSpPr>
          <p:spPr>
            <a:xfrm rot="5400000">
              <a:off x="1565298" y="4688840"/>
              <a:ext cx="495300" cy="254000"/>
            </a:xfrm>
            <a:prstGeom prst="rightArrow">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Arrow: Right 41">
              <a:extLst>
                <a:ext uri="{FF2B5EF4-FFF2-40B4-BE49-F238E27FC236}">
                  <a16:creationId xmlns:a16="http://schemas.microsoft.com/office/drawing/2014/main" id="{4F626E90-BAEC-4BF7-8C5F-4D5443B5E027}"/>
                </a:ext>
              </a:extLst>
            </p:cNvPr>
            <p:cNvSpPr/>
            <p:nvPr/>
          </p:nvSpPr>
          <p:spPr>
            <a:xfrm rot="5400000">
              <a:off x="9899649" y="2974089"/>
              <a:ext cx="495300" cy="254000"/>
            </a:xfrm>
            <a:prstGeom prst="rightArrow">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a:extLst>
                <a:ext uri="{FF2B5EF4-FFF2-40B4-BE49-F238E27FC236}">
                  <a16:creationId xmlns:a16="http://schemas.microsoft.com/office/drawing/2014/main" id="{C51BAB1F-421C-4888-A917-D33F79947E5D}"/>
                </a:ext>
              </a:extLst>
            </p:cNvPr>
            <p:cNvGrpSpPr>
              <a:grpSpLocks noChangeAspect="1"/>
            </p:cNvGrpSpPr>
            <p:nvPr/>
          </p:nvGrpSpPr>
          <p:grpSpPr>
            <a:xfrm>
              <a:off x="8664646" y="3826247"/>
              <a:ext cx="3200400" cy="798726"/>
              <a:chOff x="1066800" y="4087492"/>
              <a:chExt cx="10065657" cy="2512091"/>
            </a:xfrm>
          </p:grpSpPr>
          <p:sp>
            <p:nvSpPr>
              <p:cNvPr id="43" name="Rectangle 42">
                <a:extLst>
                  <a:ext uri="{FF2B5EF4-FFF2-40B4-BE49-F238E27FC236}">
                    <a16:creationId xmlns:a16="http://schemas.microsoft.com/office/drawing/2014/main" id="{5EA71C25-9273-4FF9-8367-68C6717B0A63}"/>
                  </a:ext>
                </a:extLst>
              </p:cNvPr>
              <p:cNvSpPr/>
              <p:nvPr/>
            </p:nvSpPr>
            <p:spPr>
              <a:xfrm>
                <a:off x="1066800" y="4587903"/>
                <a:ext cx="10058400" cy="201168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14587F1C-BB3E-4D0C-B42A-1B0312E546CB}"/>
                  </a:ext>
                </a:extLst>
              </p:cNvPr>
              <p:cNvSpPr/>
              <p:nvPr/>
            </p:nvSpPr>
            <p:spPr>
              <a:xfrm>
                <a:off x="1066800" y="4359303"/>
                <a:ext cx="10058400" cy="2286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9A20FF9A-F580-4AF1-BE27-1068AF07DDDB}"/>
                  </a:ext>
                </a:extLst>
              </p:cNvPr>
              <p:cNvSpPr/>
              <p:nvPr/>
            </p:nvSpPr>
            <p:spPr>
              <a:xfrm>
                <a:off x="3817257" y="4178932"/>
                <a:ext cx="4572000" cy="18288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1F6DB6BF-4B5B-4F40-BBF2-3841E79226F5}"/>
                  </a:ext>
                </a:extLst>
              </p:cNvPr>
              <p:cNvSpPr/>
              <p:nvPr/>
            </p:nvSpPr>
            <p:spPr>
              <a:xfrm>
                <a:off x="3695700" y="4087492"/>
                <a:ext cx="4800600" cy="13716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39FBA8B-879B-4E32-AB1C-63F23F54A3F1}"/>
                  </a:ext>
                </a:extLst>
              </p:cNvPr>
              <p:cNvSpPr/>
              <p:nvPr/>
            </p:nvSpPr>
            <p:spPr>
              <a:xfrm>
                <a:off x="1074057" y="4224652"/>
                <a:ext cx="2743200" cy="13716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A5A152C8-5134-46C4-A8E5-EB7BAE3A3A5D}"/>
                  </a:ext>
                </a:extLst>
              </p:cNvPr>
              <p:cNvSpPr/>
              <p:nvPr/>
            </p:nvSpPr>
            <p:spPr>
              <a:xfrm>
                <a:off x="8389257" y="4224652"/>
                <a:ext cx="2743200" cy="13716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 name="Group 48">
              <a:extLst>
                <a:ext uri="{FF2B5EF4-FFF2-40B4-BE49-F238E27FC236}">
                  <a16:creationId xmlns:a16="http://schemas.microsoft.com/office/drawing/2014/main" id="{340651AC-BA28-4F06-9AB9-7AD23F4FDFBC}"/>
                </a:ext>
              </a:extLst>
            </p:cNvPr>
            <p:cNvGrpSpPr>
              <a:grpSpLocks noChangeAspect="1"/>
            </p:cNvGrpSpPr>
            <p:nvPr/>
          </p:nvGrpSpPr>
          <p:grpSpPr>
            <a:xfrm>
              <a:off x="4688134" y="3774375"/>
              <a:ext cx="3200400" cy="856872"/>
              <a:chOff x="1066800" y="3904612"/>
              <a:chExt cx="10065657" cy="2694971"/>
            </a:xfrm>
          </p:grpSpPr>
          <p:sp>
            <p:nvSpPr>
              <p:cNvPr id="50" name="Rectangle 49">
                <a:extLst>
                  <a:ext uri="{FF2B5EF4-FFF2-40B4-BE49-F238E27FC236}">
                    <a16:creationId xmlns:a16="http://schemas.microsoft.com/office/drawing/2014/main" id="{15CFFFD3-78DC-46C7-9307-99303E31F4C5}"/>
                  </a:ext>
                </a:extLst>
              </p:cNvPr>
              <p:cNvSpPr>
                <a:spLocks noChangeAspect="1"/>
              </p:cNvSpPr>
              <p:nvPr/>
            </p:nvSpPr>
            <p:spPr>
              <a:xfrm>
                <a:off x="1066800" y="4587903"/>
                <a:ext cx="10058400" cy="201168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a:extLst>
                  <a:ext uri="{FF2B5EF4-FFF2-40B4-BE49-F238E27FC236}">
                    <a16:creationId xmlns:a16="http://schemas.microsoft.com/office/drawing/2014/main" id="{DA1FCFFA-E665-4863-B2C1-0D2BE0A048A6}"/>
                  </a:ext>
                </a:extLst>
              </p:cNvPr>
              <p:cNvSpPr/>
              <p:nvPr/>
            </p:nvSpPr>
            <p:spPr>
              <a:xfrm>
                <a:off x="1066800" y="4359303"/>
                <a:ext cx="10058400" cy="2286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0B13EB9B-018F-44BE-AAD9-A75A16BB4183}"/>
                  </a:ext>
                </a:extLst>
              </p:cNvPr>
              <p:cNvSpPr/>
              <p:nvPr/>
            </p:nvSpPr>
            <p:spPr>
              <a:xfrm>
                <a:off x="3817257" y="4178932"/>
                <a:ext cx="4572000" cy="18288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F606B8C4-7F21-4675-A862-50DA6ED2B79F}"/>
                  </a:ext>
                </a:extLst>
              </p:cNvPr>
              <p:cNvSpPr/>
              <p:nvPr/>
            </p:nvSpPr>
            <p:spPr>
              <a:xfrm>
                <a:off x="3695700" y="4087492"/>
                <a:ext cx="4800600" cy="13716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5F40D63B-A486-4203-98FD-08FC6CBEE73A}"/>
                  </a:ext>
                </a:extLst>
              </p:cNvPr>
              <p:cNvSpPr/>
              <p:nvPr/>
            </p:nvSpPr>
            <p:spPr>
              <a:xfrm>
                <a:off x="1074057" y="4224652"/>
                <a:ext cx="2743200" cy="13716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D310F739-7810-4CF3-9120-9B1A5D43C024}"/>
                  </a:ext>
                </a:extLst>
              </p:cNvPr>
              <p:cNvSpPr/>
              <p:nvPr/>
            </p:nvSpPr>
            <p:spPr>
              <a:xfrm>
                <a:off x="8389257" y="4224652"/>
                <a:ext cx="2743200" cy="13716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110CDC45-9CBD-4C58-86CA-0136DA79F488}"/>
                  </a:ext>
                </a:extLst>
              </p:cNvPr>
              <p:cNvSpPr/>
              <p:nvPr/>
            </p:nvSpPr>
            <p:spPr>
              <a:xfrm>
                <a:off x="3825421" y="3906503"/>
                <a:ext cx="914400" cy="18288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E855A87E-3CE1-43F2-8714-35A15D854971}"/>
                  </a:ext>
                </a:extLst>
              </p:cNvPr>
              <p:cNvSpPr/>
              <p:nvPr/>
            </p:nvSpPr>
            <p:spPr>
              <a:xfrm>
                <a:off x="5649232" y="3904612"/>
                <a:ext cx="914400" cy="18288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a:extLst>
                  <a:ext uri="{FF2B5EF4-FFF2-40B4-BE49-F238E27FC236}">
                    <a16:creationId xmlns:a16="http://schemas.microsoft.com/office/drawing/2014/main" id="{416400DF-9BE6-4ABE-8EB3-ED6610BDEFC3}"/>
                  </a:ext>
                </a:extLst>
              </p:cNvPr>
              <p:cNvSpPr/>
              <p:nvPr/>
            </p:nvSpPr>
            <p:spPr>
              <a:xfrm>
                <a:off x="7474197" y="3904612"/>
                <a:ext cx="914400" cy="18288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a:extLst>
                <a:ext uri="{FF2B5EF4-FFF2-40B4-BE49-F238E27FC236}">
                  <a16:creationId xmlns:a16="http://schemas.microsoft.com/office/drawing/2014/main" id="{2ED23FE7-5A03-4FF3-82C0-904E3B612724}"/>
                </a:ext>
              </a:extLst>
            </p:cNvPr>
            <p:cNvGrpSpPr>
              <a:grpSpLocks noChangeAspect="1"/>
            </p:cNvGrpSpPr>
            <p:nvPr/>
          </p:nvGrpSpPr>
          <p:grpSpPr>
            <a:xfrm>
              <a:off x="390396" y="3732625"/>
              <a:ext cx="3200400" cy="900881"/>
              <a:chOff x="1066800" y="3766198"/>
              <a:chExt cx="10065657" cy="2833385"/>
            </a:xfrm>
          </p:grpSpPr>
          <p:sp>
            <p:nvSpPr>
              <p:cNvPr id="60" name="Rectangle 59">
                <a:extLst>
                  <a:ext uri="{FF2B5EF4-FFF2-40B4-BE49-F238E27FC236}">
                    <a16:creationId xmlns:a16="http://schemas.microsoft.com/office/drawing/2014/main" id="{44878889-1B55-4A8E-B244-8B7F8B209B53}"/>
                  </a:ext>
                </a:extLst>
              </p:cNvPr>
              <p:cNvSpPr/>
              <p:nvPr/>
            </p:nvSpPr>
            <p:spPr>
              <a:xfrm>
                <a:off x="7307580" y="3766198"/>
                <a:ext cx="1188720" cy="18288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a:extLst>
                  <a:ext uri="{FF2B5EF4-FFF2-40B4-BE49-F238E27FC236}">
                    <a16:creationId xmlns:a16="http://schemas.microsoft.com/office/drawing/2014/main" id="{66DAA84F-85C4-45DD-8021-65701E2BB331}"/>
                  </a:ext>
                </a:extLst>
              </p:cNvPr>
              <p:cNvSpPr/>
              <p:nvPr/>
            </p:nvSpPr>
            <p:spPr>
              <a:xfrm>
                <a:off x="5501640" y="3787804"/>
                <a:ext cx="1188720" cy="18288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9E89FE3A-9D6A-4B5E-840B-1CB853E44AC1}"/>
                  </a:ext>
                </a:extLst>
              </p:cNvPr>
              <p:cNvSpPr/>
              <p:nvPr/>
            </p:nvSpPr>
            <p:spPr>
              <a:xfrm>
                <a:off x="3695700" y="3778785"/>
                <a:ext cx="1188720" cy="18288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F124A1EA-1EF5-4D06-8333-0DE421BAB823}"/>
                  </a:ext>
                </a:extLst>
              </p:cNvPr>
              <p:cNvSpPr/>
              <p:nvPr/>
            </p:nvSpPr>
            <p:spPr>
              <a:xfrm>
                <a:off x="1066800" y="4084984"/>
                <a:ext cx="10058400" cy="13716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C95253B9-354E-40DC-BC27-BEA5DD21BFC4}"/>
                  </a:ext>
                </a:extLst>
              </p:cNvPr>
              <p:cNvSpPr/>
              <p:nvPr/>
            </p:nvSpPr>
            <p:spPr>
              <a:xfrm>
                <a:off x="3695700" y="3949078"/>
                <a:ext cx="4800600" cy="13716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B1A00E05-ED7C-4E1E-AB5E-E45302DD6532}"/>
                  </a:ext>
                </a:extLst>
              </p:cNvPr>
              <p:cNvSpPr/>
              <p:nvPr/>
            </p:nvSpPr>
            <p:spPr>
              <a:xfrm>
                <a:off x="1066800" y="4587903"/>
                <a:ext cx="10058400" cy="201168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E8C67051-F9E1-43A4-9EAC-CE2764E89668}"/>
                  </a:ext>
                </a:extLst>
              </p:cNvPr>
              <p:cNvSpPr/>
              <p:nvPr/>
            </p:nvSpPr>
            <p:spPr>
              <a:xfrm>
                <a:off x="1066800" y="4359303"/>
                <a:ext cx="10058400" cy="2286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2C9424CA-9391-4F87-AA28-1D9D96EB10A1}"/>
                  </a:ext>
                </a:extLst>
              </p:cNvPr>
              <p:cNvSpPr/>
              <p:nvPr/>
            </p:nvSpPr>
            <p:spPr>
              <a:xfrm>
                <a:off x="3817257" y="4178932"/>
                <a:ext cx="4572000" cy="18288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C08577F9-EC24-428A-B336-28A9D8FEE70D}"/>
                  </a:ext>
                </a:extLst>
              </p:cNvPr>
              <p:cNvSpPr/>
              <p:nvPr/>
            </p:nvSpPr>
            <p:spPr>
              <a:xfrm>
                <a:off x="3695700" y="4087492"/>
                <a:ext cx="4800600" cy="13716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1EAB7380-93BF-4A66-8210-C5677B143A97}"/>
                  </a:ext>
                </a:extLst>
              </p:cNvPr>
              <p:cNvSpPr/>
              <p:nvPr/>
            </p:nvSpPr>
            <p:spPr>
              <a:xfrm>
                <a:off x="1074057" y="4224652"/>
                <a:ext cx="2743200" cy="13716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AC3E1AA-4562-47D2-A890-B10382138E2F}"/>
                  </a:ext>
                </a:extLst>
              </p:cNvPr>
              <p:cNvSpPr/>
              <p:nvPr/>
            </p:nvSpPr>
            <p:spPr>
              <a:xfrm>
                <a:off x="8389257" y="4224652"/>
                <a:ext cx="2743200" cy="13716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A59A56E5-2BF3-4C28-99BC-F3426DA4C888}"/>
                  </a:ext>
                </a:extLst>
              </p:cNvPr>
              <p:cNvSpPr/>
              <p:nvPr/>
            </p:nvSpPr>
            <p:spPr>
              <a:xfrm>
                <a:off x="3825421" y="3906503"/>
                <a:ext cx="914400" cy="18288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a:extLst>
                  <a:ext uri="{FF2B5EF4-FFF2-40B4-BE49-F238E27FC236}">
                    <a16:creationId xmlns:a16="http://schemas.microsoft.com/office/drawing/2014/main" id="{E0C18179-A5FD-4927-AF58-A7921FB665E8}"/>
                  </a:ext>
                </a:extLst>
              </p:cNvPr>
              <p:cNvSpPr/>
              <p:nvPr/>
            </p:nvSpPr>
            <p:spPr>
              <a:xfrm>
                <a:off x="5649232" y="3904612"/>
                <a:ext cx="914400" cy="18288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19DFBCC8-2B47-469F-902D-A41E365F5255}"/>
                  </a:ext>
                </a:extLst>
              </p:cNvPr>
              <p:cNvSpPr/>
              <p:nvPr/>
            </p:nvSpPr>
            <p:spPr>
              <a:xfrm>
                <a:off x="7474197" y="3904612"/>
                <a:ext cx="914400" cy="18288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a:extLst>
                <a:ext uri="{FF2B5EF4-FFF2-40B4-BE49-F238E27FC236}">
                  <a16:creationId xmlns:a16="http://schemas.microsoft.com/office/drawing/2014/main" id="{BE7AC787-6C53-4A20-BD04-7CD168DF8B67}"/>
                </a:ext>
              </a:extLst>
            </p:cNvPr>
            <p:cNvGrpSpPr>
              <a:grpSpLocks noChangeAspect="1"/>
            </p:cNvGrpSpPr>
            <p:nvPr/>
          </p:nvGrpSpPr>
          <p:grpSpPr>
            <a:xfrm>
              <a:off x="388418" y="5623610"/>
              <a:ext cx="3200400" cy="912542"/>
              <a:chOff x="1066800" y="3729524"/>
              <a:chExt cx="10065657" cy="2870059"/>
            </a:xfrm>
          </p:grpSpPr>
          <p:sp>
            <p:nvSpPr>
              <p:cNvPr id="75" name="Rectangle 74">
                <a:extLst>
                  <a:ext uri="{FF2B5EF4-FFF2-40B4-BE49-F238E27FC236}">
                    <a16:creationId xmlns:a16="http://schemas.microsoft.com/office/drawing/2014/main" id="{B970C47F-069D-4D7F-B961-5C5430BCD6A5}"/>
                  </a:ext>
                </a:extLst>
              </p:cNvPr>
              <p:cNvSpPr/>
              <p:nvPr/>
            </p:nvSpPr>
            <p:spPr>
              <a:xfrm>
                <a:off x="4736806" y="3729524"/>
                <a:ext cx="914400" cy="2286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84ECD738-B0DF-4B20-8DF1-1191DFA81EFF}"/>
                  </a:ext>
                </a:extLst>
              </p:cNvPr>
              <p:cNvSpPr/>
              <p:nvPr/>
            </p:nvSpPr>
            <p:spPr>
              <a:xfrm>
                <a:off x="6561092" y="3735255"/>
                <a:ext cx="914400" cy="2286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D8F52CD1-8221-4506-8BF6-C5E407A59AA9}"/>
                  </a:ext>
                </a:extLst>
              </p:cNvPr>
              <p:cNvSpPr/>
              <p:nvPr/>
            </p:nvSpPr>
            <p:spPr>
              <a:xfrm>
                <a:off x="7307580" y="3766198"/>
                <a:ext cx="1188720" cy="18288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a:extLst>
                  <a:ext uri="{FF2B5EF4-FFF2-40B4-BE49-F238E27FC236}">
                    <a16:creationId xmlns:a16="http://schemas.microsoft.com/office/drawing/2014/main" id="{E18BBF67-78C3-4C87-A527-DA26A399ABA2}"/>
                  </a:ext>
                </a:extLst>
              </p:cNvPr>
              <p:cNvSpPr/>
              <p:nvPr/>
            </p:nvSpPr>
            <p:spPr>
              <a:xfrm>
                <a:off x="5501640" y="3787804"/>
                <a:ext cx="1188720" cy="18288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D2FED2DC-AF73-429E-BE0A-4000A8BCC015}"/>
                  </a:ext>
                </a:extLst>
              </p:cNvPr>
              <p:cNvSpPr/>
              <p:nvPr/>
            </p:nvSpPr>
            <p:spPr>
              <a:xfrm>
                <a:off x="3695700" y="3778785"/>
                <a:ext cx="1188720" cy="18288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3064FE06-FC93-4DE1-A9AA-3A656104519D}"/>
                  </a:ext>
                </a:extLst>
              </p:cNvPr>
              <p:cNvSpPr/>
              <p:nvPr/>
            </p:nvSpPr>
            <p:spPr>
              <a:xfrm>
                <a:off x="1066800" y="4084984"/>
                <a:ext cx="10058400" cy="13716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176A0C83-3040-4D53-BEA0-1308DC5FD18D}"/>
                  </a:ext>
                </a:extLst>
              </p:cNvPr>
              <p:cNvSpPr/>
              <p:nvPr/>
            </p:nvSpPr>
            <p:spPr>
              <a:xfrm>
                <a:off x="3695700" y="3949078"/>
                <a:ext cx="4800600" cy="13716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0F97ADD0-7E32-4497-9FD8-3486405FD4A0}"/>
                  </a:ext>
                </a:extLst>
              </p:cNvPr>
              <p:cNvSpPr/>
              <p:nvPr/>
            </p:nvSpPr>
            <p:spPr>
              <a:xfrm>
                <a:off x="1066800" y="4587903"/>
                <a:ext cx="10058400" cy="201168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BAFD5BC8-6677-456A-9D1D-4DCA9D1A00CF}"/>
                  </a:ext>
                </a:extLst>
              </p:cNvPr>
              <p:cNvSpPr/>
              <p:nvPr/>
            </p:nvSpPr>
            <p:spPr>
              <a:xfrm>
                <a:off x="1066800" y="4359303"/>
                <a:ext cx="10058400" cy="2286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F14435D2-FBFF-4CA8-9AF9-01EAB6C797B2}"/>
                  </a:ext>
                </a:extLst>
              </p:cNvPr>
              <p:cNvSpPr/>
              <p:nvPr/>
            </p:nvSpPr>
            <p:spPr>
              <a:xfrm>
                <a:off x="3817257" y="4178932"/>
                <a:ext cx="4572000" cy="18288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759183CC-2615-4E25-9383-6BD1B92F4F50}"/>
                  </a:ext>
                </a:extLst>
              </p:cNvPr>
              <p:cNvSpPr/>
              <p:nvPr/>
            </p:nvSpPr>
            <p:spPr>
              <a:xfrm>
                <a:off x="3695700" y="4087492"/>
                <a:ext cx="4800600" cy="13716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id="{592E03E9-79C9-4593-A397-FD8F9A6CB705}"/>
                  </a:ext>
                </a:extLst>
              </p:cNvPr>
              <p:cNvSpPr/>
              <p:nvPr/>
            </p:nvSpPr>
            <p:spPr>
              <a:xfrm>
                <a:off x="1074057" y="4224652"/>
                <a:ext cx="2743200" cy="13716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a:extLst>
                  <a:ext uri="{FF2B5EF4-FFF2-40B4-BE49-F238E27FC236}">
                    <a16:creationId xmlns:a16="http://schemas.microsoft.com/office/drawing/2014/main" id="{8AFE21C2-F2DB-4A8F-AD2A-E09DF4CF5C35}"/>
                  </a:ext>
                </a:extLst>
              </p:cNvPr>
              <p:cNvSpPr/>
              <p:nvPr/>
            </p:nvSpPr>
            <p:spPr>
              <a:xfrm>
                <a:off x="8389257" y="4224652"/>
                <a:ext cx="2743200" cy="13716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87">
                <a:extLst>
                  <a:ext uri="{FF2B5EF4-FFF2-40B4-BE49-F238E27FC236}">
                    <a16:creationId xmlns:a16="http://schemas.microsoft.com/office/drawing/2014/main" id="{7B6321B7-C02E-499D-8FB8-B3186471EC49}"/>
                  </a:ext>
                </a:extLst>
              </p:cNvPr>
              <p:cNvSpPr/>
              <p:nvPr/>
            </p:nvSpPr>
            <p:spPr>
              <a:xfrm>
                <a:off x="3825421" y="3906503"/>
                <a:ext cx="914400" cy="18288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a:extLst>
                  <a:ext uri="{FF2B5EF4-FFF2-40B4-BE49-F238E27FC236}">
                    <a16:creationId xmlns:a16="http://schemas.microsoft.com/office/drawing/2014/main" id="{15F3E882-AA92-48AD-816D-BF24ABC32D07}"/>
                  </a:ext>
                </a:extLst>
              </p:cNvPr>
              <p:cNvSpPr/>
              <p:nvPr/>
            </p:nvSpPr>
            <p:spPr>
              <a:xfrm>
                <a:off x="5649232" y="3904612"/>
                <a:ext cx="914400" cy="18288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a:extLst>
                  <a:ext uri="{FF2B5EF4-FFF2-40B4-BE49-F238E27FC236}">
                    <a16:creationId xmlns:a16="http://schemas.microsoft.com/office/drawing/2014/main" id="{A9D5B5E6-F3A3-4730-BCF9-3693A7025EBF}"/>
                  </a:ext>
                </a:extLst>
              </p:cNvPr>
              <p:cNvSpPr/>
              <p:nvPr/>
            </p:nvSpPr>
            <p:spPr>
              <a:xfrm>
                <a:off x="7474197" y="3904612"/>
                <a:ext cx="914400" cy="18288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Arrow: Right 90">
              <a:extLst>
                <a:ext uri="{FF2B5EF4-FFF2-40B4-BE49-F238E27FC236}">
                  <a16:creationId xmlns:a16="http://schemas.microsoft.com/office/drawing/2014/main" id="{ECD1005B-E206-4E1E-8C0A-8007582BAC7A}"/>
                </a:ext>
              </a:extLst>
            </p:cNvPr>
            <p:cNvSpPr/>
            <p:nvPr/>
          </p:nvSpPr>
          <p:spPr>
            <a:xfrm>
              <a:off x="3946440" y="2314839"/>
              <a:ext cx="495300" cy="254000"/>
            </a:xfrm>
            <a:prstGeom prst="rightArrow">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Arrow: Right 94">
              <a:extLst>
                <a:ext uri="{FF2B5EF4-FFF2-40B4-BE49-F238E27FC236}">
                  <a16:creationId xmlns:a16="http://schemas.microsoft.com/office/drawing/2014/main" id="{C8CBBB5D-0921-4B80-879D-C49068488F83}"/>
                </a:ext>
              </a:extLst>
            </p:cNvPr>
            <p:cNvSpPr/>
            <p:nvPr/>
          </p:nvSpPr>
          <p:spPr>
            <a:xfrm>
              <a:off x="8021673" y="2314839"/>
              <a:ext cx="495300" cy="254000"/>
            </a:xfrm>
            <a:prstGeom prst="rightArrow">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Arrow: Right 95">
              <a:extLst>
                <a:ext uri="{FF2B5EF4-FFF2-40B4-BE49-F238E27FC236}">
                  <a16:creationId xmlns:a16="http://schemas.microsoft.com/office/drawing/2014/main" id="{67FD0644-366C-4160-A216-33DBF85CFEB3}"/>
                </a:ext>
              </a:extLst>
            </p:cNvPr>
            <p:cNvSpPr/>
            <p:nvPr/>
          </p:nvSpPr>
          <p:spPr>
            <a:xfrm rot="10800000">
              <a:off x="3890661" y="4130674"/>
              <a:ext cx="495300" cy="254000"/>
            </a:xfrm>
            <a:prstGeom prst="rightArrow">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3FEBED5-DD5C-4E00-971F-66F6B1944237}"/>
                </a:ext>
              </a:extLst>
            </p:cNvPr>
            <p:cNvSpPr txBox="1"/>
            <p:nvPr/>
          </p:nvSpPr>
          <p:spPr>
            <a:xfrm>
              <a:off x="5472544" y="1431462"/>
              <a:ext cx="1246909" cy="646331"/>
            </a:xfrm>
            <a:prstGeom prst="rect">
              <a:avLst/>
            </a:prstGeom>
            <a:noFill/>
          </p:spPr>
          <p:txBody>
            <a:bodyPr wrap="square" rtlCol="0">
              <a:spAutoFit/>
            </a:bodyPr>
            <a:lstStyle/>
            <a:p>
              <a:pPr algn="ctr"/>
              <a:r>
                <a:rPr lang="en-US" dirty="0"/>
                <a:t>Layer 1:</a:t>
              </a:r>
            </a:p>
            <a:p>
              <a:pPr algn="ctr"/>
              <a:r>
                <a:rPr lang="en-US" dirty="0"/>
                <a:t>ALD AL</a:t>
              </a:r>
              <a:r>
                <a:rPr lang="en-US" baseline="-25000" dirty="0"/>
                <a:t>2</a:t>
              </a:r>
              <a:r>
                <a:rPr lang="en-US" dirty="0"/>
                <a:t>O</a:t>
              </a:r>
              <a:r>
                <a:rPr lang="en-US" baseline="-25000" dirty="0"/>
                <a:t>3</a:t>
              </a:r>
            </a:p>
          </p:txBody>
        </p:sp>
        <p:sp>
          <p:nvSpPr>
            <p:cNvPr id="97" name="TextBox 96">
              <a:extLst>
                <a:ext uri="{FF2B5EF4-FFF2-40B4-BE49-F238E27FC236}">
                  <a16:creationId xmlns:a16="http://schemas.microsoft.com/office/drawing/2014/main" id="{41EB5171-661D-4052-A3CC-C9D499A0151D}"/>
                </a:ext>
              </a:extLst>
            </p:cNvPr>
            <p:cNvSpPr txBox="1"/>
            <p:nvPr/>
          </p:nvSpPr>
          <p:spPr>
            <a:xfrm>
              <a:off x="9180524" y="1357749"/>
              <a:ext cx="1679551" cy="646331"/>
            </a:xfrm>
            <a:prstGeom prst="rect">
              <a:avLst/>
            </a:prstGeom>
            <a:noFill/>
          </p:spPr>
          <p:txBody>
            <a:bodyPr wrap="square" rtlCol="0">
              <a:spAutoFit/>
            </a:bodyPr>
            <a:lstStyle/>
            <a:p>
              <a:pPr algn="ctr"/>
              <a:r>
                <a:rPr lang="en-US" dirty="0"/>
                <a:t>Layer 1:</a:t>
              </a:r>
            </a:p>
            <a:p>
              <a:pPr algn="ctr"/>
              <a:r>
                <a:rPr lang="en-US" dirty="0"/>
                <a:t>Isolation Gates</a:t>
              </a:r>
              <a:endParaRPr lang="en-US" baseline="-25000" dirty="0"/>
            </a:p>
          </p:txBody>
        </p:sp>
        <p:sp>
          <p:nvSpPr>
            <p:cNvPr id="98" name="TextBox 97">
              <a:extLst>
                <a:ext uri="{FF2B5EF4-FFF2-40B4-BE49-F238E27FC236}">
                  <a16:creationId xmlns:a16="http://schemas.microsoft.com/office/drawing/2014/main" id="{A9044088-4775-4389-83B5-39FA5845D97D}"/>
                </a:ext>
              </a:extLst>
            </p:cNvPr>
            <p:cNvSpPr txBox="1"/>
            <p:nvPr/>
          </p:nvSpPr>
          <p:spPr>
            <a:xfrm>
              <a:off x="5037964" y="3080867"/>
              <a:ext cx="2116071" cy="646331"/>
            </a:xfrm>
            <a:prstGeom prst="rect">
              <a:avLst/>
            </a:prstGeom>
            <a:noFill/>
          </p:spPr>
          <p:txBody>
            <a:bodyPr wrap="square" rtlCol="0">
              <a:spAutoFit/>
            </a:bodyPr>
            <a:lstStyle/>
            <a:p>
              <a:pPr algn="ctr"/>
              <a:r>
                <a:rPr lang="en-US" dirty="0"/>
                <a:t>Layer 2:</a:t>
              </a:r>
            </a:p>
            <a:p>
              <a:pPr algn="ctr"/>
              <a:r>
                <a:rPr lang="en-US" dirty="0"/>
                <a:t>Accumulation Gates</a:t>
              </a:r>
              <a:endParaRPr lang="en-US" baseline="-25000" dirty="0"/>
            </a:p>
          </p:txBody>
        </p:sp>
        <p:sp>
          <p:nvSpPr>
            <p:cNvPr id="99" name="TextBox 98">
              <a:extLst>
                <a:ext uri="{FF2B5EF4-FFF2-40B4-BE49-F238E27FC236}">
                  <a16:creationId xmlns:a16="http://schemas.microsoft.com/office/drawing/2014/main" id="{7EEF458B-5086-48FE-8F3B-187F6EFB329A}"/>
                </a:ext>
              </a:extLst>
            </p:cNvPr>
            <p:cNvSpPr txBox="1"/>
            <p:nvPr/>
          </p:nvSpPr>
          <p:spPr>
            <a:xfrm>
              <a:off x="754912" y="5024996"/>
              <a:ext cx="2116071" cy="646331"/>
            </a:xfrm>
            <a:prstGeom prst="rect">
              <a:avLst/>
            </a:prstGeom>
            <a:noFill/>
          </p:spPr>
          <p:txBody>
            <a:bodyPr wrap="square" rtlCol="0">
              <a:spAutoFit/>
            </a:bodyPr>
            <a:lstStyle/>
            <a:p>
              <a:pPr algn="ctr"/>
              <a:r>
                <a:rPr lang="en-US" dirty="0"/>
                <a:t>Layer 3:</a:t>
              </a:r>
            </a:p>
            <a:p>
              <a:pPr algn="ctr"/>
              <a:r>
                <a:rPr lang="en-US" dirty="0"/>
                <a:t>Barrier Gates</a:t>
              </a:r>
              <a:endParaRPr lang="en-US" baseline="-25000" dirty="0"/>
            </a:p>
          </p:txBody>
        </p:sp>
        <p:sp>
          <p:nvSpPr>
            <p:cNvPr id="100" name="TextBox 99">
              <a:extLst>
                <a:ext uri="{FF2B5EF4-FFF2-40B4-BE49-F238E27FC236}">
                  <a16:creationId xmlns:a16="http://schemas.microsoft.com/office/drawing/2014/main" id="{B9C20A3E-478D-4B11-9E9B-45FAC211C82E}"/>
                </a:ext>
              </a:extLst>
            </p:cNvPr>
            <p:cNvSpPr txBox="1"/>
            <p:nvPr/>
          </p:nvSpPr>
          <p:spPr>
            <a:xfrm>
              <a:off x="9523844" y="3207996"/>
              <a:ext cx="1246909" cy="646331"/>
            </a:xfrm>
            <a:prstGeom prst="rect">
              <a:avLst/>
            </a:prstGeom>
            <a:noFill/>
          </p:spPr>
          <p:txBody>
            <a:bodyPr wrap="square" rtlCol="0">
              <a:spAutoFit/>
            </a:bodyPr>
            <a:lstStyle/>
            <a:p>
              <a:pPr algn="ctr"/>
              <a:r>
                <a:rPr lang="en-US" dirty="0"/>
                <a:t>Layer 2:</a:t>
              </a:r>
            </a:p>
            <a:p>
              <a:pPr algn="ctr"/>
              <a:r>
                <a:rPr lang="en-US" dirty="0"/>
                <a:t>ALD AL</a:t>
              </a:r>
              <a:r>
                <a:rPr lang="en-US" baseline="-25000" dirty="0"/>
                <a:t>2</a:t>
              </a:r>
              <a:r>
                <a:rPr lang="en-US" dirty="0"/>
                <a:t>O</a:t>
              </a:r>
              <a:r>
                <a:rPr lang="en-US" baseline="-25000" dirty="0"/>
                <a:t>3</a:t>
              </a:r>
            </a:p>
          </p:txBody>
        </p:sp>
        <p:sp>
          <p:nvSpPr>
            <p:cNvPr id="101" name="TextBox 100">
              <a:extLst>
                <a:ext uri="{FF2B5EF4-FFF2-40B4-BE49-F238E27FC236}">
                  <a16:creationId xmlns:a16="http://schemas.microsoft.com/office/drawing/2014/main" id="{2562ACAD-3BA0-4DAD-AE7C-A2BDFAE37EE4}"/>
                </a:ext>
              </a:extLst>
            </p:cNvPr>
            <p:cNvSpPr txBox="1"/>
            <p:nvPr/>
          </p:nvSpPr>
          <p:spPr>
            <a:xfrm>
              <a:off x="1364009" y="2994442"/>
              <a:ext cx="1246909" cy="646331"/>
            </a:xfrm>
            <a:prstGeom prst="rect">
              <a:avLst/>
            </a:prstGeom>
            <a:noFill/>
          </p:spPr>
          <p:txBody>
            <a:bodyPr wrap="square" rtlCol="0">
              <a:spAutoFit/>
            </a:bodyPr>
            <a:lstStyle/>
            <a:p>
              <a:pPr algn="ctr"/>
              <a:r>
                <a:rPr lang="en-US" dirty="0"/>
                <a:t>Layer 3:</a:t>
              </a:r>
            </a:p>
            <a:p>
              <a:pPr algn="ctr"/>
              <a:r>
                <a:rPr lang="en-US" dirty="0"/>
                <a:t>ALD AL</a:t>
              </a:r>
              <a:r>
                <a:rPr lang="en-US" baseline="-25000" dirty="0"/>
                <a:t>2</a:t>
              </a:r>
              <a:r>
                <a:rPr lang="en-US" dirty="0"/>
                <a:t>O</a:t>
              </a:r>
              <a:r>
                <a:rPr lang="en-US" baseline="-25000" dirty="0"/>
                <a:t>3</a:t>
              </a:r>
            </a:p>
          </p:txBody>
        </p:sp>
        <p:sp>
          <p:nvSpPr>
            <p:cNvPr id="102" name="TextBox 101">
              <a:extLst>
                <a:ext uri="{FF2B5EF4-FFF2-40B4-BE49-F238E27FC236}">
                  <a16:creationId xmlns:a16="http://schemas.microsoft.com/office/drawing/2014/main" id="{B6E0FE12-5500-4B3B-927D-325C4347E1B9}"/>
                </a:ext>
              </a:extLst>
            </p:cNvPr>
            <p:cNvSpPr txBox="1"/>
            <p:nvPr/>
          </p:nvSpPr>
          <p:spPr>
            <a:xfrm>
              <a:off x="1125780" y="937270"/>
              <a:ext cx="1246909" cy="646331"/>
            </a:xfrm>
            <a:prstGeom prst="rect">
              <a:avLst/>
            </a:prstGeom>
            <a:noFill/>
          </p:spPr>
          <p:txBody>
            <a:bodyPr wrap="square" rtlCol="0">
              <a:spAutoFit/>
            </a:bodyPr>
            <a:lstStyle/>
            <a:p>
              <a:pPr algn="ctr"/>
              <a:r>
                <a:rPr lang="en-US" dirty="0"/>
                <a:t>Initial</a:t>
              </a:r>
            </a:p>
            <a:p>
              <a:pPr algn="ctr"/>
              <a:r>
                <a:rPr lang="en-US" dirty="0" err="1"/>
                <a:t>Microfab</a:t>
              </a:r>
              <a:endParaRPr lang="en-US" dirty="0"/>
            </a:p>
          </p:txBody>
        </p:sp>
        <p:sp>
          <p:nvSpPr>
            <p:cNvPr id="103" name="TextBox 102">
              <a:extLst>
                <a:ext uri="{FF2B5EF4-FFF2-40B4-BE49-F238E27FC236}">
                  <a16:creationId xmlns:a16="http://schemas.microsoft.com/office/drawing/2014/main" id="{B2F05134-49DF-46D7-AD8E-FBB4F248C585}"/>
                </a:ext>
              </a:extLst>
            </p:cNvPr>
            <p:cNvSpPr txBox="1"/>
            <p:nvPr/>
          </p:nvSpPr>
          <p:spPr>
            <a:xfrm>
              <a:off x="4482962" y="5700287"/>
              <a:ext cx="1246909" cy="646331"/>
            </a:xfrm>
            <a:prstGeom prst="rect">
              <a:avLst/>
            </a:prstGeom>
            <a:noFill/>
          </p:spPr>
          <p:txBody>
            <a:bodyPr wrap="square" rtlCol="0">
              <a:spAutoFit/>
            </a:bodyPr>
            <a:lstStyle/>
            <a:p>
              <a:pPr algn="ctr"/>
              <a:r>
                <a:rPr lang="en-US" dirty="0"/>
                <a:t>Final</a:t>
              </a:r>
            </a:p>
            <a:p>
              <a:pPr algn="ctr"/>
              <a:r>
                <a:rPr lang="en-US" dirty="0" err="1"/>
                <a:t>Microfab</a:t>
              </a:r>
              <a:endParaRPr lang="en-US" dirty="0"/>
            </a:p>
          </p:txBody>
        </p:sp>
        <p:sp>
          <p:nvSpPr>
            <p:cNvPr id="92" name="Arrow: Right 91">
              <a:extLst>
                <a:ext uri="{FF2B5EF4-FFF2-40B4-BE49-F238E27FC236}">
                  <a16:creationId xmlns:a16="http://schemas.microsoft.com/office/drawing/2014/main" id="{78413B21-46B8-4C09-823D-1EBE67A53E3D}"/>
                </a:ext>
              </a:extLst>
            </p:cNvPr>
            <p:cNvSpPr/>
            <p:nvPr/>
          </p:nvSpPr>
          <p:spPr>
            <a:xfrm>
              <a:off x="3946440" y="5920730"/>
              <a:ext cx="495300" cy="254000"/>
            </a:xfrm>
            <a:prstGeom prst="rightArrow">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Arrow: Right 92">
              <a:extLst>
                <a:ext uri="{FF2B5EF4-FFF2-40B4-BE49-F238E27FC236}">
                  <a16:creationId xmlns:a16="http://schemas.microsoft.com/office/drawing/2014/main" id="{EC6640FD-369B-495E-8995-CE744D0A084D}"/>
                </a:ext>
              </a:extLst>
            </p:cNvPr>
            <p:cNvSpPr/>
            <p:nvPr/>
          </p:nvSpPr>
          <p:spPr>
            <a:xfrm rot="10800000">
              <a:off x="8021673" y="4089061"/>
              <a:ext cx="495300" cy="254000"/>
            </a:xfrm>
            <a:prstGeom prst="rightArrow">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Arrow: Right 93">
              <a:extLst>
                <a:ext uri="{FF2B5EF4-FFF2-40B4-BE49-F238E27FC236}">
                  <a16:creationId xmlns:a16="http://schemas.microsoft.com/office/drawing/2014/main" id="{74E91E18-D152-4F1A-B2E2-EEC7EFE03FAC}"/>
                </a:ext>
              </a:extLst>
            </p:cNvPr>
            <p:cNvSpPr/>
            <p:nvPr/>
          </p:nvSpPr>
          <p:spPr>
            <a:xfrm rot="5400000">
              <a:off x="1565298" y="4647227"/>
              <a:ext cx="495300" cy="254000"/>
            </a:xfrm>
            <a:prstGeom prst="rightArrow">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Arrow: Right 103">
              <a:extLst>
                <a:ext uri="{FF2B5EF4-FFF2-40B4-BE49-F238E27FC236}">
                  <a16:creationId xmlns:a16="http://schemas.microsoft.com/office/drawing/2014/main" id="{9EEE286D-F0FB-4134-92EE-E61D7CD71F8B}"/>
                </a:ext>
              </a:extLst>
            </p:cNvPr>
            <p:cNvSpPr/>
            <p:nvPr/>
          </p:nvSpPr>
          <p:spPr>
            <a:xfrm rot="5400000">
              <a:off x="9899649" y="2932476"/>
              <a:ext cx="495300" cy="254000"/>
            </a:xfrm>
            <a:prstGeom prst="rightArrow">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Arrow: Right 104">
              <a:extLst>
                <a:ext uri="{FF2B5EF4-FFF2-40B4-BE49-F238E27FC236}">
                  <a16:creationId xmlns:a16="http://schemas.microsoft.com/office/drawing/2014/main" id="{68BE075E-D609-4F29-8E9D-806FF469EF1E}"/>
                </a:ext>
              </a:extLst>
            </p:cNvPr>
            <p:cNvSpPr/>
            <p:nvPr/>
          </p:nvSpPr>
          <p:spPr>
            <a:xfrm>
              <a:off x="3946440" y="2273226"/>
              <a:ext cx="495300" cy="254000"/>
            </a:xfrm>
            <a:prstGeom prst="rightArrow">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Arrow: Right 105">
              <a:extLst>
                <a:ext uri="{FF2B5EF4-FFF2-40B4-BE49-F238E27FC236}">
                  <a16:creationId xmlns:a16="http://schemas.microsoft.com/office/drawing/2014/main" id="{DFC560D9-4904-4660-94F0-2E3F45721375}"/>
                </a:ext>
              </a:extLst>
            </p:cNvPr>
            <p:cNvSpPr/>
            <p:nvPr/>
          </p:nvSpPr>
          <p:spPr>
            <a:xfrm>
              <a:off x="8021673" y="2273226"/>
              <a:ext cx="495300" cy="254000"/>
            </a:xfrm>
            <a:prstGeom prst="rightArrow">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Arrow: Right 106">
              <a:extLst>
                <a:ext uri="{FF2B5EF4-FFF2-40B4-BE49-F238E27FC236}">
                  <a16:creationId xmlns:a16="http://schemas.microsoft.com/office/drawing/2014/main" id="{9854E7EF-7B05-4056-98F8-0A86BAE03BDD}"/>
                </a:ext>
              </a:extLst>
            </p:cNvPr>
            <p:cNvSpPr/>
            <p:nvPr/>
          </p:nvSpPr>
          <p:spPr>
            <a:xfrm rot="10800000">
              <a:off x="3890661" y="4089061"/>
              <a:ext cx="495300" cy="254000"/>
            </a:xfrm>
            <a:prstGeom prst="rightArrow">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871381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AD9E1D-CB3D-4641-B72C-5BCC49FCECD0}"/>
              </a:ext>
            </a:extLst>
          </p:cNvPr>
          <p:cNvSpPr>
            <a:spLocks noGrp="1"/>
          </p:cNvSpPr>
          <p:nvPr>
            <p:ph type="title"/>
          </p:nvPr>
        </p:nvSpPr>
        <p:spPr/>
        <p:txBody>
          <a:bodyPr>
            <a:normAutofit fontScale="90000"/>
          </a:bodyPr>
          <a:lstStyle/>
          <a:p>
            <a:r>
              <a:rPr lang="en-US" dirty="0"/>
              <a:t>Nano Fabrication Example: 3xEBL Gate-Defined QDs</a:t>
            </a:r>
          </a:p>
        </p:txBody>
      </p:sp>
      <p:grpSp>
        <p:nvGrpSpPr>
          <p:cNvPr id="4" name="Group 3">
            <a:extLst>
              <a:ext uri="{FF2B5EF4-FFF2-40B4-BE49-F238E27FC236}">
                <a16:creationId xmlns:a16="http://schemas.microsoft.com/office/drawing/2014/main" id="{B5D2CC05-5EE6-4411-BA3B-A5B298A6EBB7}"/>
              </a:ext>
            </a:extLst>
          </p:cNvPr>
          <p:cNvGrpSpPr>
            <a:grpSpLocks noChangeAspect="1"/>
          </p:cNvGrpSpPr>
          <p:nvPr/>
        </p:nvGrpSpPr>
        <p:grpSpPr>
          <a:xfrm>
            <a:off x="1767631" y="640080"/>
            <a:ext cx="8656737" cy="6217920"/>
            <a:chOff x="4488397" y="1324693"/>
            <a:chExt cx="7703603" cy="5533308"/>
          </a:xfrm>
        </p:grpSpPr>
        <p:pic>
          <p:nvPicPr>
            <p:cNvPr id="5" name="Picture 4">
              <a:extLst>
                <a:ext uri="{FF2B5EF4-FFF2-40B4-BE49-F238E27FC236}">
                  <a16:creationId xmlns:a16="http://schemas.microsoft.com/office/drawing/2014/main" id="{E4E0AB2D-5176-40E7-938C-22276A42ED4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488397" y="4092029"/>
              <a:ext cx="3851798" cy="2765972"/>
            </a:xfrm>
            <a:prstGeom prst="rect">
              <a:avLst/>
            </a:prstGeom>
          </p:spPr>
        </p:pic>
        <p:pic>
          <p:nvPicPr>
            <p:cNvPr id="6" name="Picture 5">
              <a:extLst>
                <a:ext uri="{FF2B5EF4-FFF2-40B4-BE49-F238E27FC236}">
                  <a16:creationId xmlns:a16="http://schemas.microsoft.com/office/drawing/2014/main" id="{AE3A3646-4063-48CA-8B07-63DE942124E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340197" y="1324693"/>
              <a:ext cx="3851803" cy="2765975"/>
            </a:xfrm>
            <a:prstGeom prst="rect">
              <a:avLst/>
            </a:prstGeom>
          </p:spPr>
        </p:pic>
        <p:pic>
          <p:nvPicPr>
            <p:cNvPr id="7" name="Picture 6">
              <a:extLst>
                <a:ext uri="{FF2B5EF4-FFF2-40B4-BE49-F238E27FC236}">
                  <a16:creationId xmlns:a16="http://schemas.microsoft.com/office/drawing/2014/main" id="{B9B6033D-6603-4503-B2EB-1E9B8FAAA06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488398" y="1324982"/>
              <a:ext cx="3851799" cy="2765973"/>
            </a:xfrm>
            <a:prstGeom prst="rect">
              <a:avLst/>
            </a:prstGeom>
          </p:spPr>
        </p:pic>
        <p:pic>
          <p:nvPicPr>
            <p:cNvPr id="8" name="Picture 7">
              <a:extLst>
                <a:ext uri="{FF2B5EF4-FFF2-40B4-BE49-F238E27FC236}">
                  <a16:creationId xmlns:a16="http://schemas.microsoft.com/office/drawing/2014/main" id="{D9D081C7-457A-4417-8B72-1F3FD5FCBB40}"/>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rot="16200000">
              <a:off x="8882578" y="3548580"/>
              <a:ext cx="2767043" cy="3851799"/>
            </a:xfrm>
            <a:prstGeom prst="rect">
              <a:avLst/>
            </a:prstGeom>
          </p:spPr>
        </p:pic>
      </p:grpSp>
      <p:sp>
        <p:nvSpPr>
          <p:cNvPr id="3" name="Slide Number Placeholder 2">
            <a:extLst>
              <a:ext uri="{FF2B5EF4-FFF2-40B4-BE49-F238E27FC236}">
                <a16:creationId xmlns:a16="http://schemas.microsoft.com/office/drawing/2014/main" id="{9B227700-329F-45C2-8845-99E58311501A}"/>
              </a:ext>
            </a:extLst>
          </p:cNvPr>
          <p:cNvSpPr>
            <a:spLocks noGrp="1"/>
          </p:cNvSpPr>
          <p:nvPr>
            <p:ph type="sldNum" sz="quarter" idx="12"/>
          </p:nvPr>
        </p:nvSpPr>
        <p:spPr/>
        <p:txBody>
          <a:bodyPr/>
          <a:lstStyle/>
          <a:p>
            <a:fld id="{B6C50F68-804C-4ED6-88BC-A3EB9054C9BD}" type="slidenum">
              <a:rPr lang="en-US" smtClean="0"/>
              <a:t>29</a:t>
            </a:fld>
            <a:endParaRPr lang="en-US"/>
          </a:p>
        </p:txBody>
      </p:sp>
    </p:spTree>
    <p:extLst>
      <p:ext uri="{BB962C8B-B14F-4D97-AF65-F5344CB8AC3E}">
        <p14:creationId xmlns:p14="http://schemas.microsoft.com/office/powerpoint/2010/main" val="1737071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ABC2E7-4509-4AED-AD9F-1FD5E341EBA5}"/>
              </a:ext>
            </a:extLst>
          </p:cNvPr>
          <p:cNvSpPr>
            <a:spLocks noGrp="1"/>
          </p:cNvSpPr>
          <p:nvPr>
            <p:ph type="title"/>
          </p:nvPr>
        </p:nvSpPr>
        <p:spPr/>
        <p:txBody>
          <a:bodyPr>
            <a:normAutofit fontScale="90000"/>
          </a:bodyPr>
          <a:lstStyle/>
          <a:p>
            <a:r>
              <a:rPr lang="en-US" dirty="0"/>
              <a:t>Fabrication Golden Rules</a:t>
            </a:r>
          </a:p>
        </p:txBody>
      </p:sp>
      <p:sp>
        <p:nvSpPr>
          <p:cNvPr id="3" name="Content Placeholder 2">
            <a:extLst>
              <a:ext uri="{FF2B5EF4-FFF2-40B4-BE49-F238E27FC236}">
                <a16:creationId xmlns:a16="http://schemas.microsoft.com/office/drawing/2014/main" id="{E8B8A3D1-8A11-4C82-A263-845EDF67388C}"/>
              </a:ext>
            </a:extLst>
          </p:cNvPr>
          <p:cNvSpPr>
            <a:spLocks noGrp="1"/>
          </p:cNvSpPr>
          <p:nvPr>
            <p:ph idx="1"/>
          </p:nvPr>
        </p:nvSpPr>
        <p:spPr>
          <a:xfrm>
            <a:off x="0" y="914400"/>
            <a:ext cx="12192000" cy="5943599"/>
          </a:xfrm>
        </p:spPr>
        <p:txBody>
          <a:bodyPr>
            <a:normAutofit lnSpcReduction="10000"/>
          </a:bodyPr>
          <a:lstStyle/>
          <a:p>
            <a:pPr marL="514350" indent="-514350">
              <a:buFont typeface="+mj-lt"/>
              <a:buAutoNum type="arabicPeriod"/>
            </a:pPr>
            <a:r>
              <a:rPr lang="en-US" b="1" dirty="0"/>
              <a:t>Do not reinvent / Keep it simple</a:t>
            </a:r>
          </a:p>
          <a:p>
            <a:pPr marL="971550" lvl="1" indent="-514350">
              <a:buFont typeface="+mj-lt"/>
              <a:buAutoNum type="arabicPeriod"/>
            </a:pPr>
            <a:r>
              <a:rPr lang="en-US" dirty="0"/>
              <a:t>Start from known processes</a:t>
            </a:r>
          </a:p>
          <a:p>
            <a:pPr marL="971550" lvl="1" indent="-514350">
              <a:buFont typeface="+mj-lt"/>
              <a:buAutoNum type="arabicPeriod"/>
            </a:pPr>
            <a:r>
              <a:rPr lang="en-US" dirty="0"/>
              <a:t>Verify using short loops</a:t>
            </a:r>
          </a:p>
          <a:p>
            <a:pPr marL="971550" lvl="1" indent="-514350">
              <a:buFont typeface="+mj-lt"/>
              <a:buAutoNum type="arabicPeriod"/>
            </a:pPr>
            <a:r>
              <a:rPr lang="en-US" dirty="0"/>
              <a:t>Minimize failure points</a:t>
            </a:r>
          </a:p>
          <a:p>
            <a:pPr marL="514350" indent="-514350">
              <a:buFont typeface="+mj-lt"/>
              <a:buAutoNum type="arabicPeriod"/>
            </a:pPr>
            <a:r>
              <a:rPr lang="en-US" b="1" dirty="0"/>
              <a:t>Know the constraints / capabilities</a:t>
            </a:r>
          </a:p>
          <a:p>
            <a:pPr marL="971550" lvl="1" indent="-514350">
              <a:buFont typeface="+mj-lt"/>
              <a:buAutoNum type="arabicPeriod"/>
            </a:pPr>
            <a:r>
              <a:rPr lang="en-US" dirty="0"/>
              <a:t>Take into what each tool, chemical, process, material, etc. can do</a:t>
            </a:r>
          </a:p>
          <a:p>
            <a:pPr marL="971550" lvl="1" indent="-514350">
              <a:buFont typeface="+mj-lt"/>
              <a:buAutoNum type="arabicPeriod"/>
            </a:pPr>
            <a:r>
              <a:rPr lang="en-US" dirty="0"/>
              <a:t>Add design tolerances</a:t>
            </a:r>
          </a:p>
          <a:p>
            <a:pPr marL="514350" indent="-514350">
              <a:buFont typeface="+mj-lt"/>
              <a:buAutoNum type="arabicPeriod"/>
            </a:pPr>
            <a:r>
              <a:rPr lang="en-US" b="1" dirty="0"/>
              <a:t>Be consistent, organized, &amp; detailed</a:t>
            </a:r>
          </a:p>
          <a:p>
            <a:pPr marL="971550" lvl="1" indent="-514350">
              <a:buFont typeface="+mj-lt"/>
              <a:buAutoNum type="arabicPeriod"/>
            </a:pPr>
            <a:r>
              <a:rPr lang="en-US" dirty="0"/>
              <a:t>Practice your process</a:t>
            </a:r>
          </a:p>
          <a:p>
            <a:pPr marL="971550" lvl="1" indent="-514350">
              <a:buFont typeface="+mj-lt"/>
              <a:buAutoNum type="arabicPeriod"/>
            </a:pPr>
            <a:r>
              <a:rPr lang="en-US" dirty="0"/>
              <a:t>Clean workspaces</a:t>
            </a:r>
          </a:p>
          <a:p>
            <a:pPr marL="971550" lvl="1" indent="-514350">
              <a:buFont typeface="+mj-lt"/>
              <a:buAutoNum type="arabicPeriod"/>
            </a:pPr>
            <a:r>
              <a:rPr lang="en-US" dirty="0"/>
              <a:t>Track everything</a:t>
            </a:r>
          </a:p>
          <a:p>
            <a:pPr marL="514350" indent="-514350">
              <a:buFont typeface="+mj-lt"/>
              <a:buAutoNum type="arabicPeriod"/>
            </a:pPr>
            <a:r>
              <a:rPr lang="en-US" b="1" dirty="0"/>
              <a:t>Treat everything/everyone with respect</a:t>
            </a:r>
          </a:p>
          <a:p>
            <a:pPr marL="971550" lvl="1" indent="-514350">
              <a:buFont typeface="+mj-lt"/>
              <a:buAutoNum type="arabicPeriod"/>
            </a:pPr>
            <a:r>
              <a:rPr lang="en-US" dirty="0"/>
              <a:t>Respect tools, CINT staff, and other users</a:t>
            </a:r>
          </a:p>
          <a:p>
            <a:pPr marL="971550" lvl="1" indent="-514350">
              <a:buFont typeface="+mj-lt"/>
              <a:buAutoNum type="arabicPeriod"/>
            </a:pPr>
            <a:r>
              <a:rPr lang="en-US" dirty="0"/>
              <a:t>Follow ALL rules</a:t>
            </a:r>
          </a:p>
          <a:p>
            <a:pPr marL="971550" lvl="1" indent="-514350">
              <a:buFont typeface="+mj-lt"/>
              <a:buAutoNum type="arabicPeriod"/>
            </a:pPr>
            <a:r>
              <a:rPr lang="en-US" dirty="0"/>
              <a:t>Be considerate and communicate</a:t>
            </a:r>
          </a:p>
          <a:p>
            <a:pPr marL="514350" indent="-514350">
              <a:buFont typeface="+mj-lt"/>
              <a:buAutoNum type="arabicPeriod"/>
            </a:pPr>
            <a:endParaRPr lang="en-US" dirty="0"/>
          </a:p>
        </p:txBody>
      </p:sp>
      <p:sp>
        <p:nvSpPr>
          <p:cNvPr id="4" name="Slide Number Placeholder 3">
            <a:extLst>
              <a:ext uri="{FF2B5EF4-FFF2-40B4-BE49-F238E27FC236}">
                <a16:creationId xmlns:a16="http://schemas.microsoft.com/office/drawing/2014/main" id="{4CAE85B9-16DB-45CA-81DE-958CDF9E6202}"/>
              </a:ext>
            </a:extLst>
          </p:cNvPr>
          <p:cNvSpPr>
            <a:spLocks noGrp="1"/>
          </p:cNvSpPr>
          <p:nvPr>
            <p:ph type="sldNum" sz="quarter" idx="12"/>
          </p:nvPr>
        </p:nvSpPr>
        <p:spPr/>
        <p:txBody>
          <a:bodyPr/>
          <a:lstStyle/>
          <a:p>
            <a:fld id="{B6C50F68-804C-4ED6-88BC-A3EB9054C9BD}" type="slidenum">
              <a:rPr lang="en-US" smtClean="0"/>
              <a:t>3</a:t>
            </a:fld>
            <a:endParaRPr lang="en-US"/>
          </a:p>
        </p:txBody>
      </p:sp>
    </p:spTree>
    <p:extLst>
      <p:ext uri="{BB962C8B-B14F-4D97-AF65-F5344CB8AC3E}">
        <p14:creationId xmlns:p14="http://schemas.microsoft.com/office/powerpoint/2010/main" val="19996619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BCFAEF-FE08-4F0E-A4EF-A5C521601E38}"/>
              </a:ext>
            </a:extLst>
          </p:cNvPr>
          <p:cNvSpPr>
            <a:spLocks noGrp="1"/>
          </p:cNvSpPr>
          <p:nvPr>
            <p:ph type="title"/>
          </p:nvPr>
        </p:nvSpPr>
        <p:spPr/>
        <p:txBody>
          <a:bodyPr>
            <a:normAutofit fontScale="90000"/>
          </a:bodyPr>
          <a:lstStyle/>
          <a:p>
            <a:r>
              <a:rPr lang="en-US" dirty="0"/>
              <a:t>Gate-Defined Quantum Dot Transport Experiment</a:t>
            </a:r>
          </a:p>
        </p:txBody>
      </p:sp>
      <p:sp>
        <p:nvSpPr>
          <p:cNvPr id="4" name="Rectangle 3">
            <a:extLst>
              <a:ext uri="{FF2B5EF4-FFF2-40B4-BE49-F238E27FC236}">
                <a16:creationId xmlns:a16="http://schemas.microsoft.com/office/drawing/2014/main" id="{35B29AEB-0980-4BF5-BC9A-096A18F67094}"/>
              </a:ext>
            </a:extLst>
          </p:cNvPr>
          <p:cNvSpPr/>
          <p:nvPr/>
        </p:nvSpPr>
        <p:spPr>
          <a:xfrm>
            <a:off x="1108093" y="1807162"/>
            <a:ext cx="2915920" cy="478048"/>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Trebuchet MS" panose="020B0603020202020204"/>
                <a:ea typeface="+mn-ea"/>
                <a:cs typeface="+mn-cs"/>
              </a:rPr>
              <a:t>Lock-In #1</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dirty="0">
                <a:solidFill>
                  <a:srgbClr val="FFFFFF"/>
                </a:solidFill>
                <a:latin typeface="Trebuchet MS" panose="020B0603020202020204"/>
              </a:rPr>
              <a:t>O</a:t>
            </a:r>
            <a:r>
              <a:rPr kumimoji="0" lang="en-US" sz="1800" b="0" i="0" u="none" strike="noStrike" kern="1200" cap="none" spc="0" normalizeH="0" baseline="0" noProof="0" dirty="0">
                <a:ln>
                  <a:noFill/>
                </a:ln>
                <a:solidFill>
                  <a:srgbClr val="FFFFFF"/>
                </a:solidFill>
                <a:effectLst/>
                <a:uLnTx/>
                <a:uFillTx/>
                <a:latin typeface="Trebuchet MS" panose="020B0603020202020204"/>
                <a:ea typeface="+mn-ea"/>
                <a:cs typeface="+mn-cs"/>
              </a:rPr>
              <a:t>1				</a:t>
            </a:r>
            <a:r>
              <a:rPr lang="en-US" dirty="0">
                <a:solidFill>
                  <a:srgbClr val="FFFFFF"/>
                </a:solidFill>
                <a:latin typeface="Trebuchet MS" panose="020B0603020202020204"/>
              </a:rPr>
              <a:t>A</a:t>
            </a:r>
            <a:r>
              <a:rPr kumimoji="0" lang="en-US" sz="1800" b="0" i="0" u="none" strike="noStrike" kern="1200" cap="none" spc="0" normalizeH="0" baseline="0" noProof="0" dirty="0">
                <a:ln>
                  <a:noFill/>
                </a:ln>
                <a:solidFill>
                  <a:srgbClr val="FFFFFF"/>
                </a:solidFill>
                <a:effectLst/>
                <a:uLnTx/>
                <a:uFillTx/>
                <a:latin typeface="Trebuchet MS" panose="020B0603020202020204"/>
                <a:ea typeface="+mn-ea"/>
                <a:cs typeface="+mn-cs"/>
              </a:rPr>
              <a:t>1</a:t>
            </a:r>
          </a:p>
        </p:txBody>
      </p:sp>
      <p:pic>
        <p:nvPicPr>
          <p:cNvPr id="5" name="Content Placeholder 7">
            <a:extLst>
              <a:ext uri="{FF2B5EF4-FFF2-40B4-BE49-F238E27FC236}">
                <a16:creationId xmlns:a16="http://schemas.microsoft.com/office/drawing/2014/main" id="{888AB5CA-2592-4E28-8723-DF8519BE6C1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408752" y="3224104"/>
            <a:ext cx="5272968" cy="3520369"/>
          </a:xfrm>
          <a:prstGeom prst="rect">
            <a:avLst/>
          </a:prstGeom>
        </p:spPr>
      </p:pic>
      <p:sp>
        <p:nvSpPr>
          <p:cNvPr id="6" name="Rectangle 5">
            <a:extLst>
              <a:ext uri="{FF2B5EF4-FFF2-40B4-BE49-F238E27FC236}">
                <a16:creationId xmlns:a16="http://schemas.microsoft.com/office/drawing/2014/main" id="{73554D26-34B1-403B-A137-56D873789AC5}"/>
              </a:ext>
            </a:extLst>
          </p:cNvPr>
          <p:cNvSpPr/>
          <p:nvPr/>
        </p:nvSpPr>
        <p:spPr>
          <a:xfrm>
            <a:off x="5090160" y="1526822"/>
            <a:ext cx="1744979" cy="617058"/>
          </a:xfrm>
          <a:prstGeom prst="rect">
            <a:avLst/>
          </a:prstGeom>
          <a:solidFill>
            <a:srgbClr val="FF0000"/>
          </a:solidFill>
          <a:ln>
            <a:solidFill>
              <a:srgbClr val="FA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Trebuchet MS" panose="020B0603020202020204"/>
                <a:ea typeface="+mn-ea"/>
                <a:cs typeface="+mn-cs"/>
              </a:rPr>
              <a:t>AWG</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dirty="0">
                <a:solidFill>
                  <a:srgbClr val="FFFFFF"/>
                </a:solidFill>
                <a:latin typeface="Trebuchet MS" panose="020B0603020202020204"/>
              </a:rPr>
              <a:t>(ACU)</a:t>
            </a:r>
            <a:endParaRPr kumimoji="0" lang="en-US" sz="1800" b="0" i="0" u="none" strike="noStrike" kern="1200" cap="none" spc="0" normalizeH="0" baseline="0" noProof="0" dirty="0">
              <a:ln>
                <a:noFill/>
              </a:ln>
              <a:solidFill>
                <a:srgbClr val="FFFFFF"/>
              </a:solidFill>
              <a:effectLst/>
              <a:uLnTx/>
              <a:uFillTx/>
              <a:latin typeface="Trebuchet MS" panose="020B0603020202020204"/>
              <a:ea typeface="+mn-ea"/>
              <a:cs typeface="+mn-cs"/>
            </a:endParaRPr>
          </a:p>
        </p:txBody>
      </p:sp>
      <p:sp>
        <p:nvSpPr>
          <p:cNvPr id="7" name="Rectangle 6">
            <a:extLst>
              <a:ext uri="{FF2B5EF4-FFF2-40B4-BE49-F238E27FC236}">
                <a16:creationId xmlns:a16="http://schemas.microsoft.com/office/drawing/2014/main" id="{C0FC8ED8-8E80-43AB-B427-E94D4E2DF77E}"/>
              </a:ext>
            </a:extLst>
          </p:cNvPr>
          <p:cNvSpPr/>
          <p:nvPr/>
        </p:nvSpPr>
        <p:spPr>
          <a:xfrm>
            <a:off x="8744257" y="4567963"/>
            <a:ext cx="170532" cy="217319"/>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X</a:t>
            </a:r>
          </a:p>
        </p:txBody>
      </p:sp>
      <p:sp>
        <p:nvSpPr>
          <p:cNvPr id="8" name="Rectangle 7">
            <a:extLst>
              <a:ext uri="{FF2B5EF4-FFF2-40B4-BE49-F238E27FC236}">
                <a16:creationId xmlns:a16="http://schemas.microsoft.com/office/drawing/2014/main" id="{0E27B99B-417E-404F-8885-2FD42221723C}"/>
              </a:ext>
            </a:extLst>
          </p:cNvPr>
          <p:cNvSpPr/>
          <p:nvPr/>
        </p:nvSpPr>
        <p:spPr>
          <a:xfrm>
            <a:off x="3042490" y="4551577"/>
            <a:ext cx="170532" cy="217319"/>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X</a:t>
            </a:r>
          </a:p>
        </p:txBody>
      </p:sp>
      <p:cxnSp>
        <p:nvCxnSpPr>
          <p:cNvPr id="9" name="Straight Connector 8">
            <a:extLst>
              <a:ext uri="{FF2B5EF4-FFF2-40B4-BE49-F238E27FC236}">
                <a16:creationId xmlns:a16="http://schemas.microsoft.com/office/drawing/2014/main" id="{D967C4D6-BD49-4298-8138-92C5B74B530A}"/>
              </a:ext>
            </a:extLst>
          </p:cNvPr>
          <p:cNvCxnSpPr>
            <a:cxnSpLocks/>
          </p:cNvCxnSpPr>
          <p:nvPr/>
        </p:nvCxnSpPr>
        <p:spPr>
          <a:xfrm>
            <a:off x="3103880" y="4660238"/>
            <a:ext cx="5674360" cy="16385"/>
          </a:xfrm>
          <a:prstGeom prst="line">
            <a:avLst/>
          </a:prstGeom>
          <a:ln w="19050">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0C7FAE12-E493-4A9B-996B-E373CD06E02E}"/>
              </a:ext>
            </a:extLst>
          </p:cNvPr>
          <p:cNvSpPr/>
          <p:nvPr/>
        </p:nvSpPr>
        <p:spPr>
          <a:xfrm>
            <a:off x="7864125" y="822161"/>
            <a:ext cx="1062592" cy="617058"/>
          </a:xfrm>
          <a:prstGeom prst="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Trebuchet MS" panose="020B0603020202020204"/>
                <a:ea typeface="+mn-ea"/>
                <a:cs typeface="+mn-cs"/>
              </a:rPr>
              <a:t>AWG</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dirty="0">
                <a:solidFill>
                  <a:srgbClr val="FFFFFF"/>
                </a:solidFill>
                <a:latin typeface="Trebuchet MS" panose="020B0603020202020204"/>
              </a:rPr>
              <a:t>(ISO)</a:t>
            </a:r>
            <a:endParaRPr kumimoji="0" lang="en-US" sz="1800" b="0" i="0" u="none" strike="noStrike" kern="1200" cap="none" spc="0" normalizeH="0" baseline="0" noProof="0" dirty="0">
              <a:ln>
                <a:noFill/>
              </a:ln>
              <a:solidFill>
                <a:srgbClr val="FFFFFF"/>
              </a:solidFill>
              <a:effectLst/>
              <a:uLnTx/>
              <a:uFillTx/>
              <a:latin typeface="Trebuchet MS" panose="020B0603020202020204"/>
              <a:ea typeface="+mn-ea"/>
              <a:cs typeface="+mn-cs"/>
            </a:endParaRPr>
          </a:p>
        </p:txBody>
      </p:sp>
      <p:sp>
        <p:nvSpPr>
          <p:cNvPr id="11" name="Rectangle 10">
            <a:extLst>
              <a:ext uri="{FF2B5EF4-FFF2-40B4-BE49-F238E27FC236}">
                <a16:creationId xmlns:a16="http://schemas.microsoft.com/office/drawing/2014/main" id="{E868C7A4-9B42-4F92-B172-14C44A0E78A2}"/>
              </a:ext>
            </a:extLst>
          </p:cNvPr>
          <p:cNvSpPr/>
          <p:nvPr/>
        </p:nvSpPr>
        <p:spPr>
          <a:xfrm>
            <a:off x="4777741" y="902189"/>
            <a:ext cx="2606038" cy="6170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Trebuchet MS" panose="020B0603020202020204"/>
                <a:ea typeface="+mn-ea"/>
                <a:cs typeface="+mn-cs"/>
              </a:rPr>
              <a:t>AWG</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dirty="0">
                <a:solidFill>
                  <a:srgbClr val="FFFFFF"/>
                </a:solidFill>
                <a:latin typeface="Trebuchet MS" panose="020B0603020202020204"/>
              </a:rPr>
              <a:t>(BAR)</a:t>
            </a:r>
            <a:endParaRPr kumimoji="0" lang="en-US" sz="1800" b="0" i="0" u="none" strike="noStrike" kern="1200" cap="none" spc="0" normalizeH="0" baseline="0" noProof="0" dirty="0">
              <a:ln>
                <a:noFill/>
              </a:ln>
              <a:solidFill>
                <a:srgbClr val="FFFFFF"/>
              </a:solidFill>
              <a:effectLst/>
              <a:uLnTx/>
              <a:uFillTx/>
              <a:latin typeface="Trebuchet MS" panose="020B0603020202020204"/>
              <a:ea typeface="+mn-ea"/>
              <a:cs typeface="+mn-cs"/>
            </a:endParaRPr>
          </a:p>
        </p:txBody>
      </p:sp>
      <p:cxnSp>
        <p:nvCxnSpPr>
          <p:cNvPr id="12" name="Straight Connector 11">
            <a:extLst>
              <a:ext uri="{FF2B5EF4-FFF2-40B4-BE49-F238E27FC236}">
                <a16:creationId xmlns:a16="http://schemas.microsoft.com/office/drawing/2014/main" id="{EFD8408E-B64D-4B13-A3E5-B74C015D57D7}"/>
              </a:ext>
            </a:extLst>
          </p:cNvPr>
          <p:cNvCxnSpPr>
            <a:cxnSpLocks/>
          </p:cNvCxnSpPr>
          <p:nvPr/>
        </p:nvCxnSpPr>
        <p:spPr>
          <a:xfrm flipV="1">
            <a:off x="1562795" y="2293226"/>
            <a:ext cx="0" cy="2367010"/>
          </a:xfrm>
          <a:prstGeom prst="line">
            <a:avLst/>
          </a:prstGeom>
          <a:ln w="19050">
            <a:solidFill>
              <a:schemeClr val="accent2"/>
            </a:solidFill>
            <a:prstDash val="solid"/>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B365C1DB-C3DE-433D-A6A4-E92F59E09584}"/>
              </a:ext>
            </a:extLst>
          </p:cNvPr>
          <p:cNvCxnSpPr>
            <a:cxnSpLocks/>
          </p:cNvCxnSpPr>
          <p:nvPr/>
        </p:nvCxnSpPr>
        <p:spPr>
          <a:xfrm flipH="1">
            <a:off x="8882679" y="4700692"/>
            <a:ext cx="298683" cy="0"/>
          </a:xfrm>
          <a:prstGeom prst="line">
            <a:avLst/>
          </a:prstGeom>
          <a:ln w="19050">
            <a:solidFill>
              <a:schemeClr val="accent2"/>
            </a:solidFill>
            <a:prstDash val="solid"/>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A111783C-F4B0-426D-92D4-10C5E6AA1668}"/>
              </a:ext>
            </a:extLst>
          </p:cNvPr>
          <p:cNvSpPr/>
          <p:nvPr/>
        </p:nvSpPr>
        <p:spPr>
          <a:xfrm>
            <a:off x="8616275" y="2027433"/>
            <a:ext cx="1224350" cy="617058"/>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Trebuchet MS" panose="020B0603020202020204"/>
                <a:ea typeface="+mn-ea"/>
                <a:cs typeface="+mn-cs"/>
              </a:rPr>
              <a:t>I/V</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dirty="0">
                <a:solidFill>
                  <a:srgbClr val="FFFFFF"/>
                </a:solidFill>
                <a:latin typeface="Trebuchet MS" panose="020B0603020202020204"/>
              </a:rPr>
              <a:t>Amplifier</a:t>
            </a:r>
            <a:endParaRPr kumimoji="0" lang="en-US" sz="1800" b="0" i="0" u="none" strike="noStrike" kern="1200" cap="none" spc="0" normalizeH="0" baseline="0" noProof="0" dirty="0">
              <a:ln>
                <a:noFill/>
              </a:ln>
              <a:solidFill>
                <a:srgbClr val="FFFFFF"/>
              </a:solidFill>
              <a:effectLst/>
              <a:uLnTx/>
              <a:uFillTx/>
              <a:latin typeface="Trebuchet MS" panose="020B0603020202020204"/>
              <a:ea typeface="+mn-ea"/>
              <a:cs typeface="+mn-cs"/>
            </a:endParaRPr>
          </a:p>
        </p:txBody>
      </p:sp>
      <p:cxnSp>
        <p:nvCxnSpPr>
          <p:cNvPr id="15" name="Straight Connector 14">
            <a:extLst>
              <a:ext uri="{FF2B5EF4-FFF2-40B4-BE49-F238E27FC236}">
                <a16:creationId xmlns:a16="http://schemas.microsoft.com/office/drawing/2014/main" id="{AD7727DD-A430-4103-8B88-780B73300889}"/>
              </a:ext>
            </a:extLst>
          </p:cNvPr>
          <p:cNvCxnSpPr>
            <a:cxnSpLocks/>
          </p:cNvCxnSpPr>
          <p:nvPr/>
        </p:nvCxnSpPr>
        <p:spPr>
          <a:xfrm flipV="1">
            <a:off x="9181362" y="2607981"/>
            <a:ext cx="766" cy="2097542"/>
          </a:xfrm>
          <a:prstGeom prst="line">
            <a:avLst/>
          </a:prstGeom>
          <a:ln w="19050">
            <a:solidFill>
              <a:schemeClr val="accent2"/>
            </a:solidFill>
            <a:prstDash val="solid"/>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3909BFD-5E90-4941-BF7E-43EBA475AF48}"/>
              </a:ext>
            </a:extLst>
          </p:cNvPr>
          <p:cNvCxnSpPr>
            <a:cxnSpLocks/>
          </p:cNvCxnSpPr>
          <p:nvPr/>
        </p:nvCxnSpPr>
        <p:spPr>
          <a:xfrm flipV="1">
            <a:off x="8748369" y="2644491"/>
            <a:ext cx="766" cy="258729"/>
          </a:xfrm>
          <a:prstGeom prst="line">
            <a:avLst/>
          </a:prstGeom>
          <a:ln w="19050">
            <a:solidFill>
              <a:schemeClr val="accent2"/>
            </a:solidFill>
            <a:prstDash val="solid"/>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DC5E9E0B-80A9-42BC-AB27-DAAA63DBFE69}"/>
              </a:ext>
            </a:extLst>
          </p:cNvPr>
          <p:cNvCxnSpPr>
            <a:cxnSpLocks/>
          </p:cNvCxnSpPr>
          <p:nvPr/>
        </p:nvCxnSpPr>
        <p:spPr>
          <a:xfrm flipV="1">
            <a:off x="3472334" y="2293226"/>
            <a:ext cx="0" cy="609994"/>
          </a:xfrm>
          <a:prstGeom prst="line">
            <a:avLst/>
          </a:prstGeom>
          <a:ln w="19050">
            <a:solidFill>
              <a:schemeClr val="accent2"/>
            </a:solidFill>
            <a:prstDash val="solid"/>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D136360-18A7-4F5C-869B-D0BCA5E96630}"/>
              </a:ext>
            </a:extLst>
          </p:cNvPr>
          <p:cNvCxnSpPr>
            <a:cxnSpLocks/>
          </p:cNvCxnSpPr>
          <p:nvPr/>
        </p:nvCxnSpPr>
        <p:spPr>
          <a:xfrm flipH="1" flipV="1">
            <a:off x="3472334" y="2893552"/>
            <a:ext cx="5280274" cy="9669"/>
          </a:xfrm>
          <a:prstGeom prst="line">
            <a:avLst/>
          </a:prstGeom>
          <a:ln w="19050">
            <a:solidFill>
              <a:schemeClr val="accent2"/>
            </a:solidFill>
            <a:prstDash val="solid"/>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B98CF1B0-6FFB-4FBA-AB59-3F0C8DF0C578}"/>
              </a:ext>
            </a:extLst>
          </p:cNvPr>
          <p:cNvCxnSpPr>
            <a:cxnSpLocks/>
          </p:cNvCxnSpPr>
          <p:nvPr/>
        </p:nvCxnSpPr>
        <p:spPr>
          <a:xfrm flipH="1" flipV="1">
            <a:off x="1562795" y="4660236"/>
            <a:ext cx="1488047" cy="8194"/>
          </a:xfrm>
          <a:prstGeom prst="line">
            <a:avLst/>
          </a:prstGeom>
          <a:ln w="19050">
            <a:solidFill>
              <a:schemeClr val="accent2"/>
            </a:solidFill>
            <a:prstDash val="solid"/>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67E1A414-AAD2-478C-AD5C-1F50198CB7DF}"/>
              </a:ext>
            </a:extLst>
          </p:cNvPr>
          <p:cNvCxnSpPr>
            <a:cxnSpLocks/>
          </p:cNvCxnSpPr>
          <p:nvPr/>
        </p:nvCxnSpPr>
        <p:spPr>
          <a:xfrm flipV="1">
            <a:off x="5232182" y="2143880"/>
            <a:ext cx="0" cy="1002676"/>
          </a:xfrm>
          <a:prstGeom prst="line">
            <a:avLst/>
          </a:prstGeom>
          <a:ln w="19050">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D84E0C6-E8E1-45B1-BE4C-9A9367CB6D55}"/>
              </a:ext>
            </a:extLst>
          </p:cNvPr>
          <p:cNvCxnSpPr>
            <a:cxnSpLocks/>
          </p:cNvCxnSpPr>
          <p:nvPr/>
        </p:nvCxnSpPr>
        <p:spPr>
          <a:xfrm flipV="1">
            <a:off x="3520440" y="3146556"/>
            <a:ext cx="1711742" cy="3233"/>
          </a:xfrm>
          <a:prstGeom prst="line">
            <a:avLst/>
          </a:prstGeom>
          <a:ln w="19050">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61F24B1A-7E4F-4BE3-BD3B-853B21F2D33A}"/>
              </a:ext>
            </a:extLst>
          </p:cNvPr>
          <p:cNvCxnSpPr>
            <a:cxnSpLocks/>
          </p:cNvCxnSpPr>
          <p:nvPr/>
        </p:nvCxnSpPr>
        <p:spPr>
          <a:xfrm flipV="1">
            <a:off x="3520440" y="3138844"/>
            <a:ext cx="0" cy="681479"/>
          </a:xfrm>
          <a:prstGeom prst="line">
            <a:avLst/>
          </a:prstGeom>
          <a:ln w="19050">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D07F6EF-DA46-40D0-B63F-0E1316906CE1}"/>
              </a:ext>
            </a:extLst>
          </p:cNvPr>
          <p:cNvCxnSpPr>
            <a:cxnSpLocks/>
          </p:cNvCxnSpPr>
          <p:nvPr/>
        </p:nvCxnSpPr>
        <p:spPr>
          <a:xfrm flipV="1">
            <a:off x="6694588" y="2143880"/>
            <a:ext cx="0" cy="967104"/>
          </a:xfrm>
          <a:prstGeom prst="line">
            <a:avLst/>
          </a:prstGeom>
          <a:ln w="19050">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F0E26E57-93A2-48D6-AEC5-1E222E7DED7A}"/>
              </a:ext>
            </a:extLst>
          </p:cNvPr>
          <p:cNvCxnSpPr>
            <a:cxnSpLocks/>
          </p:cNvCxnSpPr>
          <p:nvPr/>
        </p:nvCxnSpPr>
        <p:spPr>
          <a:xfrm flipV="1">
            <a:off x="6694588" y="3110984"/>
            <a:ext cx="1612048" cy="9040"/>
          </a:xfrm>
          <a:prstGeom prst="line">
            <a:avLst/>
          </a:prstGeom>
          <a:ln w="19050">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25D4F69E-715C-442B-BC4F-B53127EE4BEA}"/>
              </a:ext>
            </a:extLst>
          </p:cNvPr>
          <p:cNvCxnSpPr>
            <a:cxnSpLocks/>
          </p:cNvCxnSpPr>
          <p:nvPr/>
        </p:nvCxnSpPr>
        <p:spPr>
          <a:xfrm flipV="1">
            <a:off x="8306636" y="3077682"/>
            <a:ext cx="0" cy="681479"/>
          </a:xfrm>
          <a:prstGeom prst="line">
            <a:avLst/>
          </a:prstGeom>
          <a:ln w="19050">
            <a:solidFill>
              <a:srgbClr val="FF0000"/>
            </a:solidFill>
            <a:prstDash val="solid"/>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35EDD257-95A2-42D4-8E53-A525F0CBF302}"/>
              </a:ext>
            </a:extLst>
          </p:cNvPr>
          <p:cNvSpPr/>
          <p:nvPr/>
        </p:nvSpPr>
        <p:spPr>
          <a:xfrm>
            <a:off x="5408400" y="2156234"/>
            <a:ext cx="1062592" cy="617058"/>
          </a:xfrm>
          <a:prstGeom prst="rect">
            <a:avLst/>
          </a:prstGeom>
          <a:solidFill>
            <a:srgbClr val="FFBFBF"/>
          </a:solidFill>
          <a:ln>
            <a:solidFill>
              <a:srgbClr val="F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Trebuchet MS" panose="020B0603020202020204"/>
                <a:ea typeface="+mn-ea"/>
                <a:cs typeface="+mn-cs"/>
              </a:rPr>
              <a:t>AWG</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dirty="0">
                <a:solidFill>
                  <a:srgbClr val="FFFFFF"/>
                </a:solidFill>
                <a:latin typeface="Trebuchet MS" panose="020B0603020202020204"/>
              </a:rPr>
              <a:t>(DOT)</a:t>
            </a:r>
            <a:endParaRPr kumimoji="0" lang="en-US" sz="1800" b="0" i="0" u="none" strike="noStrike" kern="1200" cap="none" spc="0" normalizeH="0" baseline="0" noProof="0" dirty="0">
              <a:ln>
                <a:noFill/>
              </a:ln>
              <a:solidFill>
                <a:srgbClr val="FFFFFF"/>
              </a:solidFill>
              <a:effectLst/>
              <a:uLnTx/>
              <a:uFillTx/>
              <a:latin typeface="Trebuchet MS" panose="020B0603020202020204"/>
              <a:ea typeface="+mn-ea"/>
              <a:cs typeface="+mn-cs"/>
            </a:endParaRPr>
          </a:p>
        </p:txBody>
      </p:sp>
      <p:cxnSp>
        <p:nvCxnSpPr>
          <p:cNvPr id="27" name="Straight Connector 26">
            <a:extLst>
              <a:ext uri="{FF2B5EF4-FFF2-40B4-BE49-F238E27FC236}">
                <a16:creationId xmlns:a16="http://schemas.microsoft.com/office/drawing/2014/main" id="{131A60B1-442A-4AC3-A1DE-6341ACC796B2}"/>
              </a:ext>
            </a:extLst>
          </p:cNvPr>
          <p:cNvCxnSpPr>
            <a:cxnSpLocks/>
            <a:endCxn id="26" idx="2"/>
          </p:cNvCxnSpPr>
          <p:nvPr/>
        </p:nvCxnSpPr>
        <p:spPr>
          <a:xfrm flipV="1">
            <a:off x="5937031" y="2773292"/>
            <a:ext cx="2665" cy="574394"/>
          </a:xfrm>
          <a:prstGeom prst="line">
            <a:avLst/>
          </a:prstGeom>
          <a:ln w="19050">
            <a:solidFill>
              <a:srgbClr val="FFBFBF"/>
            </a:solidFill>
            <a:prstDash val="solid"/>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A9D53F4A-5C48-429C-902F-499F991DB8C8}"/>
              </a:ext>
            </a:extLst>
          </p:cNvPr>
          <p:cNvCxnSpPr>
            <a:cxnSpLocks/>
          </p:cNvCxnSpPr>
          <p:nvPr/>
        </p:nvCxnSpPr>
        <p:spPr>
          <a:xfrm flipH="1" flipV="1">
            <a:off x="6923188" y="1526324"/>
            <a:ext cx="2" cy="1785189"/>
          </a:xfrm>
          <a:prstGeom prst="line">
            <a:avLst/>
          </a:prstGeom>
          <a:ln w="19050">
            <a:solidFill>
              <a:schemeClr val="accent1"/>
            </a:solidFill>
            <a:prstDash val="solid"/>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30CE235-4C06-4736-A64E-37F8EA84DF13}"/>
              </a:ext>
            </a:extLst>
          </p:cNvPr>
          <p:cNvCxnSpPr>
            <a:cxnSpLocks/>
          </p:cNvCxnSpPr>
          <p:nvPr/>
        </p:nvCxnSpPr>
        <p:spPr>
          <a:xfrm>
            <a:off x="6573662" y="3311514"/>
            <a:ext cx="349528" cy="1"/>
          </a:xfrm>
          <a:prstGeom prst="line">
            <a:avLst/>
          </a:prstGeom>
          <a:ln w="19050">
            <a:solidFill>
              <a:schemeClr val="accent1"/>
            </a:solidFill>
            <a:prstDash val="solid"/>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F72668AA-7BA9-4BC9-B481-3C14620D3BE4}"/>
              </a:ext>
            </a:extLst>
          </p:cNvPr>
          <p:cNvCxnSpPr>
            <a:cxnSpLocks/>
          </p:cNvCxnSpPr>
          <p:nvPr/>
        </p:nvCxnSpPr>
        <p:spPr>
          <a:xfrm flipV="1">
            <a:off x="4975859" y="1425625"/>
            <a:ext cx="6499" cy="1922061"/>
          </a:xfrm>
          <a:prstGeom prst="line">
            <a:avLst/>
          </a:prstGeom>
          <a:ln w="19050">
            <a:solidFill>
              <a:schemeClr val="accent1"/>
            </a:solidFill>
            <a:prstDash val="soli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A8E2E1EE-B4ED-4AEC-8560-17D30354BD4E}"/>
              </a:ext>
            </a:extLst>
          </p:cNvPr>
          <p:cNvCxnSpPr>
            <a:cxnSpLocks/>
          </p:cNvCxnSpPr>
          <p:nvPr/>
        </p:nvCxnSpPr>
        <p:spPr>
          <a:xfrm flipV="1">
            <a:off x="7363772" y="1807162"/>
            <a:ext cx="19808" cy="1571349"/>
          </a:xfrm>
          <a:prstGeom prst="line">
            <a:avLst/>
          </a:prstGeom>
          <a:ln w="19050">
            <a:solidFill>
              <a:srgbClr val="7030A0"/>
            </a:solidFill>
            <a:prstDash val="soli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0565194F-61F6-4B6D-A4E4-C47FA6D24B51}"/>
              </a:ext>
            </a:extLst>
          </p:cNvPr>
          <p:cNvCxnSpPr>
            <a:cxnSpLocks/>
          </p:cNvCxnSpPr>
          <p:nvPr/>
        </p:nvCxnSpPr>
        <p:spPr>
          <a:xfrm flipH="1">
            <a:off x="7383580" y="1807162"/>
            <a:ext cx="649897" cy="0"/>
          </a:xfrm>
          <a:prstGeom prst="line">
            <a:avLst/>
          </a:prstGeom>
          <a:ln w="19050">
            <a:solidFill>
              <a:srgbClr val="7030A0"/>
            </a:solidFill>
            <a:prstDash val="soli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9F0C5302-B8B4-4CBF-B05B-788E5801B2D7}"/>
              </a:ext>
            </a:extLst>
          </p:cNvPr>
          <p:cNvCxnSpPr>
            <a:cxnSpLocks/>
          </p:cNvCxnSpPr>
          <p:nvPr/>
        </p:nvCxnSpPr>
        <p:spPr>
          <a:xfrm>
            <a:off x="7999929" y="1389754"/>
            <a:ext cx="8692" cy="445597"/>
          </a:xfrm>
          <a:prstGeom prst="line">
            <a:avLst/>
          </a:prstGeom>
          <a:ln w="19050">
            <a:solidFill>
              <a:srgbClr val="7030A0"/>
            </a:solidFill>
            <a:prstDash val="soli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77E80DC0-6FB7-4384-8A51-5E55B043FB6A}"/>
              </a:ext>
            </a:extLst>
          </p:cNvPr>
          <p:cNvCxnSpPr>
            <a:cxnSpLocks/>
          </p:cNvCxnSpPr>
          <p:nvPr/>
        </p:nvCxnSpPr>
        <p:spPr>
          <a:xfrm>
            <a:off x="8746689" y="1435474"/>
            <a:ext cx="8692" cy="445597"/>
          </a:xfrm>
          <a:prstGeom prst="line">
            <a:avLst/>
          </a:prstGeom>
          <a:ln w="19050">
            <a:solidFill>
              <a:srgbClr val="7030A0"/>
            </a:solidFill>
            <a:prstDash val="solid"/>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BBFF07FB-C82F-4CC3-8D5E-2F3118FC3AF4}"/>
              </a:ext>
            </a:extLst>
          </p:cNvPr>
          <p:cNvCxnSpPr>
            <a:cxnSpLocks/>
          </p:cNvCxnSpPr>
          <p:nvPr/>
        </p:nvCxnSpPr>
        <p:spPr>
          <a:xfrm flipH="1">
            <a:off x="8751036" y="1859433"/>
            <a:ext cx="1444524" cy="0"/>
          </a:xfrm>
          <a:prstGeom prst="line">
            <a:avLst/>
          </a:prstGeom>
          <a:ln w="19050">
            <a:solidFill>
              <a:srgbClr val="7030A0"/>
            </a:solidFill>
            <a:prstDash val="soli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68EE1BD6-5DF5-4847-90F3-37BEBB175626}"/>
              </a:ext>
            </a:extLst>
          </p:cNvPr>
          <p:cNvCxnSpPr>
            <a:cxnSpLocks/>
          </p:cNvCxnSpPr>
          <p:nvPr/>
        </p:nvCxnSpPr>
        <p:spPr>
          <a:xfrm flipV="1">
            <a:off x="10104418" y="1847073"/>
            <a:ext cx="47262" cy="3037347"/>
          </a:xfrm>
          <a:prstGeom prst="line">
            <a:avLst/>
          </a:prstGeom>
          <a:ln w="19050">
            <a:solidFill>
              <a:srgbClr val="7030A0"/>
            </a:solidFill>
            <a:prstDash val="solid"/>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63632FA2-51BC-4CC0-9A57-18EDC09E83C3}"/>
              </a:ext>
            </a:extLst>
          </p:cNvPr>
          <p:cNvCxnSpPr>
            <a:cxnSpLocks/>
          </p:cNvCxnSpPr>
          <p:nvPr/>
        </p:nvCxnSpPr>
        <p:spPr>
          <a:xfrm flipH="1">
            <a:off x="8306636" y="4869333"/>
            <a:ext cx="1803638" cy="0"/>
          </a:xfrm>
          <a:prstGeom prst="line">
            <a:avLst/>
          </a:prstGeom>
          <a:ln w="19050">
            <a:solidFill>
              <a:srgbClr val="7030A0"/>
            </a:solidFill>
            <a:prstDash val="solid"/>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A64ECF68-5AF9-4D2A-8F0C-3D89B131343F}"/>
              </a:ext>
            </a:extLst>
          </p:cNvPr>
          <p:cNvSpPr txBox="1"/>
          <p:nvPr/>
        </p:nvSpPr>
        <p:spPr>
          <a:xfrm>
            <a:off x="1377317" y="5268578"/>
            <a:ext cx="2095017" cy="1200329"/>
          </a:xfrm>
          <a:prstGeom prst="rect">
            <a:avLst/>
          </a:prstGeom>
          <a:noFill/>
        </p:spPr>
        <p:txBody>
          <a:bodyPr wrap="square" rtlCol="0">
            <a:spAutoFit/>
          </a:bodyPr>
          <a:lstStyle/>
          <a:p>
            <a:r>
              <a:rPr lang="en-US" dirty="0"/>
              <a:t>NOTE:</a:t>
            </a:r>
          </a:p>
          <a:p>
            <a:r>
              <a:rPr lang="en-US" dirty="0"/>
              <a:t>Setup is repeated for the bottom device</a:t>
            </a:r>
          </a:p>
        </p:txBody>
      </p:sp>
      <p:sp>
        <p:nvSpPr>
          <p:cNvPr id="39" name="Slide Number Placeholder 38">
            <a:extLst>
              <a:ext uri="{FF2B5EF4-FFF2-40B4-BE49-F238E27FC236}">
                <a16:creationId xmlns:a16="http://schemas.microsoft.com/office/drawing/2014/main" id="{EBAC9E38-82DD-440D-93D7-2481CD6A26E4}"/>
              </a:ext>
            </a:extLst>
          </p:cNvPr>
          <p:cNvSpPr>
            <a:spLocks noGrp="1"/>
          </p:cNvSpPr>
          <p:nvPr>
            <p:ph type="sldNum" sz="quarter" idx="12"/>
          </p:nvPr>
        </p:nvSpPr>
        <p:spPr/>
        <p:txBody>
          <a:bodyPr/>
          <a:lstStyle/>
          <a:p>
            <a:fld id="{B6C50F68-804C-4ED6-88BC-A3EB9054C9BD}" type="slidenum">
              <a:rPr lang="en-US" smtClean="0"/>
              <a:t>30</a:t>
            </a:fld>
            <a:endParaRPr lang="en-US"/>
          </a:p>
        </p:txBody>
      </p:sp>
    </p:spTree>
    <p:extLst>
      <p:ext uri="{BB962C8B-B14F-4D97-AF65-F5344CB8AC3E}">
        <p14:creationId xmlns:p14="http://schemas.microsoft.com/office/powerpoint/2010/main" val="2410639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49AEC5-D2B5-4815-B6FE-B87DEFEB24CB}"/>
              </a:ext>
            </a:extLst>
          </p:cNvPr>
          <p:cNvSpPr>
            <a:spLocks noGrp="1"/>
          </p:cNvSpPr>
          <p:nvPr>
            <p:ph type="title"/>
          </p:nvPr>
        </p:nvSpPr>
        <p:spPr>
          <a:xfrm>
            <a:off x="0" y="18255"/>
            <a:ext cx="10515600" cy="640080"/>
          </a:xfrm>
        </p:spPr>
        <p:txBody>
          <a:bodyPr>
            <a:normAutofit fontScale="90000"/>
          </a:bodyPr>
          <a:lstStyle/>
          <a:p>
            <a:r>
              <a:rPr lang="en-US" dirty="0"/>
              <a:t>Quantum Dot Model &amp; Coulomb Blockade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41DC561-09D2-4BB4-9BEE-63A9E18734B0}"/>
                  </a:ext>
                </a:extLst>
              </p:cNvPr>
              <p:cNvSpPr>
                <a:spLocks noGrp="1"/>
              </p:cNvSpPr>
              <p:nvPr>
                <p:ph idx="1"/>
              </p:nvPr>
            </p:nvSpPr>
            <p:spPr>
              <a:xfrm>
                <a:off x="108585" y="1157287"/>
                <a:ext cx="3848100" cy="869950"/>
              </a:xfrm>
            </p:spPr>
            <p:txBody>
              <a:bodyPr>
                <a:normAutofit/>
              </a:bodyPr>
              <a:lstStyle/>
              <a:p>
                <a:pPr marL="514350" indent="-514350">
                  <a:buFont typeface="+mj-lt"/>
                  <a:buAutoNum type="arabicPeriod"/>
                </a:pPr>
                <a14:m>
                  <m:oMath xmlns:m="http://schemas.openxmlformats.org/officeDocument/2006/math">
                    <m:r>
                      <a:rPr lang="en-US" b="0" i="1" smtClean="0">
                        <a:latin typeface="Cambria Math" panose="02040503050406030204" pitchFamily="18" charset="0"/>
                      </a:rPr>
                      <m:t>𝑈</m:t>
                    </m:r>
                    <m:d>
                      <m:dPr>
                        <m:ctrlPr>
                          <a:rPr lang="en-US" i="1" smtClean="0">
                            <a:latin typeface="Cambria Math" panose="02040503050406030204" pitchFamily="18" charset="0"/>
                          </a:rPr>
                        </m:ctrlPr>
                      </m:dPr>
                      <m:e>
                        <m:r>
                          <a:rPr lang="en-US" b="0" i="1" smtClean="0">
                            <a:latin typeface="Cambria Math" panose="02040503050406030204" pitchFamily="18" charset="0"/>
                          </a:rPr>
                          <m:t>𝑁</m:t>
                        </m:r>
                      </m:e>
                    </m:d>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f>
                      <m:fPr>
                        <m:ctrlPr>
                          <a:rPr lang="en-US" b="0" i="1" smtClean="0">
                            <a:latin typeface="Cambria Math" panose="02040503050406030204" pitchFamily="18" charset="0"/>
                          </a:rPr>
                        </m:ctrlPr>
                      </m:fPr>
                      <m:num>
                        <m:sSup>
                          <m:sSupPr>
                            <m:ctrlPr>
                              <a:rPr lang="en-US" b="0" i="1" smtClean="0">
                                <a:latin typeface="Cambria Math" panose="02040503050406030204" pitchFamily="18" charset="0"/>
                              </a:rPr>
                            </m:ctrlPr>
                          </m:sSupPr>
                          <m:e>
                            <m:r>
                              <a:rPr lang="en-US" b="0" i="1" smtClean="0">
                                <a:latin typeface="Cambria Math" panose="02040503050406030204" pitchFamily="18" charset="0"/>
                              </a:rPr>
                              <m:t>𝑞</m:t>
                            </m:r>
                          </m:e>
                          <m:sup>
                            <m:r>
                              <a:rPr lang="en-US" b="0" i="1" smtClean="0">
                                <a:latin typeface="Cambria Math" panose="02040503050406030204" pitchFamily="18" charset="0"/>
                              </a:rPr>
                              <m:t>2</m:t>
                            </m:r>
                          </m:sup>
                        </m:sSup>
                      </m:num>
                      <m:den>
                        <m:r>
                          <a:rPr lang="en-US" b="0" i="1" smtClean="0">
                            <a:latin typeface="Cambria Math" panose="02040503050406030204" pitchFamily="18" charset="0"/>
                          </a:rPr>
                          <m:t>𝐶</m:t>
                        </m:r>
                      </m:den>
                    </m:f>
                    <m:r>
                      <a:rPr lang="en-US" b="0" i="1" smtClean="0">
                        <a:latin typeface="Cambria Math" panose="02040503050406030204" pitchFamily="18" charset="0"/>
                      </a:rPr>
                      <m:t>+</m:t>
                    </m:r>
                    <m:nary>
                      <m:naryPr>
                        <m:chr m:val="∑"/>
                        <m:supHide m:val="on"/>
                        <m:ctrlPr>
                          <a:rPr lang="en-US" b="0" i="1" smtClean="0">
                            <a:latin typeface="Cambria Math" panose="02040503050406030204" pitchFamily="18" charset="0"/>
                          </a:rPr>
                        </m:ctrlPr>
                      </m:naryPr>
                      <m:sub>
                        <m:r>
                          <m:rPr>
                            <m:brk m:alnAt="7"/>
                          </m:rPr>
                          <a:rPr lang="en-US" b="0" i="1" smtClean="0">
                            <a:latin typeface="Cambria Math" panose="02040503050406030204" pitchFamily="18" charset="0"/>
                          </a:rPr>
                          <m:t>𝑛</m:t>
                        </m:r>
                      </m:sub>
                      <m:sup/>
                      <m:e>
                        <m:sSub>
                          <m:sSubPr>
                            <m:ctrlPr>
                              <a:rPr lang="en-US" b="0" i="1" smtClean="0">
                                <a:latin typeface="Cambria Math" panose="02040503050406030204" pitchFamily="18" charset="0"/>
                              </a:rPr>
                            </m:ctrlPr>
                          </m:sSubPr>
                          <m:e>
                            <m:r>
                              <a:rPr lang="en-US" b="0" i="1" smtClean="0">
                                <a:latin typeface="Cambria Math" panose="02040503050406030204" pitchFamily="18" charset="0"/>
                              </a:rPr>
                              <m:t>𝐸</m:t>
                            </m:r>
                          </m:e>
                          <m:sub>
                            <m:r>
                              <a:rPr lang="en-US" b="0" i="1" smtClean="0">
                                <a:latin typeface="Cambria Math" panose="02040503050406030204" pitchFamily="18" charset="0"/>
                              </a:rPr>
                              <m:t>𝑛</m:t>
                            </m:r>
                          </m:sub>
                        </m:sSub>
                      </m:e>
                    </m:nary>
                  </m:oMath>
                </a14:m>
                <a:endParaRPr lang="en-US" dirty="0"/>
              </a:p>
            </p:txBody>
          </p:sp>
        </mc:Choice>
        <mc:Fallback xmlns="">
          <p:sp>
            <p:nvSpPr>
              <p:cNvPr id="3" name="Content Placeholder 2">
                <a:extLst>
                  <a:ext uri="{FF2B5EF4-FFF2-40B4-BE49-F238E27FC236}">
                    <a16:creationId xmlns:a16="http://schemas.microsoft.com/office/drawing/2014/main" id="{041DC561-09D2-4BB4-9BEE-63A9E18734B0}"/>
                  </a:ext>
                </a:extLst>
              </p:cNvPr>
              <p:cNvSpPr>
                <a:spLocks noGrp="1" noRot="1" noChangeAspect="1" noMove="1" noResize="1" noEditPoints="1" noAdjustHandles="1" noChangeArrowheads="1" noChangeShapeType="1" noTextEdit="1"/>
              </p:cNvSpPr>
              <p:nvPr>
                <p:ph idx="1"/>
              </p:nvPr>
            </p:nvSpPr>
            <p:spPr>
              <a:xfrm>
                <a:off x="108585" y="1157287"/>
                <a:ext cx="3848100" cy="869950"/>
              </a:xfrm>
              <a:blipFill>
                <a:blip r:embed="rId3"/>
                <a:stretch>
                  <a:fillRect/>
                </a:stretch>
              </a:blipFill>
            </p:spPr>
            <p:txBody>
              <a:bodyPr/>
              <a:lstStyle/>
              <a:p>
                <a:r>
                  <a:rPr lang="en-US">
                    <a:noFill/>
                  </a:rPr>
                  <a:t> </a:t>
                </a:r>
              </a:p>
            </p:txBody>
          </p:sp>
        </mc:Fallback>
      </mc:AlternateContent>
      <p:pic>
        <p:nvPicPr>
          <p:cNvPr id="5" name="Picture 4">
            <a:extLst>
              <a:ext uri="{FF2B5EF4-FFF2-40B4-BE49-F238E27FC236}">
                <a16:creationId xmlns:a16="http://schemas.microsoft.com/office/drawing/2014/main" id="{363930B0-6156-4F2D-8CBC-5CC3E377DBA9}"/>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8010" t="7318" r="9275" b="3635"/>
          <a:stretch/>
        </p:blipFill>
        <p:spPr>
          <a:xfrm>
            <a:off x="7761359" y="3122459"/>
            <a:ext cx="4411981" cy="3562351"/>
          </a:xfrm>
          <a:prstGeom prst="rect">
            <a:avLst/>
          </a:prstGeom>
        </p:spPr>
      </p:pic>
      <mc:AlternateContent xmlns:mc="http://schemas.openxmlformats.org/markup-compatibility/2006" xmlns:a14="http://schemas.microsoft.com/office/drawing/2010/main">
        <mc:Choice Requires="a14">
          <p:sp>
            <p:nvSpPr>
              <p:cNvPr id="6" name="Content Placeholder 2">
                <a:extLst>
                  <a:ext uri="{FF2B5EF4-FFF2-40B4-BE49-F238E27FC236}">
                    <a16:creationId xmlns:a16="http://schemas.microsoft.com/office/drawing/2014/main" id="{894AD228-ABD5-4D95-976C-4C03AAD1851E}"/>
                  </a:ext>
                </a:extLst>
              </p:cNvPr>
              <p:cNvSpPr txBox="1">
                <a:spLocks/>
              </p:cNvSpPr>
              <p:nvPr/>
            </p:nvSpPr>
            <p:spPr>
              <a:xfrm>
                <a:off x="51465" y="2070874"/>
                <a:ext cx="9230995" cy="869950"/>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Font typeface="+mj-lt"/>
                  <a:buAutoNum type="arabicPeriod" startAt="3"/>
                </a:pPr>
                <a14:m>
                  <m:oMath xmlns:m="http://schemas.openxmlformats.org/officeDocument/2006/math">
                    <m:r>
                      <a:rPr lang="en-US" i="1" smtClean="0">
                        <a:latin typeface="Cambria Math" panose="02040503050406030204" pitchFamily="18" charset="0"/>
                        <a:ea typeface="Cambria Math" panose="02040503050406030204" pitchFamily="18" charset="0"/>
                      </a:rPr>
                      <m:t>𝜇</m:t>
                    </m:r>
                    <m:d>
                      <m:dPr>
                        <m:ctrlPr>
                          <a:rPr lang="en-US" i="1" smtClean="0">
                            <a:latin typeface="Cambria Math" panose="02040503050406030204" pitchFamily="18" charset="0"/>
                          </a:rPr>
                        </m:ctrlPr>
                      </m:dPr>
                      <m:e>
                        <m:r>
                          <a:rPr lang="en-US" i="1" smtClean="0">
                            <a:latin typeface="Cambria Math" panose="02040503050406030204" pitchFamily="18" charset="0"/>
                          </a:rPr>
                          <m:t>𝑁</m:t>
                        </m:r>
                      </m:e>
                    </m:d>
                    <m:r>
                      <a:rPr lang="en-US" i="1" smtClean="0">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𝑁</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e>
                    </m:d>
                    <m:r>
                      <a:rPr lang="en-US" i="1" smtClean="0">
                        <a:latin typeface="Cambria Math" panose="02040503050406030204" pitchFamily="18" charset="0"/>
                        <a:ea typeface="Cambria Math" panose="02040503050406030204" pitchFamily="18" charset="0"/>
                      </a:rPr>
                      <m:t>∙</m:t>
                    </m:r>
                    <m:sSub>
                      <m:sSubPr>
                        <m:ctrlPr>
                          <a:rPr lang="en-US"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𝐸</m:t>
                        </m:r>
                      </m:e>
                      <m:sub>
                        <m:r>
                          <a:rPr lang="en-US" b="0" i="1" smtClean="0">
                            <a:latin typeface="Cambria Math" panose="02040503050406030204" pitchFamily="18" charset="0"/>
                            <a:ea typeface="Cambria Math" panose="02040503050406030204" pitchFamily="18" charset="0"/>
                          </a:rPr>
                          <m:t>𝑐</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𝐸</m:t>
                            </m:r>
                          </m:e>
                          <m:sub>
                            <m:r>
                              <a:rPr lang="en-US" i="1">
                                <a:latin typeface="Cambria Math" panose="02040503050406030204" pitchFamily="18" charset="0"/>
                                <a:ea typeface="Cambria Math" panose="02040503050406030204" pitchFamily="18" charset="0"/>
                              </a:rPr>
                              <m:t>𝑐</m:t>
                            </m:r>
                          </m:sub>
                        </m:sSub>
                      </m:num>
                      <m:den>
                        <m:r>
                          <a:rPr lang="en-US" b="0" i="1" smtClean="0">
                            <a:latin typeface="Cambria Math" panose="02040503050406030204" pitchFamily="18" charset="0"/>
                          </a:rPr>
                          <m:t>𝑒</m:t>
                        </m:r>
                      </m:den>
                    </m:f>
                    <m:r>
                      <a:rPr lang="en-US" i="1" smtClean="0">
                        <a:latin typeface="Cambria Math" panose="02040503050406030204" pitchFamily="18" charset="0"/>
                        <a:ea typeface="Cambria Math" panose="02040503050406030204" pitchFamily="18" charset="0"/>
                      </a:rPr>
                      <m:t>∙</m:t>
                    </m:r>
                    <m:d>
                      <m:dPr>
                        <m:ctrlPr>
                          <a:rPr lang="en-US" i="1" smtClean="0">
                            <a:latin typeface="Cambria Math" panose="02040503050406030204" pitchFamily="18" charset="0"/>
                            <a:ea typeface="Cambria Math" panose="02040503050406030204" pitchFamily="18" charset="0"/>
                          </a:rPr>
                        </m:ctrlPr>
                      </m:dPr>
                      <m:e>
                        <m:sSub>
                          <m:sSubPr>
                            <m:ctrlPr>
                              <a:rPr lang="en-US"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𝐶</m:t>
                            </m:r>
                          </m:e>
                          <m:sub>
                            <m:r>
                              <a:rPr lang="en-US" b="0" i="1" smtClean="0">
                                <a:latin typeface="Cambria Math" panose="02040503050406030204" pitchFamily="18" charset="0"/>
                                <a:ea typeface="Cambria Math" panose="02040503050406030204" pitchFamily="18" charset="0"/>
                              </a:rPr>
                              <m:t>𝑆</m:t>
                            </m:r>
                          </m:sub>
                        </m:sSub>
                        <m:r>
                          <a:rPr lang="en-US" i="1" smtClean="0">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𝑉</m:t>
                            </m:r>
                          </m:e>
                          <m:sub>
                            <m:r>
                              <a:rPr lang="en-US" b="0" i="1" smtClean="0">
                                <a:latin typeface="Cambria Math" panose="02040503050406030204" pitchFamily="18" charset="0"/>
                                <a:ea typeface="Cambria Math" panose="02040503050406030204" pitchFamily="18" charset="0"/>
                              </a:rPr>
                              <m:t>𝑆</m:t>
                            </m:r>
                          </m:sub>
                        </m:sSub>
                        <m:r>
                          <a:rPr lang="en-US" b="0" i="1" smtClean="0">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𝐶</m:t>
                            </m:r>
                          </m:e>
                          <m:sub>
                            <m:r>
                              <a:rPr lang="en-US" b="0" i="1" smtClean="0">
                                <a:latin typeface="Cambria Math" panose="02040503050406030204" pitchFamily="18" charset="0"/>
                                <a:ea typeface="Cambria Math" panose="02040503050406030204" pitchFamily="18" charset="0"/>
                              </a:rPr>
                              <m:t>𝐺</m:t>
                            </m:r>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𝑉</m:t>
                            </m:r>
                          </m:e>
                          <m:sub>
                            <m:r>
                              <a:rPr lang="en-US" b="0" i="1" smtClean="0">
                                <a:latin typeface="Cambria Math" panose="02040503050406030204" pitchFamily="18" charset="0"/>
                                <a:ea typeface="Cambria Math" panose="02040503050406030204" pitchFamily="18" charset="0"/>
                              </a:rPr>
                              <m:t>𝐺</m:t>
                            </m:r>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𝐶</m:t>
                            </m:r>
                          </m:e>
                          <m:sub>
                            <m:r>
                              <a:rPr lang="en-US" b="0" i="1" smtClean="0">
                                <a:latin typeface="Cambria Math" panose="02040503050406030204" pitchFamily="18" charset="0"/>
                                <a:ea typeface="Cambria Math" panose="02040503050406030204" pitchFamily="18" charset="0"/>
                              </a:rPr>
                              <m:t>𝐷</m:t>
                            </m:r>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𝑉</m:t>
                            </m:r>
                          </m:e>
                          <m:sub>
                            <m:r>
                              <a:rPr lang="en-US" b="0" i="1" smtClean="0">
                                <a:latin typeface="Cambria Math" panose="02040503050406030204" pitchFamily="18" charset="0"/>
                                <a:ea typeface="Cambria Math" panose="02040503050406030204" pitchFamily="18" charset="0"/>
                              </a:rPr>
                              <m:t>𝐷</m:t>
                            </m:r>
                          </m:sub>
                        </m:sSub>
                      </m:e>
                    </m:d>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𝐸</m:t>
                        </m:r>
                      </m:e>
                      <m:sub>
                        <m:r>
                          <a:rPr lang="en-US" b="0" i="1" smtClean="0">
                            <a:latin typeface="Cambria Math" panose="02040503050406030204" pitchFamily="18" charset="0"/>
                            <a:ea typeface="Cambria Math" panose="02040503050406030204" pitchFamily="18" charset="0"/>
                          </a:rPr>
                          <m:t>𝑛</m:t>
                        </m:r>
                      </m:sub>
                    </m:sSub>
                  </m:oMath>
                </a14:m>
                <a:endParaRPr lang="en-US" dirty="0"/>
              </a:p>
            </p:txBody>
          </p:sp>
        </mc:Choice>
        <mc:Fallback xmlns="">
          <p:sp>
            <p:nvSpPr>
              <p:cNvPr id="6" name="Content Placeholder 2">
                <a:extLst>
                  <a:ext uri="{FF2B5EF4-FFF2-40B4-BE49-F238E27FC236}">
                    <a16:creationId xmlns:a16="http://schemas.microsoft.com/office/drawing/2014/main" id="{894AD228-ABD5-4D95-976C-4C03AAD1851E}"/>
                  </a:ext>
                </a:extLst>
              </p:cNvPr>
              <p:cNvSpPr txBox="1">
                <a:spLocks noRot="1" noChangeAspect="1" noMove="1" noResize="1" noEditPoints="1" noAdjustHandles="1" noChangeArrowheads="1" noChangeShapeType="1" noTextEdit="1"/>
              </p:cNvSpPr>
              <p:nvPr/>
            </p:nvSpPr>
            <p:spPr>
              <a:xfrm>
                <a:off x="51465" y="2070874"/>
                <a:ext cx="9230995" cy="869950"/>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id="{01FD5A34-E4F2-4EB7-8817-CEF06B7945EF}"/>
                  </a:ext>
                </a:extLst>
              </p:cNvPr>
              <p:cNvSpPr txBox="1">
                <a:spLocks/>
              </p:cNvSpPr>
              <p:nvPr/>
            </p:nvSpPr>
            <p:spPr>
              <a:xfrm>
                <a:off x="4936186" y="1170297"/>
                <a:ext cx="7147229" cy="86995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Font typeface="+mj-lt"/>
                  <a:buAutoNum type="arabicPeriod" startAt="2"/>
                </a:pPr>
                <a14:m>
                  <m:oMath xmlns:m="http://schemas.openxmlformats.org/officeDocument/2006/math">
                    <m:sSub>
                      <m:sSubPr>
                        <m:ctrlPr>
                          <a:rPr lang="en-US"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𝑄</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𝑒𝑁</m:t>
                        </m:r>
                        <m:r>
                          <a:rPr lang="en-US" b="0" i="1" smtClean="0">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𝐶</m:t>
                        </m:r>
                      </m:e>
                      <m:sub>
                        <m:r>
                          <a:rPr lang="en-US" i="1">
                            <a:latin typeface="Cambria Math" panose="02040503050406030204" pitchFamily="18" charset="0"/>
                            <a:ea typeface="Cambria Math" panose="02040503050406030204" pitchFamily="18" charset="0"/>
                          </a:rPr>
                          <m:t>𝑆</m:t>
                        </m:r>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𝑉</m:t>
                        </m:r>
                      </m:e>
                      <m:sub>
                        <m:r>
                          <a:rPr lang="en-US" i="1">
                            <a:latin typeface="Cambria Math" panose="02040503050406030204" pitchFamily="18" charset="0"/>
                            <a:ea typeface="Cambria Math" panose="02040503050406030204" pitchFamily="18" charset="0"/>
                          </a:rPr>
                          <m:t>𝑆</m:t>
                        </m:r>
                      </m:sub>
                    </m:sSub>
                    <m:r>
                      <a:rPr lang="en-US" b="0" i="1" smtClean="0">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𝑉</m:t>
                        </m:r>
                      </m:e>
                      <m:sub>
                        <m:r>
                          <a:rPr lang="en-US" i="1">
                            <a:latin typeface="Cambria Math" panose="02040503050406030204" pitchFamily="18" charset="0"/>
                            <a:ea typeface="Cambria Math" panose="02040503050406030204" pitchFamily="18" charset="0"/>
                          </a:rPr>
                          <m:t>𝑑𝑜𝑡</m:t>
                        </m:r>
                      </m:sub>
                    </m:sSub>
                    <m:r>
                      <a:rPr lang="en-US" b="0" i="1" smtClean="0">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𝐶</m:t>
                        </m:r>
                      </m:e>
                      <m:sub>
                        <m:r>
                          <a:rPr lang="en-US" i="1">
                            <a:latin typeface="Cambria Math" panose="02040503050406030204" pitchFamily="18" charset="0"/>
                            <a:ea typeface="Cambria Math" panose="02040503050406030204" pitchFamily="18" charset="0"/>
                          </a:rPr>
                          <m:t>𝐺</m:t>
                        </m:r>
                      </m:sub>
                    </m:sSub>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𝑉</m:t>
                        </m:r>
                      </m:e>
                      <m:sub>
                        <m:r>
                          <a:rPr lang="en-US" i="1">
                            <a:latin typeface="Cambria Math" panose="02040503050406030204" pitchFamily="18" charset="0"/>
                            <a:ea typeface="Cambria Math" panose="02040503050406030204" pitchFamily="18" charset="0"/>
                          </a:rPr>
                          <m:t>𝐺</m:t>
                        </m:r>
                      </m:sub>
                    </m:sSub>
                    <m:r>
                      <a:rPr lang="en-US" b="0" i="1" smtClean="0">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𝑉</m:t>
                        </m:r>
                      </m:e>
                      <m:sub>
                        <m:r>
                          <a:rPr lang="en-US" i="1">
                            <a:latin typeface="Cambria Math" panose="02040503050406030204" pitchFamily="18" charset="0"/>
                            <a:ea typeface="Cambria Math" panose="02040503050406030204" pitchFamily="18" charset="0"/>
                          </a:rPr>
                          <m:t>𝑑𝑜𝑡</m:t>
                        </m:r>
                      </m:sub>
                    </m:sSub>
                    <m:r>
                      <a:rPr lang="en-US" b="0" i="1" smtClean="0">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𝐶</m:t>
                        </m:r>
                      </m:e>
                      <m:sub>
                        <m:r>
                          <a:rPr lang="en-US" i="1">
                            <a:latin typeface="Cambria Math" panose="02040503050406030204" pitchFamily="18" charset="0"/>
                            <a:ea typeface="Cambria Math" panose="02040503050406030204" pitchFamily="18" charset="0"/>
                          </a:rPr>
                          <m:t>𝐷</m:t>
                        </m:r>
                      </m:sub>
                    </m:sSub>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𝑉</m:t>
                        </m:r>
                      </m:e>
                      <m:sub>
                        <m:r>
                          <a:rPr lang="en-US" i="1">
                            <a:latin typeface="Cambria Math" panose="02040503050406030204" pitchFamily="18" charset="0"/>
                            <a:ea typeface="Cambria Math" panose="02040503050406030204" pitchFamily="18" charset="0"/>
                          </a:rPr>
                          <m:t>𝐷</m:t>
                        </m:r>
                      </m:sub>
                    </m:sSub>
                    <m:r>
                      <a:rPr lang="en-US" b="0" i="1" smtClean="0">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𝑉</m:t>
                        </m:r>
                      </m:e>
                      <m:sub>
                        <m:r>
                          <a:rPr lang="en-US" i="1">
                            <a:latin typeface="Cambria Math" panose="02040503050406030204" pitchFamily="18" charset="0"/>
                            <a:ea typeface="Cambria Math" panose="02040503050406030204" pitchFamily="18" charset="0"/>
                          </a:rPr>
                          <m:t>𝑑𝑜𝑡</m:t>
                        </m:r>
                      </m:sub>
                    </m:sSub>
                    <m:r>
                      <a:rPr lang="en-US" b="0" i="1" smtClean="0">
                        <a:latin typeface="Cambria Math" panose="02040503050406030204" pitchFamily="18" charset="0"/>
                        <a:ea typeface="Cambria Math" panose="02040503050406030204" pitchFamily="18" charset="0"/>
                      </a:rPr>
                      <m:t>)</m:t>
                    </m:r>
                  </m:oMath>
                </a14:m>
                <a:endParaRPr lang="en-US" dirty="0"/>
              </a:p>
            </p:txBody>
          </p:sp>
        </mc:Choice>
        <mc:Fallback xmlns="">
          <p:sp>
            <p:nvSpPr>
              <p:cNvPr id="7" name="Content Placeholder 2">
                <a:extLst>
                  <a:ext uri="{FF2B5EF4-FFF2-40B4-BE49-F238E27FC236}">
                    <a16:creationId xmlns:a16="http://schemas.microsoft.com/office/drawing/2014/main" id="{01FD5A34-E4F2-4EB7-8817-CEF06B7945EF}"/>
                  </a:ext>
                </a:extLst>
              </p:cNvPr>
              <p:cNvSpPr txBox="1">
                <a:spLocks noRot="1" noChangeAspect="1" noMove="1" noResize="1" noEditPoints="1" noAdjustHandles="1" noChangeArrowheads="1" noChangeShapeType="1" noTextEdit="1"/>
              </p:cNvSpPr>
              <p:nvPr/>
            </p:nvSpPr>
            <p:spPr>
              <a:xfrm>
                <a:off x="4936186" y="1170297"/>
                <a:ext cx="7147229" cy="869950"/>
              </a:xfrm>
              <a:prstGeom prst="rect">
                <a:avLst/>
              </a:prstGeom>
              <a:blipFill>
                <a:blip r:embed="rId6"/>
                <a:stretch>
                  <a:fillRect/>
                </a:stretch>
              </a:blipFill>
            </p:spPr>
            <p:txBody>
              <a:bodyPr/>
              <a:lstStyle/>
              <a:p>
                <a:r>
                  <a:rPr lang="en-US">
                    <a:noFill/>
                  </a:rPr>
                  <a:t> </a:t>
                </a:r>
              </a:p>
            </p:txBody>
          </p:sp>
        </mc:Fallback>
      </mc:AlternateContent>
      <p:grpSp>
        <p:nvGrpSpPr>
          <p:cNvPr id="8" name="Group 7">
            <a:extLst>
              <a:ext uri="{FF2B5EF4-FFF2-40B4-BE49-F238E27FC236}">
                <a16:creationId xmlns:a16="http://schemas.microsoft.com/office/drawing/2014/main" id="{C80D9EC8-55C3-4F4A-BE5E-9BE88CC5D60D}"/>
              </a:ext>
            </a:extLst>
          </p:cNvPr>
          <p:cNvGrpSpPr/>
          <p:nvPr/>
        </p:nvGrpSpPr>
        <p:grpSpPr>
          <a:xfrm>
            <a:off x="19250" y="3026705"/>
            <a:ext cx="7856574" cy="3521144"/>
            <a:chOff x="1565579" y="1264309"/>
            <a:chExt cx="7856574" cy="3521144"/>
          </a:xfrm>
        </p:grpSpPr>
        <p:sp>
          <p:nvSpPr>
            <p:cNvPr id="9" name="Oval 8">
              <a:extLst>
                <a:ext uri="{FF2B5EF4-FFF2-40B4-BE49-F238E27FC236}">
                  <a16:creationId xmlns:a16="http://schemas.microsoft.com/office/drawing/2014/main" id="{F7156AAD-5571-4C90-8717-E69D89CBF1BC}"/>
                </a:ext>
              </a:extLst>
            </p:cNvPr>
            <p:cNvSpPr/>
            <p:nvPr/>
          </p:nvSpPr>
          <p:spPr>
            <a:xfrm>
              <a:off x="5038725" y="3228975"/>
              <a:ext cx="762000" cy="7810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QD</a:t>
              </a:r>
            </a:p>
          </p:txBody>
        </p:sp>
        <p:sp>
          <p:nvSpPr>
            <p:cNvPr id="10" name="Oval 9">
              <a:extLst>
                <a:ext uri="{FF2B5EF4-FFF2-40B4-BE49-F238E27FC236}">
                  <a16:creationId xmlns:a16="http://schemas.microsoft.com/office/drawing/2014/main" id="{B8F4DA8D-0A0C-4A14-B0AF-53ECF3DBDFE4}"/>
                </a:ext>
              </a:extLst>
            </p:cNvPr>
            <p:cNvSpPr/>
            <p:nvPr/>
          </p:nvSpPr>
          <p:spPr>
            <a:xfrm>
              <a:off x="4819649" y="3067050"/>
              <a:ext cx="1200152" cy="1104900"/>
            </a:xfrm>
            <a:prstGeom prst="ellipse">
              <a:avLst/>
            </a:prstGeom>
            <a:noFill/>
            <a:ln w="3810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 name="Straight Connector 10">
              <a:extLst>
                <a:ext uri="{FF2B5EF4-FFF2-40B4-BE49-F238E27FC236}">
                  <a16:creationId xmlns:a16="http://schemas.microsoft.com/office/drawing/2014/main" id="{7E7FEA26-F6EB-4227-AD24-CEF496F30EFF}"/>
                </a:ext>
              </a:extLst>
            </p:cNvPr>
            <p:cNvCxnSpPr>
              <a:stCxn id="10" idx="2"/>
            </p:cNvCxnSpPr>
            <p:nvPr/>
          </p:nvCxnSpPr>
          <p:spPr>
            <a:xfrm flipH="1">
              <a:off x="4238625" y="3619500"/>
              <a:ext cx="581024"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8B97C8D-3591-4C14-90E5-8FF140F43BE5}"/>
                </a:ext>
              </a:extLst>
            </p:cNvPr>
            <p:cNvCxnSpPr/>
            <p:nvPr/>
          </p:nvCxnSpPr>
          <p:spPr>
            <a:xfrm flipH="1">
              <a:off x="6019801" y="3619500"/>
              <a:ext cx="581024"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B906DB76-6055-4BC6-865D-394D8D157EBD}"/>
                </a:ext>
              </a:extLst>
            </p:cNvPr>
            <p:cNvCxnSpPr>
              <a:cxnSpLocks/>
            </p:cNvCxnSpPr>
            <p:nvPr/>
          </p:nvCxnSpPr>
          <p:spPr>
            <a:xfrm rot="5400000" flipH="1">
              <a:off x="5148263" y="2776538"/>
              <a:ext cx="581024" cy="0"/>
            </a:xfrm>
            <a:prstGeom prst="line">
              <a:avLst/>
            </a:prstGeom>
            <a:ln w="28575"/>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a16="http://schemas.microsoft.com/office/drawing/2014/main" id="{4E736608-F33A-4B90-B55D-66CFC04A3491}"/>
                </a:ext>
              </a:extLst>
            </p:cNvPr>
            <p:cNvGrpSpPr/>
            <p:nvPr/>
          </p:nvGrpSpPr>
          <p:grpSpPr>
            <a:xfrm rot="16200000">
              <a:off x="2381245" y="2728050"/>
              <a:ext cx="1881615" cy="2233192"/>
              <a:chOff x="9654255" y="647276"/>
              <a:chExt cx="1881615" cy="2233192"/>
            </a:xfrm>
          </p:grpSpPr>
          <p:cxnSp>
            <p:nvCxnSpPr>
              <p:cNvPr id="49" name="Straight Connector 48">
                <a:extLst>
                  <a:ext uri="{FF2B5EF4-FFF2-40B4-BE49-F238E27FC236}">
                    <a16:creationId xmlns:a16="http://schemas.microsoft.com/office/drawing/2014/main" id="{7939317C-90D6-42DD-B05B-11A24AA2E155}"/>
                  </a:ext>
                </a:extLst>
              </p:cNvPr>
              <p:cNvCxnSpPr>
                <a:cxnSpLocks/>
              </p:cNvCxnSpPr>
              <p:nvPr/>
            </p:nvCxnSpPr>
            <p:spPr>
              <a:xfrm>
                <a:off x="10329963" y="1130160"/>
                <a:ext cx="0" cy="570913"/>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B825CC76-9E39-4ED7-8A2C-0E98BB682DA4}"/>
                  </a:ext>
                </a:extLst>
              </p:cNvPr>
              <p:cNvCxnSpPr>
                <a:cxnSpLocks/>
              </p:cNvCxnSpPr>
              <p:nvPr/>
            </p:nvCxnSpPr>
            <p:spPr>
              <a:xfrm flipH="1">
                <a:off x="10313487" y="1925178"/>
                <a:ext cx="5847" cy="458429"/>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B8AE5FA7-1171-4660-B68F-A7BA67345BC1}"/>
                  </a:ext>
                </a:extLst>
              </p:cNvPr>
              <p:cNvCxnSpPr>
                <a:cxnSpLocks/>
              </p:cNvCxnSpPr>
              <p:nvPr/>
            </p:nvCxnSpPr>
            <p:spPr>
              <a:xfrm rot="5400000">
                <a:off x="10319334" y="1467239"/>
                <a:ext cx="0" cy="467669"/>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5855CC17-FA9C-4E59-8BF9-DBB0D1624A0D}"/>
                  </a:ext>
                </a:extLst>
              </p:cNvPr>
              <p:cNvCxnSpPr>
                <a:cxnSpLocks/>
              </p:cNvCxnSpPr>
              <p:nvPr/>
            </p:nvCxnSpPr>
            <p:spPr>
              <a:xfrm rot="5400000">
                <a:off x="10319334" y="1691343"/>
                <a:ext cx="0" cy="467669"/>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3E88FD2C-BE7F-49B0-8784-B1717AA252EB}"/>
                  </a:ext>
                </a:extLst>
              </p:cNvPr>
              <p:cNvSpPr txBox="1"/>
              <p:nvPr/>
            </p:nvSpPr>
            <p:spPr>
              <a:xfrm rot="5400000">
                <a:off x="9577476" y="1619355"/>
                <a:ext cx="522889" cy="369332"/>
              </a:xfrm>
              <a:prstGeom prst="rect">
                <a:avLst/>
              </a:prstGeom>
              <a:noFill/>
              <a:ln>
                <a:solidFill>
                  <a:schemeClr val="accent1"/>
                </a:solidFill>
              </a:ln>
            </p:spPr>
            <p:txBody>
              <a:bodyPr wrap="square" rtlCol="0">
                <a:spAutoFit/>
              </a:bodyPr>
              <a:lstStyle/>
              <a:p>
                <a:pPr algn="ctr"/>
                <a:r>
                  <a:rPr lang="en-US" dirty="0"/>
                  <a:t>C</a:t>
                </a:r>
                <a:r>
                  <a:rPr lang="en-US" baseline="-25000" dirty="0"/>
                  <a:t>S</a:t>
                </a:r>
                <a:r>
                  <a:rPr lang="en-US" dirty="0"/>
                  <a:t> </a:t>
                </a:r>
                <a:endParaRPr lang="en-US" baseline="-25000" dirty="0"/>
              </a:p>
            </p:txBody>
          </p:sp>
          <p:cxnSp>
            <p:nvCxnSpPr>
              <p:cNvPr id="54" name="Straight Connector 53">
                <a:extLst>
                  <a:ext uri="{FF2B5EF4-FFF2-40B4-BE49-F238E27FC236}">
                    <a16:creationId xmlns:a16="http://schemas.microsoft.com/office/drawing/2014/main" id="{725A1D86-DFA9-4443-936C-AEC55174059B}"/>
                  </a:ext>
                </a:extLst>
              </p:cNvPr>
              <p:cNvCxnSpPr>
                <a:cxnSpLocks/>
              </p:cNvCxnSpPr>
              <p:nvPr/>
            </p:nvCxnSpPr>
            <p:spPr>
              <a:xfrm>
                <a:off x="11316283" y="1130160"/>
                <a:ext cx="0" cy="570913"/>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4828B147-71B2-4AAE-AA6F-EEACC6A49A6B}"/>
                  </a:ext>
                </a:extLst>
              </p:cNvPr>
              <p:cNvCxnSpPr>
                <a:cxnSpLocks/>
              </p:cNvCxnSpPr>
              <p:nvPr/>
            </p:nvCxnSpPr>
            <p:spPr>
              <a:xfrm>
                <a:off x="11212489" y="2059654"/>
                <a:ext cx="0" cy="323953"/>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A11541CD-D4F1-4A44-BE1A-577DBEB7D247}"/>
                  </a:ext>
                </a:extLst>
              </p:cNvPr>
              <p:cNvCxnSpPr>
                <a:cxnSpLocks/>
              </p:cNvCxnSpPr>
              <p:nvPr/>
            </p:nvCxnSpPr>
            <p:spPr>
              <a:xfrm>
                <a:off x="10954210" y="1708434"/>
                <a:ext cx="537817" cy="123747"/>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035AD1F6-D0EA-489D-8DBF-35270174B81C}"/>
                  </a:ext>
                </a:extLst>
              </p:cNvPr>
              <p:cNvCxnSpPr>
                <a:cxnSpLocks/>
              </p:cNvCxnSpPr>
              <p:nvPr/>
            </p:nvCxnSpPr>
            <p:spPr>
              <a:xfrm flipV="1">
                <a:off x="10954210" y="1831693"/>
                <a:ext cx="549509" cy="92564"/>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D275C33A-9E50-4BD6-9AFA-733B9DE4F16B}"/>
                  </a:ext>
                </a:extLst>
              </p:cNvPr>
              <p:cNvCxnSpPr>
                <a:cxnSpLocks/>
              </p:cNvCxnSpPr>
              <p:nvPr/>
            </p:nvCxnSpPr>
            <p:spPr>
              <a:xfrm>
                <a:off x="10986361" y="1924257"/>
                <a:ext cx="549509" cy="92564"/>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45C4003F-F90C-46E5-A9FD-349899B53B82}"/>
                  </a:ext>
                </a:extLst>
              </p:cNvPr>
              <p:cNvCxnSpPr>
                <a:cxnSpLocks/>
              </p:cNvCxnSpPr>
              <p:nvPr/>
            </p:nvCxnSpPr>
            <p:spPr>
              <a:xfrm flipH="1">
                <a:off x="11175288" y="2016333"/>
                <a:ext cx="360582" cy="36053"/>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0E9EC6D2-1CA4-4802-B560-DA95ABA275E3}"/>
                  </a:ext>
                </a:extLst>
              </p:cNvPr>
              <p:cNvCxnSpPr>
                <a:cxnSpLocks/>
              </p:cNvCxnSpPr>
              <p:nvPr/>
            </p:nvCxnSpPr>
            <p:spPr>
              <a:xfrm flipH="1">
                <a:off x="10957001" y="1672869"/>
                <a:ext cx="360582" cy="36053"/>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4B96D9FE-7D8B-4105-A94E-28E00A270F87}"/>
                  </a:ext>
                </a:extLst>
              </p:cNvPr>
              <p:cNvCxnSpPr>
                <a:cxnSpLocks/>
              </p:cNvCxnSpPr>
              <p:nvPr/>
            </p:nvCxnSpPr>
            <p:spPr>
              <a:xfrm>
                <a:off x="10823126" y="647276"/>
                <a:ext cx="0" cy="49686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F88B4BC1-8A67-4E3F-9F51-F59D9116DCCE}"/>
                  </a:ext>
                </a:extLst>
              </p:cNvPr>
              <p:cNvCxnSpPr>
                <a:cxnSpLocks/>
              </p:cNvCxnSpPr>
              <p:nvPr/>
            </p:nvCxnSpPr>
            <p:spPr>
              <a:xfrm rot="5400000">
                <a:off x="10788832" y="634499"/>
                <a:ext cx="0" cy="1019275"/>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462A44E5-8839-4D4D-9F35-13231FF7F38C}"/>
                  </a:ext>
                </a:extLst>
              </p:cNvPr>
              <p:cNvCxnSpPr>
                <a:cxnSpLocks/>
              </p:cNvCxnSpPr>
              <p:nvPr/>
            </p:nvCxnSpPr>
            <p:spPr>
              <a:xfrm rot="5400000">
                <a:off x="10788832" y="1873970"/>
                <a:ext cx="0" cy="1019275"/>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DE8DF0AC-1364-4B89-A9BF-5F077EEA1A54}"/>
                  </a:ext>
                </a:extLst>
              </p:cNvPr>
              <p:cNvCxnSpPr>
                <a:cxnSpLocks/>
              </p:cNvCxnSpPr>
              <p:nvPr/>
            </p:nvCxnSpPr>
            <p:spPr>
              <a:xfrm>
                <a:off x="10815583" y="2383608"/>
                <a:ext cx="0" cy="49686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grpSp>
        <p:cxnSp>
          <p:nvCxnSpPr>
            <p:cNvPr id="15" name="Straight Connector 14">
              <a:extLst>
                <a:ext uri="{FF2B5EF4-FFF2-40B4-BE49-F238E27FC236}">
                  <a16:creationId xmlns:a16="http://schemas.microsoft.com/office/drawing/2014/main" id="{E752A072-ADAC-4C96-9668-DA79D9ADF351}"/>
                </a:ext>
              </a:extLst>
            </p:cNvPr>
            <p:cNvCxnSpPr>
              <a:cxnSpLocks/>
            </p:cNvCxnSpPr>
            <p:nvPr/>
          </p:nvCxnSpPr>
          <p:spPr>
            <a:xfrm rot="5400000" flipH="1">
              <a:off x="1924470" y="3316809"/>
              <a:ext cx="581024" cy="0"/>
            </a:xfrm>
            <a:prstGeom prst="line">
              <a:avLst/>
            </a:prstGeom>
            <a:ln w="28575"/>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CE5D1FDD-3424-45D0-8BE1-D6E0BFE27628}"/>
                </a:ext>
              </a:extLst>
            </p:cNvPr>
            <p:cNvGrpSpPr/>
            <p:nvPr/>
          </p:nvGrpSpPr>
          <p:grpSpPr>
            <a:xfrm rot="16200000">
              <a:off x="6704641" y="2728050"/>
              <a:ext cx="1881615" cy="2233192"/>
              <a:chOff x="9654255" y="647276"/>
              <a:chExt cx="1881615" cy="2233192"/>
            </a:xfrm>
          </p:grpSpPr>
          <p:cxnSp>
            <p:nvCxnSpPr>
              <p:cNvPr id="33" name="Straight Connector 32">
                <a:extLst>
                  <a:ext uri="{FF2B5EF4-FFF2-40B4-BE49-F238E27FC236}">
                    <a16:creationId xmlns:a16="http://schemas.microsoft.com/office/drawing/2014/main" id="{8B2AE332-7E21-4FB8-A972-CBD0CF5E0D50}"/>
                  </a:ext>
                </a:extLst>
              </p:cNvPr>
              <p:cNvCxnSpPr>
                <a:cxnSpLocks/>
              </p:cNvCxnSpPr>
              <p:nvPr/>
            </p:nvCxnSpPr>
            <p:spPr>
              <a:xfrm>
                <a:off x="10329963" y="1130160"/>
                <a:ext cx="0" cy="570913"/>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5D593F9F-B6AF-4BAB-9140-E911C245DCCF}"/>
                  </a:ext>
                </a:extLst>
              </p:cNvPr>
              <p:cNvCxnSpPr>
                <a:cxnSpLocks/>
              </p:cNvCxnSpPr>
              <p:nvPr/>
            </p:nvCxnSpPr>
            <p:spPr>
              <a:xfrm flipH="1">
                <a:off x="10313487" y="1925178"/>
                <a:ext cx="5847" cy="458429"/>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D6D3770F-0069-48DA-AEB9-55779378E16A}"/>
                  </a:ext>
                </a:extLst>
              </p:cNvPr>
              <p:cNvCxnSpPr>
                <a:cxnSpLocks/>
              </p:cNvCxnSpPr>
              <p:nvPr/>
            </p:nvCxnSpPr>
            <p:spPr>
              <a:xfrm rot="5400000">
                <a:off x="10319334" y="1467239"/>
                <a:ext cx="0" cy="467669"/>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0CEBA7C0-D59E-4BF8-80B5-0FBF6040E8B4}"/>
                  </a:ext>
                </a:extLst>
              </p:cNvPr>
              <p:cNvCxnSpPr>
                <a:cxnSpLocks/>
              </p:cNvCxnSpPr>
              <p:nvPr/>
            </p:nvCxnSpPr>
            <p:spPr>
              <a:xfrm rot="5400000">
                <a:off x="10319334" y="1691343"/>
                <a:ext cx="0" cy="467669"/>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EDBEEC59-E43E-4125-B5C1-2FC8618ADFB4}"/>
                  </a:ext>
                </a:extLst>
              </p:cNvPr>
              <p:cNvSpPr txBox="1"/>
              <p:nvPr/>
            </p:nvSpPr>
            <p:spPr>
              <a:xfrm rot="5400000">
                <a:off x="9577476" y="1619355"/>
                <a:ext cx="522889" cy="369332"/>
              </a:xfrm>
              <a:prstGeom prst="rect">
                <a:avLst/>
              </a:prstGeom>
              <a:noFill/>
              <a:ln>
                <a:solidFill>
                  <a:schemeClr val="accent1"/>
                </a:solidFill>
              </a:ln>
            </p:spPr>
            <p:txBody>
              <a:bodyPr wrap="square" rtlCol="0">
                <a:spAutoFit/>
              </a:bodyPr>
              <a:lstStyle/>
              <a:p>
                <a:pPr algn="ctr"/>
                <a:r>
                  <a:rPr lang="en-US" dirty="0"/>
                  <a:t>C</a:t>
                </a:r>
                <a:r>
                  <a:rPr lang="en-US" baseline="-25000" dirty="0"/>
                  <a:t>D</a:t>
                </a:r>
                <a:r>
                  <a:rPr lang="en-US" dirty="0"/>
                  <a:t> </a:t>
                </a:r>
                <a:endParaRPr lang="en-US" baseline="-25000" dirty="0"/>
              </a:p>
            </p:txBody>
          </p:sp>
          <p:cxnSp>
            <p:nvCxnSpPr>
              <p:cNvPr id="38" name="Straight Connector 37">
                <a:extLst>
                  <a:ext uri="{FF2B5EF4-FFF2-40B4-BE49-F238E27FC236}">
                    <a16:creationId xmlns:a16="http://schemas.microsoft.com/office/drawing/2014/main" id="{8443B238-B46F-4B0B-8BCE-98DA35D650F4}"/>
                  </a:ext>
                </a:extLst>
              </p:cNvPr>
              <p:cNvCxnSpPr>
                <a:cxnSpLocks/>
              </p:cNvCxnSpPr>
              <p:nvPr/>
            </p:nvCxnSpPr>
            <p:spPr>
              <a:xfrm>
                <a:off x="11316283" y="1130160"/>
                <a:ext cx="0" cy="570913"/>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27C08C2-ACB6-4AFC-8E6A-68941B40B10F}"/>
                  </a:ext>
                </a:extLst>
              </p:cNvPr>
              <p:cNvCxnSpPr>
                <a:cxnSpLocks/>
              </p:cNvCxnSpPr>
              <p:nvPr/>
            </p:nvCxnSpPr>
            <p:spPr>
              <a:xfrm>
                <a:off x="11212489" y="2059654"/>
                <a:ext cx="0" cy="323953"/>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2EEB8A8-D682-45E2-B1DA-D3A7EC46ACD8}"/>
                  </a:ext>
                </a:extLst>
              </p:cNvPr>
              <p:cNvCxnSpPr>
                <a:cxnSpLocks/>
              </p:cNvCxnSpPr>
              <p:nvPr/>
            </p:nvCxnSpPr>
            <p:spPr>
              <a:xfrm>
                <a:off x="10954210" y="1708434"/>
                <a:ext cx="537817" cy="123747"/>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50573A7B-130F-4721-AEB3-C1C0F6C799D6}"/>
                  </a:ext>
                </a:extLst>
              </p:cNvPr>
              <p:cNvCxnSpPr>
                <a:cxnSpLocks/>
              </p:cNvCxnSpPr>
              <p:nvPr/>
            </p:nvCxnSpPr>
            <p:spPr>
              <a:xfrm flipV="1">
                <a:off x="10954210" y="1831693"/>
                <a:ext cx="549509" cy="92564"/>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DA57E0B-C327-46E5-88A3-DC5ED11A0F06}"/>
                  </a:ext>
                </a:extLst>
              </p:cNvPr>
              <p:cNvCxnSpPr>
                <a:cxnSpLocks/>
              </p:cNvCxnSpPr>
              <p:nvPr/>
            </p:nvCxnSpPr>
            <p:spPr>
              <a:xfrm>
                <a:off x="10986361" y="1924257"/>
                <a:ext cx="549509" cy="92564"/>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88B14B8F-B1D3-4B8F-BF3D-290699340830}"/>
                  </a:ext>
                </a:extLst>
              </p:cNvPr>
              <p:cNvCxnSpPr>
                <a:cxnSpLocks/>
              </p:cNvCxnSpPr>
              <p:nvPr/>
            </p:nvCxnSpPr>
            <p:spPr>
              <a:xfrm flipH="1">
                <a:off x="11175288" y="2016333"/>
                <a:ext cx="360582" cy="36053"/>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068B967-4D51-45D6-B04A-402B85F806AE}"/>
                  </a:ext>
                </a:extLst>
              </p:cNvPr>
              <p:cNvCxnSpPr>
                <a:cxnSpLocks/>
              </p:cNvCxnSpPr>
              <p:nvPr/>
            </p:nvCxnSpPr>
            <p:spPr>
              <a:xfrm flipH="1">
                <a:off x="10957001" y="1672869"/>
                <a:ext cx="360582" cy="36053"/>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AAD6BBFB-3D52-4FDC-B7EF-0A264443FB2F}"/>
                  </a:ext>
                </a:extLst>
              </p:cNvPr>
              <p:cNvCxnSpPr>
                <a:cxnSpLocks/>
              </p:cNvCxnSpPr>
              <p:nvPr/>
            </p:nvCxnSpPr>
            <p:spPr>
              <a:xfrm>
                <a:off x="10823126" y="647276"/>
                <a:ext cx="0" cy="49686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6D4F5427-A898-4D8C-B4E2-FC33888E1B07}"/>
                  </a:ext>
                </a:extLst>
              </p:cNvPr>
              <p:cNvCxnSpPr>
                <a:cxnSpLocks/>
              </p:cNvCxnSpPr>
              <p:nvPr/>
            </p:nvCxnSpPr>
            <p:spPr>
              <a:xfrm rot="5400000">
                <a:off x="10788832" y="634499"/>
                <a:ext cx="0" cy="1019275"/>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F11DB2E-3E3C-4715-AE06-3E7844568147}"/>
                  </a:ext>
                </a:extLst>
              </p:cNvPr>
              <p:cNvCxnSpPr>
                <a:cxnSpLocks/>
              </p:cNvCxnSpPr>
              <p:nvPr/>
            </p:nvCxnSpPr>
            <p:spPr>
              <a:xfrm rot="5400000">
                <a:off x="10788832" y="1873970"/>
                <a:ext cx="0" cy="1019275"/>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9BFD820B-64CD-4B29-9730-C8E08DDE3D2B}"/>
                  </a:ext>
                </a:extLst>
              </p:cNvPr>
              <p:cNvCxnSpPr>
                <a:cxnSpLocks/>
              </p:cNvCxnSpPr>
              <p:nvPr/>
            </p:nvCxnSpPr>
            <p:spPr>
              <a:xfrm>
                <a:off x="10815583" y="2383608"/>
                <a:ext cx="0" cy="49686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grpSp>
        <p:cxnSp>
          <p:nvCxnSpPr>
            <p:cNvPr id="17" name="Straight Connector 16">
              <a:extLst>
                <a:ext uri="{FF2B5EF4-FFF2-40B4-BE49-F238E27FC236}">
                  <a16:creationId xmlns:a16="http://schemas.microsoft.com/office/drawing/2014/main" id="{EE409BC8-8443-4F24-9975-5D7A985A0393}"/>
                </a:ext>
              </a:extLst>
            </p:cNvPr>
            <p:cNvCxnSpPr>
              <a:cxnSpLocks/>
            </p:cNvCxnSpPr>
            <p:nvPr/>
          </p:nvCxnSpPr>
          <p:spPr>
            <a:xfrm rot="5400000" flipH="1">
              <a:off x="8471533" y="3333614"/>
              <a:ext cx="581024"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8" name="Flowchart: Connector 17">
              <a:extLst>
                <a:ext uri="{FF2B5EF4-FFF2-40B4-BE49-F238E27FC236}">
                  <a16:creationId xmlns:a16="http://schemas.microsoft.com/office/drawing/2014/main" id="{115B6D6E-C0D1-4833-ADF7-2F2519E3F65F}"/>
                </a:ext>
              </a:extLst>
            </p:cNvPr>
            <p:cNvSpPr/>
            <p:nvPr/>
          </p:nvSpPr>
          <p:spPr>
            <a:xfrm>
              <a:off x="2133505" y="3523089"/>
              <a:ext cx="201168" cy="202071"/>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Connector 18">
              <a:extLst>
                <a:ext uri="{FF2B5EF4-FFF2-40B4-BE49-F238E27FC236}">
                  <a16:creationId xmlns:a16="http://schemas.microsoft.com/office/drawing/2014/main" id="{2278F278-6105-4EF0-B4E9-6A6BA409ACFB}"/>
                </a:ext>
              </a:extLst>
            </p:cNvPr>
            <p:cNvSpPr/>
            <p:nvPr/>
          </p:nvSpPr>
          <p:spPr>
            <a:xfrm>
              <a:off x="8677080" y="3523089"/>
              <a:ext cx="201168" cy="202071"/>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6BEC822A-710D-4925-B1D5-B2FAB781AEF4}"/>
                </a:ext>
              </a:extLst>
            </p:cNvPr>
            <p:cNvGrpSpPr/>
            <p:nvPr/>
          </p:nvGrpSpPr>
          <p:grpSpPr>
            <a:xfrm rot="16200000">
              <a:off x="4821576" y="2043279"/>
              <a:ext cx="1253448" cy="467669"/>
              <a:chOff x="4231390" y="2076790"/>
              <a:chExt cx="1253448" cy="467669"/>
            </a:xfrm>
          </p:grpSpPr>
          <p:cxnSp>
            <p:nvCxnSpPr>
              <p:cNvPr id="29" name="Straight Connector 28">
                <a:extLst>
                  <a:ext uri="{FF2B5EF4-FFF2-40B4-BE49-F238E27FC236}">
                    <a16:creationId xmlns:a16="http://schemas.microsoft.com/office/drawing/2014/main" id="{1C9E8494-8C12-4219-99AF-21F07EBE2FF6}"/>
                  </a:ext>
                </a:extLst>
              </p:cNvPr>
              <p:cNvCxnSpPr>
                <a:cxnSpLocks/>
              </p:cNvCxnSpPr>
              <p:nvPr/>
            </p:nvCxnSpPr>
            <p:spPr>
              <a:xfrm rot="16200000">
                <a:off x="4516847" y="2014539"/>
                <a:ext cx="0" cy="570913"/>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DDC028F9-1E2A-4BF1-BCA3-D45ECC983FB5}"/>
                  </a:ext>
                </a:extLst>
              </p:cNvPr>
              <p:cNvCxnSpPr>
                <a:cxnSpLocks/>
              </p:cNvCxnSpPr>
              <p:nvPr/>
            </p:nvCxnSpPr>
            <p:spPr>
              <a:xfrm rot="16200000" flipH="1">
                <a:off x="5252700" y="2084334"/>
                <a:ext cx="5847" cy="458429"/>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5C3D1854-EFBB-4B46-8800-B46CEC5E9FF1}"/>
                  </a:ext>
                </a:extLst>
              </p:cNvPr>
              <p:cNvCxnSpPr>
                <a:cxnSpLocks/>
              </p:cNvCxnSpPr>
              <p:nvPr/>
            </p:nvCxnSpPr>
            <p:spPr>
              <a:xfrm>
                <a:off x="4802304" y="2076790"/>
                <a:ext cx="0" cy="467669"/>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D7C0AF05-AC21-4C98-B151-99D6511DD963}"/>
                  </a:ext>
                </a:extLst>
              </p:cNvPr>
              <p:cNvCxnSpPr>
                <a:cxnSpLocks/>
              </p:cNvCxnSpPr>
              <p:nvPr/>
            </p:nvCxnSpPr>
            <p:spPr>
              <a:xfrm>
                <a:off x="5026408" y="2076790"/>
                <a:ext cx="0" cy="467669"/>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21" name="TextBox 20">
              <a:extLst>
                <a:ext uri="{FF2B5EF4-FFF2-40B4-BE49-F238E27FC236}">
                  <a16:creationId xmlns:a16="http://schemas.microsoft.com/office/drawing/2014/main" id="{55FF8F47-587D-40FB-A350-2953F9DE944D}"/>
                </a:ext>
              </a:extLst>
            </p:cNvPr>
            <p:cNvSpPr txBox="1"/>
            <p:nvPr/>
          </p:nvSpPr>
          <p:spPr>
            <a:xfrm>
              <a:off x="5709653" y="2034872"/>
              <a:ext cx="522889" cy="369332"/>
            </a:xfrm>
            <a:prstGeom prst="rect">
              <a:avLst/>
            </a:prstGeom>
            <a:noFill/>
            <a:ln>
              <a:solidFill>
                <a:schemeClr val="accent1"/>
              </a:solidFill>
            </a:ln>
          </p:spPr>
          <p:txBody>
            <a:bodyPr wrap="square" rtlCol="0">
              <a:spAutoFit/>
            </a:bodyPr>
            <a:lstStyle/>
            <a:p>
              <a:pPr algn="ctr"/>
              <a:r>
                <a:rPr lang="en-US" dirty="0"/>
                <a:t>C</a:t>
              </a:r>
              <a:r>
                <a:rPr lang="en-US" baseline="-25000" dirty="0"/>
                <a:t>G</a:t>
              </a:r>
              <a:r>
                <a:rPr lang="en-US" dirty="0"/>
                <a:t> </a:t>
              </a:r>
              <a:endParaRPr lang="en-US" baseline="-25000" dirty="0"/>
            </a:p>
          </p:txBody>
        </p:sp>
        <p:sp>
          <p:nvSpPr>
            <p:cNvPr id="22" name="TextBox 21">
              <a:extLst>
                <a:ext uri="{FF2B5EF4-FFF2-40B4-BE49-F238E27FC236}">
                  <a16:creationId xmlns:a16="http://schemas.microsoft.com/office/drawing/2014/main" id="{1115530A-098C-44CC-AE33-8A80033E8F2F}"/>
                </a:ext>
              </a:extLst>
            </p:cNvPr>
            <p:cNvSpPr txBox="1"/>
            <p:nvPr/>
          </p:nvSpPr>
          <p:spPr>
            <a:xfrm>
              <a:off x="5277836" y="1264309"/>
              <a:ext cx="522889" cy="369332"/>
            </a:xfrm>
            <a:prstGeom prst="rect">
              <a:avLst/>
            </a:prstGeom>
            <a:noFill/>
            <a:ln>
              <a:solidFill>
                <a:schemeClr val="accent1"/>
              </a:solidFill>
            </a:ln>
          </p:spPr>
          <p:txBody>
            <a:bodyPr wrap="square" rtlCol="0">
              <a:spAutoFit/>
            </a:bodyPr>
            <a:lstStyle/>
            <a:p>
              <a:pPr algn="ctr"/>
              <a:r>
                <a:rPr lang="en-US" dirty="0"/>
                <a:t>V</a:t>
              </a:r>
              <a:r>
                <a:rPr lang="en-US" baseline="-25000" dirty="0"/>
                <a:t>G</a:t>
              </a:r>
              <a:r>
                <a:rPr lang="en-US" dirty="0"/>
                <a:t> </a:t>
              </a:r>
              <a:endParaRPr lang="en-US" baseline="-25000" dirty="0"/>
            </a:p>
          </p:txBody>
        </p:sp>
        <p:sp>
          <p:nvSpPr>
            <p:cNvPr id="23" name="Flowchart: Connector 22">
              <a:extLst>
                <a:ext uri="{FF2B5EF4-FFF2-40B4-BE49-F238E27FC236}">
                  <a16:creationId xmlns:a16="http://schemas.microsoft.com/office/drawing/2014/main" id="{EA377368-CC09-4AD9-A353-DC2525A2DD29}"/>
                </a:ext>
              </a:extLst>
            </p:cNvPr>
            <p:cNvSpPr/>
            <p:nvPr/>
          </p:nvSpPr>
          <p:spPr>
            <a:xfrm>
              <a:off x="5347716" y="1633760"/>
              <a:ext cx="201168" cy="202071"/>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54862936-CE82-4E0E-B270-B58FF209567A}"/>
                </a:ext>
              </a:extLst>
            </p:cNvPr>
            <p:cNvSpPr txBox="1"/>
            <p:nvPr/>
          </p:nvSpPr>
          <p:spPr>
            <a:xfrm>
              <a:off x="5176226" y="4231456"/>
              <a:ext cx="522889" cy="369332"/>
            </a:xfrm>
            <a:prstGeom prst="rect">
              <a:avLst/>
            </a:prstGeom>
            <a:noFill/>
            <a:ln>
              <a:solidFill>
                <a:schemeClr val="accent1"/>
              </a:solidFill>
            </a:ln>
          </p:spPr>
          <p:txBody>
            <a:bodyPr wrap="square" rtlCol="0">
              <a:spAutoFit/>
            </a:bodyPr>
            <a:lstStyle/>
            <a:p>
              <a:pPr algn="ctr"/>
              <a:r>
                <a:rPr lang="en-US" dirty="0" err="1"/>
                <a:t>V</a:t>
              </a:r>
              <a:r>
                <a:rPr lang="en-US" baseline="-25000" dirty="0" err="1"/>
                <a:t>dot</a:t>
              </a:r>
              <a:r>
                <a:rPr lang="en-US" dirty="0"/>
                <a:t> </a:t>
              </a:r>
              <a:endParaRPr lang="en-US" baseline="-25000" dirty="0"/>
            </a:p>
          </p:txBody>
        </p:sp>
        <p:sp>
          <p:nvSpPr>
            <p:cNvPr id="25" name="TextBox 24">
              <a:extLst>
                <a:ext uri="{FF2B5EF4-FFF2-40B4-BE49-F238E27FC236}">
                  <a16:creationId xmlns:a16="http://schemas.microsoft.com/office/drawing/2014/main" id="{2F67C2A7-8198-4BCF-9591-276D71E9D8A7}"/>
                </a:ext>
              </a:extLst>
            </p:cNvPr>
            <p:cNvSpPr txBox="1"/>
            <p:nvPr/>
          </p:nvSpPr>
          <p:spPr>
            <a:xfrm>
              <a:off x="8899264" y="3439458"/>
              <a:ext cx="522889" cy="369332"/>
            </a:xfrm>
            <a:prstGeom prst="rect">
              <a:avLst/>
            </a:prstGeom>
            <a:noFill/>
            <a:ln>
              <a:solidFill>
                <a:schemeClr val="accent1"/>
              </a:solidFill>
            </a:ln>
          </p:spPr>
          <p:txBody>
            <a:bodyPr wrap="square" rtlCol="0">
              <a:spAutoFit/>
            </a:bodyPr>
            <a:lstStyle/>
            <a:p>
              <a:pPr algn="ctr"/>
              <a:r>
                <a:rPr lang="en-US" dirty="0"/>
                <a:t>V</a:t>
              </a:r>
              <a:r>
                <a:rPr lang="en-US" baseline="-25000" dirty="0"/>
                <a:t>D</a:t>
              </a:r>
              <a:r>
                <a:rPr lang="en-US" dirty="0"/>
                <a:t> </a:t>
              </a:r>
              <a:endParaRPr lang="en-US" baseline="-25000" dirty="0"/>
            </a:p>
          </p:txBody>
        </p:sp>
        <p:sp>
          <p:nvSpPr>
            <p:cNvPr id="26" name="TextBox 25">
              <a:extLst>
                <a:ext uri="{FF2B5EF4-FFF2-40B4-BE49-F238E27FC236}">
                  <a16:creationId xmlns:a16="http://schemas.microsoft.com/office/drawing/2014/main" id="{8910C37D-6134-4723-BB9F-020EE02C9F22}"/>
                </a:ext>
              </a:extLst>
            </p:cNvPr>
            <p:cNvSpPr txBox="1"/>
            <p:nvPr/>
          </p:nvSpPr>
          <p:spPr>
            <a:xfrm>
              <a:off x="1565579" y="3422655"/>
              <a:ext cx="522889" cy="369332"/>
            </a:xfrm>
            <a:prstGeom prst="rect">
              <a:avLst/>
            </a:prstGeom>
            <a:noFill/>
            <a:ln>
              <a:solidFill>
                <a:schemeClr val="accent1"/>
              </a:solidFill>
            </a:ln>
          </p:spPr>
          <p:txBody>
            <a:bodyPr wrap="square" rtlCol="0">
              <a:spAutoFit/>
            </a:bodyPr>
            <a:lstStyle/>
            <a:p>
              <a:pPr algn="ctr"/>
              <a:r>
                <a:rPr lang="en-US" dirty="0"/>
                <a:t>V</a:t>
              </a:r>
              <a:r>
                <a:rPr lang="en-US" baseline="-25000" dirty="0"/>
                <a:t>S</a:t>
              </a:r>
              <a:r>
                <a:rPr lang="en-US" dirty="0"/>
                <a:t> </a:t>
              </a:r>
              <a:endParaRPr lang="en-US" baseline="-25000" dirty="0"/>
            </a:p>
          </p:txBody>
        </p:sp>
        <p:sp>
          <p:nvSpPr>
            <p:cNvPr id="27" name="TextBox 26">
              <a:extLst>
                <a:ext uri="{FF2B5EF4-FFF2-40B4-BE49-F238E27FC236}">
                  <a16:creationId xmlns:a16="http://schemas.microsoft.com/office/drawing/2014/main" id="{8C3810BA-82FB-4DC3-A23E-100CDD4482DE}"/>
                </a:ext>
              </a:extLst>
            </p:cNvPr>
            <p:cNvSpPr txBox="1"/>
            <p:nvPr/>
          </p:nvSpPr>
          <p:spPr>
            <a:xfrm>
              <a:off x="1958305" y="2621637"/>
              <a:ext cx="522889" cy="369332"/>
            </a:xfrm>
            <a:prstGeom prst="rect">
              <a:avLst/>
            </a:prstGeom>
            <a:noFill/>
            <a:ln>
              <a:solidFill>
                <a:schemeClr val="accent1"/>
              </a:solidFill>
            </a:ln>
          </p:spPr>
          <p:txBody>
            <a:bodyPr wrap="square" rtlCol="0">
              <a:spAutoFit/>
            </a:bodyPr>
            <a:lstStyle/>
            <a:p>
              <a:pPr algn="ctr"/>
              <a:r>
                <a:rPr lang="en-US" dirty="0"/>
                <a:t>S </a:t>
              </a:r>
              <a:endParaRPr lang="en-US" baseline="-25000" dirty="0"/>
            </a:p>
          </p:txBody>
        </p:sp>
        <p:sp>
          <p:nvSpPr>
            <p:cNvPr id="28" name="TextBox 27">
              <a:extLst>
                <a:ext uri="{FF2B5EF4-FFF2-40B4-BE49-F238E27FC236}">
                  <a16:creationId xmlns:a16="http://schemas.microsoft.com/office/drawing/2014/main" id="{534D905C-171F-4FF4-B797-1882B57AF23D}"/>
                </a:ext>
              </a:extLst>
            </p:cNvPr>
            <p:cNvSpPr txBox="1"/>
            <p:nvPr/>
          </p:nvSpPr>
          <p:spPr>
            <a:xfrm>
              <a:off x="8500600" y="2611924"/>
              <a:ext cx="522889" cy="369332"/>
            </a:xfrm>
            <a:prstGeom prst="rect">
              <a:avLst/>
            </a:prstGeom>
            <a:noFill/>
            <a:ln>
              <a:solidFill>
                <a:schemeClr val="accent1"/>
              </a:solidFill>
            </a:ln>
          </p:spPr>
          <p:txBody>
            <a:bodyPr wrap="square" rtlCol="0">
              <a:spAutoFit/>
            </a:bodyPr>
            <a:lstStyle/>
            <a:p>
              <a:pPr algn="ctr"/>
              <a:r>
                <a:rPr lang="en-US" dirty="0"/>
                <a:t>D </a:t>
              </a:r>
              <a:endParaRPr lang="en-US" baseline="-25000" dirty="0"/>
            </a:p>
          </p:txBody>
        </p:sp>
      </p:grpSp>
      <p:sp>
        <p:nvSpPr>
          <p:cNvPr id="65" name="Slide Number Placeholder 64">
            <a:extLst>
              <a:ext uri="{FF2B5EF4-FFF2-40B4-BE49-F238E27FC236}">
                <a16:creationId xmlns:a16="http://schemas.microsoft.com/office/drawing/2014/main" id="{4EA1EC49-2C8F-4B55-93A5-97DB688050C3}"/>
              </a:ext>
            </a:extLst>
          </p:cNvPr>
          <p:cNvSpPr>
            <a:spLocks noGrp="1"/>
          </p:cNvSpPr>
          <p:nvPr>
            <p:ph type="sldNum" sz="quarter" idx="12"/>
          </p:nvPr>
        </p:nvSpPr>
        <p:spPr/>
        <p:txBody>
          <a:bodyPr/>
          <a:lstStyle/>
          <a:p>
            <a:fld id="{B6C50F68-804C-4ED6-88BC-A3EB9054C9BD}" type="slidenum">
              <a:rPr lang="en-US" smtClean="0"/>
              <a:t>31</a:t>
            </a:fld>
            <a:endParaRPr lang="en-US"/>
          </a:p>
        </p:txBody>
      </p:sp>
    </p:spTree>
    <p:extLst>
      <p:ext uri="{BB962C8B-B14F-4D97-AF65-F5344CB8AC3E}">
        <p14:creationId xmlns:p14="http://schemas.microsoft.com/office/powerpoint/2010/main" val="40434264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49AEC5-D2B5-4815-B6FE-B87DEFEB24CB}"/>
              </a:ext>
            </a:extLst>
          </p:cNvPr>
          <p:cNvSpPr>
            <a:spLocks noGrp="1"/>
          </p:cNvSpPr>
          <p:nvPr>
            <p:ph type="title"/>
          </p:nvPr>
        </p:nvSpPr>
        <p:spPr>
          <a:xfrm>
            <a:off x="0" y="0"/>
            <a:ext cx="10515600" cy="640080"/>
          </a:xfrm>
        </p:spPr>
        <p:txBody>
          <a:bodyPr>
            <a:normAutofit fontScale="90000"/>
          </a:bodyPr>
          <a:lstStyle/>
          <a:p>
            <a:r>
              <a:rPr lang="en-US" dirty="0"/>
              <a:t>Coulomb Diamonds &amp; Lever Arm</a:t>
            </a:r>
          </a:p>
        </p:txBody>
      </p:sp>
      <p:sp>
        <p:nvSpPr>
          <p:cNvPr id="4" name="Rectangle 3">
            <a:extLst>
              <a:ext uri="{FF2B5EF4-FFF2-40B4-BE49-F238E27FC236}">
                <a16:creationId xmlns:a16="http://schemas.microsoft.com/office/drawing/2014/main" id="{FE5D7AC2-BA2F-4983-87BF-99F166C92C4C}"/>
              </a:ext>
            </a:extLst>
          </p:cNvPr>
          <p:cNvSpPr>
            <a:spLocks noChangeAspect="1"/>
          </p:cNvSpPr>
          <p:nvPr/>
        </p:nvSpPr>
        <p:spPr>
          <a:xfrm>
            <a:off x="322705" y="2270125"/>
            <a:ext cx="5773295" cy="3248970"/>
          </a:xfrm>
          <a:prstGeom prst="rect">
            <a:avLst/>
          </a:prstGeom>
          <a:solidFill>
            <a:srgbClr val="FF0000">
              <a:alpha val="25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dirty="0">
              <a:solidFill>
                <a:schemeClr val="tx1"/>
              </a:solidFill>
            </a:endParaRPr>
          </a:p>
        </p:txBody>
      </p:sp>
      <p:sp>
        <p:nvSpPr>
          <p:cNvPr id="5" name="Rectangle 4">
            <a:extLst>
              <a:ext uri="{FF2B5EF4-FFF2-40B4-BE49-F238E27FC236}">
                <a16:creationId xmlns:a16="http://schemas.microsoft.com/office/drawing/2014/main" id="{7CFD5D76-A852-4778-AA4C-B0000E488C36}"/>
              </a:ext>
            </a:extLst>
          </p:cNvPr>
          <p:cNvSpPr>
            <a:spLocks noChangeAspect="1"/>
          </p:cNvSpPr>
          <p:nvPr/>
        </p:nvSpPr>
        <p:spPr>
          <a:xfrm>
            <a:off x="348107" y="3832227"/>
            <a:ext cx="1818858" cy="1674170"/>
          </a:xfrm>
          <a:prstGeom prst="rect">
            <a:avLst/>
          </a:prstGeom>
          <a:pattFill prst="pct30">
            <a:fgClr>
              <a:schemeClr val="accent2"/>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 name="Rectangle 5">
            <a:extLst>
              <a:ext uri="{FF2B5EF4-FFF2-40B4-BE49-F238E27FC236}">
                <a16:creationId xmlns:a16="http://schemas.microsoft.com/office/drawing/2014/main" id="{84A7A66A-B2A1-40E9-8937-90DBD075F1D2}"/>
              </a:ext>
            </a:extLst>
          </p:cNvPr>
          <p:cNvSpPr>
            <a:spLocks noChangeAspect="1"/>
          </p:cNvSpPr>
          <p:nvPr/>
        </p:nvSpPr>
        <p:spPr>
          <a:xfrm>
            <a:off x="4053747" y="4530725"/>
            <a:ext cx="2045580" cy="975670"/>
          </a:xfrm>
          <a:prstGeom prst="rect">
            <a:avLst/>
          </a:prstGeom>
          <a:pattFill prst="pct30">
            <a:fgClr>
              <a:schemeClr val="accent2"/>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7" name="Freeform: Shape 6">
            <a:extLst>
              <a:ext uri="{FF2B5EF4-FFF2-40B4-BE49-F238E27FC236}">
                <a16:creationId xmlns:a16="http://schemas.microsoft.com/office/drawing/2014/main" id="{9F170D7A-B47B-4BBB-8CBF-BDC02900245D}"/>
              </a:ext>
            </a:extLst>
          </p:cNvPr>
          <p:cNvSpPr>
            <a:spLocks noChangeAspect="1"/>
          </p:cNvSpPr>
          <p:nvPr/>
        </p:nvSpPr>
        <p:spPr>
          <a:xfrm>
            <a:off x="1007884" y="3264301"/>
            <a:ext cx="3810622" cy="2253839"/>
          </a:xfrm>
          <a:custGeom>
            <a:avLst/>
            <a:gdLst>
              <a:gd name="connsiteX0" fmla="*/ 0 w 2838734"/>
              <a:gd name="connsiteY0" fmla="*/ 505059 h 505059"/>
              <a:gd name="connsiteX1" fmla="*/ 498143 w 2838734"/>
              <a:gd name="connsiteY1" fmla="*/ 443644 h 505059"/>
              <a:gd name="connsiteX2" fmla="*/ 750627 w 2838734"/>
              <a:gd name="connsiteY2" fmla="*/ 259399 h 505059"/>
              <a:gd name="connsiteX3" fmla="*/ 975815 w 2838734"/>
              <a:gd name="connsiteY3" fmla="*/ 92 h 505059"/>
              <a:gd name="connsiteX4" fmla="*/ 1289713 w 2838734"/>
              <a:gd name="connsiteY4" fmla="*/ 232104 h 505059"/>
              <a:gd name="connsiteX5" fmla="*/ 1535373 w 2838734"/>
              <a:gd name="connsiteY5" fmla="*/ 429996 h 505059"/>
              <a:gd name="connsiteX6" fmla="*/ 1828800 w 2838734"/>
              <a:gd name="connsiteY6" fmla="*/ 218456 h 505059"/>
              <a:gd name="connsiteX7" fmla="*/ 2122227 w 2838734"/>
              <a:gd name="connsiteY7" fmla="*/ 13740 h 505059"/>
              <a:gd name="connsiteX8" fmla="*/ 2374710 w 2838734"/>
              <a:gd name="connsiteY8" fmla="*/ 245752 h 505059"/>
              <a:gd name="connsiteX9" fmla="*/ 2497540 w 2838734"/>
              <a:gd name="connsiteY9" fmla="*/ 409525 h 505059"/>
              <a:gd name="connsiteX10" fmla="*/ 2838734 w 2838734"/>
              <a:gd name="connsiteY10" fmla="*/ 498235 h 505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38734" h="505059">
                <a:moveTo>
                  <a:pt x="0" y="505059"/>
                </a:moveTo>
                <a:cubicBezTo>
                  <a:pt x="186519" y="494823"/>
                  <a:pt x="373039" y="484587"/>
                  <a:pt x="498143" y="443644"/>
                </a:cubicBezTo>
                <a:cubicBezTo>
                  <a:pt x="623247" y="402701"/>
                  <a:pt x="671015" y="333324"/>
                  <a:pt x="750627" y="259399"/>
                </a:cubicBezTo>
                <a:cubicBezTo>
                  <a:pt x="830239" y="185474"/>
                  <a:pt x="885967" y="4641"/>
                  <a:pt x="975815" y="92"/>
                </a:cubicBezTo>
                <a:cubicBezTo>
                  <a:pt x="1065663" y="-4457"/>
                  <a:pt x="1196453" y="160453"/>
                  <a:pt x="1289713" y="232104"/>
                </a:cubicBezTo>
                <a:cubicBezTo>
                  <a:pt x="1382973" y="303755"/>
                  <a:pt x="1445525" y="432271"/>
                  <a:pt x="1535373" y="429996"/>
                </a:cubicBezTo>
                <a:cubicBezTo>
                  <a:pt x="1625221" y="427721"/>
                  <a:pt x="1730991" y="287832"/>
                  <a:pt x="1828800" y="218456"/>
                </a:cubicBezTo>
                <a:cubicBezTo>
                  <a:pt x="1926609" y="149080"/>
                  <a:pt x="2031242" y="9191"/>
                  <a:pt x="2122227" y="13740"/>
                </a:cubicBezTo>
                <a:cubicBezTo>
                  <a:pt x="2213212" y="18289"/>
                  <a:pt x="2312158" y="179788"/>
                  <a:pt x="2374710" y="245752"/>
                </a:cubicBezTo>
                <a:cubicBezTo>
                  <a:pt x="2437262" y="311716"/>
                  <a:pt x="2420203" y="367445"/>
                  <a:pt x="2497540" y="409525"/>
                </a:cubicBezTo>
                <a:cubicBezTo>
                  <a:pt x="2574877" y="451605"/>
                  <a:pt x="2706805" y="474920"/>
                  <a:pt x="2838734" y="498235"/>
                </a:cubicBezTo>
              </a:path>
            </a:pathLst>
          </a:custGeom>
          <a:solidFill>
            <a:srgbClr val="FFBFB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8" name="Straight Connector 7">
            <a:extLst>
              <a:ext uri="{FF2B5EF4-FFF2-40B4-BE49-F238E27FC236}">
                <a16:creationId xmlns:a16="http://schemas.microsoft.com/office/drawing/2014/main" id="{FE386C5E-2A26-4172-8420-2F00F5F19412}"/>
              </a:ext>
            </a:extLst>
          </p:cNvPr>
          <p:cNvCxnSpPr>
            <a:cxnSpLocks/>
          </p:cNvCxnSpPr>
          <p:nvPr/>
        </p:nvCxnSpPr>
        <p:spPr>
          <a:xfrm>
            <a:off x="2855418" y="4658654"/>
            <a:ext cx="475488"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E87115F-D481-4A99-BCD9-5D7C121B7427}"/>
              </a:ext>
            </a:extLst>
          </p:cNvPr>
          <p:cNvCxnSpPr>
            <a:cxnSpLocks/>
          </p:cNvCxnSpPr>
          <p:nvPr/>
        </p:nvCxnSpPr>
        <p:spPr>
          <a:xfrm>
            <a:off x="2671658" y="4137025"/>
            <a:ext cx="813895"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FF0C524-F737-4059-979F-38223E3A9B12}"/>
              </a:ext>
            </a:extLst>
          </p:cNvPr>
          <p:cNvCxnSpPr>
            <a:cxnSpLocks/>
          </p:cNvCxnSpPr>
          <p:nvPr/>
        </p:nvCxnSpPr>
        <p:spPr>
          <a:xfrm flipH="1">
            <a:off x="2507106" y="3590925"/>
            <a:ext cx="11557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E37D1B92-BE6B-4AAE-B376-9585D424E12B}"/>
              </a:ext>
            </a:extLst>
          </p:cNvPr>
          <p:cNvSpPr txBox="1"/>
          <p:nvPr/>
        </p:nvSpPr>
        <p:spPr>
          <a:xfrm>
            <a:off x="310007" y="3432945"/>
            <a:ext cx="495299" cy="461665"/>
          </a:xfrm>
          <a:prstGeom prst="rect">
            <a:avLst/>
          </a:prstGeom>
          <a:noFill/>
        </p:spPr>
        <p:txBody>
          <a:bodyPr wrap="square" rtlCol="0">
            <a:spAutoFit/>
          </a:bodyPr>
          <a:lstStyle/>
          <a:p>
            <a:r>
              <a:rPr lang="el-GR" sz="2400" dirty="0"/>
              <a:t>μ</a:t>
            </a:r>
            <a:r>
              <a:rPr lang="en-US" sz="2400" baseline="-25000" dirty="0"/>
              <a:t>S</a:t>
            </a:r>
          </a:p>
        </p:txBody>
      </p:sp>
      <p:sp>
        <p:nvSpPr>
          <p:cNvPr id="12" name="TextBox 11">
            <a:extLst>
              <a:ext uri="{FF2B5EF4-FFF2-40B4-BE49-F238E27FC236}">
                <a16:creationId xmlns:a16="http://schemas.microsoft.com/office/drawing/2014/main" id="{C5BCA4F4-3E6B-4883-9BD1-42C690B504A0}"/>
              </a:ext>
            </a:extLst>
          </p:cNvPr>
          <p:cNvSpPr txBox="1"/>
          <p:nvPr/>
        </p:nvSpPr>
        <p:spPr>
          <a:xfrm>
            <a:off x="4788710" y="4137025"/>
            <a:ext cx="495299" cy="461665"/>
          </a:xfrm>
          <a:prstGeom prst="rect">
            <a:avLst/>
          </a:prstGeom>
          <a:noFill/>
        </p:spPr>
        <p:txBody>
          <a:bodyPr wrap="square" rtlCol="0">
            <a:spAutoFit/>
          </a:bodyPr>
          <a:lstStyle/>
          <a:p>
            <a:r>
              <a:rPr lang="el-GR" sz="2400" dirty="0"/>
              <a:t>μ</a:t>
            </a:r>
            <a:r>
              <a:rPr lang="en-US" sz="2400" baseline="-25000" dirty="0"/>
              <a:t>D</a:t>
            </a:r>
          </a:p>
        </p:txBody>
      </p:sp>
      <p:sp>
        <p:nvSpPr>
          <p:cNvPr id="13" name="Right Brace 12">
            <a:extLst>
              <a:ext uri="{FF2B5EF4-FFF2-40B4-BE49-F238E27FC236}">
                <a16:creationId xmlns:a16="http://schemas.microsoft.com/office/drawing/2014/main" id="{52993EED-D78D-49C2-AC09-1964DFBEE350}"/>
              </a:ext>
            </a:extLst>
          </p:cNvPr>
          <p:cNvSpPr/>
          <p:nvPr/>
        </p:nvSpPr>
        <p:spPr>
          <a:xfrm>
            <a:off x="6107298" y="3832227"/>
            <a:ext cx="387608" cy="736216"/>
          </a:xfrm>
          <a:prstGeom prst="rightBrace">
            <a:avLst/>
          </a:prstGeom>
          <a:ln w="19050">
            <a:solidFill>
              <a:schemeClr val="tx1"/>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ln>
                <a:solidFill>
                  <a:sysClr val="windowText" lastClr="000000"/>
                </a:solidFill>
              </a:ln>
            </a:endParaRPr>
          </a:p>
        </p:txBody>
      </p:sp>
      <p:sp>
        <p:nvSpPr>
          <p:cNvPr id="14" name="TextBox 13">
            <a:extLst>
              <a:ext uri="{FF2B5EF4-FFF2-40B4-BE49-F238E27FC236}">
                <a16:creationId xmlns:a16="http://schemas.microsoft.com/office/drawing/2014/main" id="{01BA7CB3-BF34-42F7-A254-283F139B9FDC}"/>
              </a:ext>
            </a:extLst>
          </p:cNvPr>
          <p:cNvSpPr txBox="1"/>
          <p:nvPr/>
        </p:nvSpPr>
        <p:spPr>
          <a:xfrm>
            <a:off x="6448688" y="3969502"/>
            <a:ext cx="764550" cy="461665"/>
          </a:xfrm>
          <a:prstGeom prst="rect">
            <a:avLst/>
          </a:prstGeom>
          <a:noFill/>
        </p:spPr>
        <p:txBody>
          <a:bodyPr wrap="square" rtlCol="0">
            <a:spAutoFit/>
          </a:bodyPr>
          <a:lstStyle/>
          <a:p>
            <a:r>
              <a:rPr lang="en-US" sz="2400" dirty="0" err="1"/>
              <a:t>eV</a:t>
            </a:r>
            <a:r>
              <a:rPr lang="en-US" sz="2400" baseline="-25000" dirty="0" err="1"/>
              <a:t>SD</a:t>
            </a:r>
            <a:endParaRPr lang="en-US" sz="2400" baseline="-25000" dirty="0"/>
          </a:p>
        </p:txBody>
      </p:sp>
      <p:sp>
        <p:nvSpPr>
          <p:cNvPr id="15" name="TextBox 14">
            <a:extLst>
              <a:ext uri="{FF2B5EF4-FFF2-40B4-BE49-F238E27FC236}">
                <a16:creationId xmlns:a16="http://schemas.microsoft.com/office/drawing/2014/main" id="{98325964-F932-467C-B8D2-2027ED369AF7}"/>
              </a:ext>
            </a:extLst>
          </p:cNvPr>
          <p:cNvSpPr txBox="1"/>
          <p:nvPr/>
        </p:nvSpPr>
        <p:spPr>
          <a:xfrm>
            <a:off x="2826653" y="3669184"/>
            <a:ext cx="495299" cy="461665"/>
          </a:xfrm>
          <a:prstGeom prst="rect">
            <a:avLst/>
          </a:prstGeom>
          <a:noFill/>
        </p:spPr>
        <p:txBody>
          <a:bodyPr wrap="square" rtlCol="0">
            <a:spAutoFit/>
          </a:bodyPr>
          <a:lstStyle/>
          <a:p>
            <a:pPr algn="ctr"/>
            <a:r>
              <a:rPr lang="en-US" sz="2400" dirty="0"/>
              <a:t>N</a:t>
            </a:r>
          </a:p>
        </p:txBody>
      </p:sp>
      <p:sp>
        <p:nvSpPr>
          <p:cNvPr id="16" name="TextBox 15">
            <a:extLst>
              <a:ext uri="{FF2B5EF4-FFF2-40B4-BE49-F238E27FC236}">
                <a16:creationId xmlns:a16="http://schemas.microsoft.com/office/drawing/2014/main" id="{BC56321D-F51E-4AC8-B536-23ED77BC4798}"/>
              </a:ext>
            </a:extLst>
          </p:cNvPr>
          <p:cNvSpPr txBox="1"/>
          <p:nvPr/>
        </p:nvSpPr>
        <p:spPr>
          <a:xfrm>
            <a:off x="2690891" y="3141949"/>
            <a:ext cx="813895" cy="461665"/>
          </a:xfrm>
          <a:prstGeom prst="rect">
            <a:avLst/>
          </a:prstGeom>
          <a:noFill/>
        </p:spPr>
        <p:txBody>
          <a:bodyPr wrap="square" rtlCol="0">
            <a:spAutoFit/>
          </a:bodyPr>
          <a:lstStyle/>
          <a:p>
            <a:pPr algn="ctr"/>
            <a:r>
              <a:rPr lang="en-US" sz="2400" dirty="0"/>
              <a:t>N+1</a:t>
            </a:r>
          </a:p>
        </p:txBody>
      </p:sp>
      <p:sp>
        <p:nvSpPr>
          <p:cNvPr id="17" name="TextBox 16">
            <a:extLst>
              <a:ext uri="{FF2B5EF4-FFF2-40B4-BE49-F238E27FC236}">
                <a16:creationId xmlns:a16="http://schemas.microsoft.com/office/drawing/2014/main" id="{ACECEE42-7DCC-433E-8004-9581E85745F1}"/>
              </a:ext>
            </a:extLst>
          </p:cNvPr>
          <p:cNvSpPr txBox="1"/>
          <p:nvPr/>
        </p:nvSpPr>
        <p:spPr>
          <a:xfrm>
            <a:off x="2690891" y="4183732"/>
            <a:ext cx="813895" cy="461665"/>
          </a:xfrm>
          <a:prstGeom prst="rect">
            <a:avLst/>
          </a:prstGeom>
          <a:noFill/>
        </p:spPr>
        <p:txBody>
          <a:bodyPr wrap="square" rtlCol="0">
            <a:spAutoFit/>
          </a:bodyPr>
          <a:lstStyle/>
          <a:p>
            <a:pPr algn="ctr"/>
            <a:r>
              <a:rPr lang="en-US" sz="2400" dirty="0"/>
              <a:t>N-1</a:t>
            </a:r>
          </a:p>
        </p:txBody>
      </p:sp>
      <p:pic>
        <p:nvPicPr>
          <p:cNvPr id="19" name="Picture 18">
            <a:extLst>
              <a:ext uri="{FF2B5EF4-FFF2-40B4-BE49-F238E27FC236}">
                <a16:creationId xmlns:a16="http://schemas.microsoft.com/office/drawing/2014/main" id="{FBB8D81F-BDB2-4505-AA15-C18E831DBA4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8102" t="7125" r="9279" b="3352"/>
          <a:stretch/>
        </p:blipFill>
        <p:spPr>
          <a:xfrm>
            <a:off x="7554628" y="2270125"/>
            <a:ext cx="4406900" cy="3581400"/>
          </a:xfrm>
          <a:prstGeom prst="rect">
            <a:avLst/>
          </a:prstGeom>
        </p:spPr>
      </p:pic>
      <p:sp>
        <p:nvSpPr>
          <p:cNvPr id="18" name="Slide Number Placeholder 17">
            <a:extLst>
              <a:ext uri="{FF2B5EF4-FFF2-40B4-BE49-F238E27FC236}">
                <a16:creationId xmlns:a16="http://schemas.microsoft.com/office/drawing/2014/main" id="{284C39C4-B551-4551-A57F-D98C46159E3B}"/>
              </a:ext>
            </a:extLst>
          </p:cNvPr>
          <p:cNvSpPr>
            <a:spLocks noGrp="1"/>
          </p:cNvSpPr>
          <p:nvPr>
            <p:ph type="sldNum" sz="quarter" idx="12"/>
          </p:nvPr>
        </p:nvSpPr>
        <p:spPr/>
        <p:txBody>
          <a:bodyPr/>
          <a:lstStyle/>
          <a:p>
            <a:fld id="{B6C50F68-804C-4ED6-88BC-A3EB9054C9BD}" type="slidenum">
              <a:rPr lang="en-US" smtClean="0"/>
              <a:t>32</a:t>
            </a:fld>
            <a:endParaRPr lang="en-US"/>
          </a:p>
        </p:txBody>
      </p:sp>
      <p:sp>
        <p:nvSpPr>
          <p:cNvPr id="3" name="TextBox 2">
            <a:extLst>
              <a:ext uri="{FF2B5EF4-FFF2-40B4-BE49-F238E27FC236}">
                <a16:creationId xmlns:a16="http://schemas.microsoft.com/office/drawing/2014/main" id="{8B192DE7-3A51-425C-8F60-7EC4EDCA319D}"/>
              </a:ext>
            </a:extLst>
          </p:cNvPr>
          <p:cNvSpPr txBox="1"/>
          <p:nvPr/>
        </p:nvSpPr>
        <p:spPr>
          <a:xfrm>
            <a:off x="8715375" y="2270125"/>
            <a:ext cx="829978" cy="369332"/>
          </a:xfrm>
          <a:prstGeom prst="rect">
            <a:avLst/>
          </a:prstGeom>
          <a:noFill/>
        </p:spPr>
        <p:txBody>
          <a:bodyPr wrap="square" rtlCol="0" anchor="ctr">
            <a:spAutoFit/>
          </a:bodyPr>
          <a:lstStyle/>
          <a:p>
            <a:pPr algn="ctr"/>
            <a:r>
              <a:rPr lang="en-US" dirty="0" err="1"/>
              <a:t>eC</a:t>
            </a:r>
            <a:r>
              <a:rPr lang="en-US" baseline="-25000" dirty="0" err="1"/>
              <a:t>G</a:t>
            </a:r>
            <a:r>
              <a:rPr lang="en-US" dirty="0"/>
              <a:t>/C</a:t>
            </a:r>
            <a:r>
              <a:rPr lang="en-US" baseline="-25000" dirty="0"/>
              <a:t>S</a:t>
            </a:r>
          </a:p>
        </p:txBody>
      </p:sp>
      <p:cxnSp>
        <p:nvCxnSpPr>
          <p:cNvPr id="21" name="Straight Arrow Connector 20">
            <a:extLst>
              <a:ext uri="{FF2B5EF4-FFF2-40B4-BE49-F238E27FC236}">
                <a16:creationId xmlns:a16="http://schemas.microsoft.com/office/drawing/2014/main" id="{5DCC302C-18FE-45D4-978D-82B5C08B2C78}"/>
              </a:ext>
            </a:extLst>
          </p:cNvPr>
          <p:cNvCxnSpPr/>
          <p:nvPr/>
        </p:nvCxnSpPr>
        <p:spPr>
          <a:xfrm>
            <a:off x="9130364" y="2639457"/>
            <a:ext cx="485775"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2" name="TextBox 21">
            <a:extLst>
              <a:ext uri="{FF2B5EF4-FFF2-40B4-BE49-F238E27FC236}">
                <a16:creationId xmlns:a16="http://schemas.microsoft.com/office/drawing/2014/main" id="{88AFB7BA-81A2-4B66-8B93-B770C3C31C87}"/>
              </a:ext>
            </a:extLst>
          </p:cNvPr>
          <p:cNvSpPr txBox="1"/>
          <p:nvPr/>
        </p:nvSpPr>
        <p:spPr>
          <a:xfrm>
            <a:off x="9959939" y="2216070"/>
            <a:ext cx="1290271" cy="369332"/>
          </a:xfrm>
          <a:prstGeom prst="rect">
            <a:avLst/>
          </a:prstGeom>
          <a:noFill/>
        </p:spPr>
        <p:txBody>
          <a:bodyPr wrap="square" rtlCol="0" anchor="ctr">
            <a:spAutoFit/>
          </a:bodyPr>
          <a:lstStyle/>
          <a:p>
            <a:pPr algn="ctr"/>
            <a:r>
              <a:rPr lang="en-US" dirty="0"/>
              <a:t>-</a:t>
            </a:r>
            <a:r>
              <a:rPr lang="en-US" dirty="0" err="1"/>
              <a:t>eC</a:t>
            </a:r>
            <a:r>
              <a:rPr lang="en-US" baseline="-25000" dirty="0" err="1"/>
              <a:t>G</a:t>
            </a:r>
            <a:r>
              <a:rPr lang="en-US" dirty="0"/>
              <a:t>/(C-C</a:t>
            </a:r>
            <a:r>
              <a:rPr lang="en-US" baseline="-25000" dirty="0"/>
              <a:t>S</a:t>
            </a:r>
            <a:r>
              <a:rPr lang="en-US" dirty="0"/>
              <a:t>)</a:t>
            </a:r>
            <a:endParaRPr lang="en-US" baseline="-25000" dirty="0"/>
          </a:p>
        </p:txBody>
      </p:sp>
      <p:cxnSp>
        <p:nvCxnSpPr>
          <p:cNvPr id="23" name="Straight Arrow Connector 22">
            <a:extLst>
              <a:ext uri="{FF2B5EF4-FFF2-40B4-BE49-F238E27FC236}">
                <a16:creationId xmlns:a16="http://schemas.microsoft.com/office/drawing/2014/main" id="{39E1A83C-71B7-411E-9D35-9F1AF4A09473}"/>
              </a:ext>
            </a:extLst>
          </p:cNvPr>
          <p:cNvCxnSpPr>
            <a:cxnSpLocks/>
          </p:cNvCxnSpPr>
          <p:nvPr/>
        </p:nvCxnSpPr>
        <p:spPr>
          <a:xfrm flipH="1">
            <a:off x="10060964" y="2640489"/>
            <a:ext cx="485775"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6287330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7E4850-6BBF-466D-9F5E-B437A55A59B7}"/>
              </a:ext>
            </a:extLst>
          </p:cNvPr>
          <p:cNvSpPr>
            <a:spLocks noGrp="1"/>
          </p:cNvSpPr>
          <p:nvPr>
            <p:ph type="title"/>
          </p:nvPr>
        </p:nvSpPr>
        <p:spPr/>
        <p:txBody>
          <a:bodyPr>
            <a:normAutofit fontScale="90000"/>
          </a:bodyPr>
          <a:lstStyle/>
          <a:p>
            <a:r>
              <a:rPr lang="en-US" dirty="0"/>
              <a:t>Quantum Dot Measurement Examples</a:t>
            </a:r>
          </a:p>
        </p:txBody>
      </p:sp>
      <p:pic>
        <p:nvPicPr>
          <p:cNvPr id="5" name="Content Placeholder 4">
            <a:extLst>
              <a:ext uri="{FF2B5EF4-FFF2-40B4-BE49-F238E27FC236}">
                <a16:creationId xmlns:a16="http://schemas.microsoft.com/office/drawing/2014/main" id="{2ABE2C87-82F2-4184-A2DA-A7B4FA0FD6CB}"/>
              </a:ext>
            </a:extLst>
          </p:cNvPr>
          <p:cNvPicPr>
            <a:picLocks noGrp="1" noChangeAspect="1"/>
          </p:cNvPicPr>
          <p:nvPr>
            <p:ph idx="1"/>
          </p:nvPr>
        </p:nvPicPr>
        <p:blipFill>
          <a:blip r:embed="rId2"/>
          <a:stretch>
            <a:fillRect/>
          </a:stretch>
        </p:blipFill>
        <p:spPr>
          <a:xfrm>
            <a:off x="838050" y="3291452"/>
            <a:ext cx="3974581" cy="3235942"/>
          </a:xfrm>
        </p:spPr>
      </p:pic>
      <p:pic>
        <p:nvPicPr>
          <p:cNvPr id="7" name="Picture 6">
            <a:extLst>
              <a:ext uri="{FF2B5EF4-FFF2-40B4-BE49-F238E27FC236}">
                <a16:creationId xmlns:a16="http://schemas.microsoft.com/office/drawing/2014/main" id="{75301048-80C5-4199-B494-916FC3EAA482}"/>
              </a:ext>
            </a:extLst>
          </p:cNvPr>
          <p:cNvPicPr>
            <a:picLocks noChangeAspect="1"/>
          </p:cNvPicPr>
          <p:nvPr/>
        </p:nvPicPr>
        <p:blipFill>
          <a:blip r:embed="rId3"/>
          <a:stretch>
            <a:fillRect/>
          </a:stretch>
        </p:blipFill>
        <p:spPr>
          <a:xfrm>
            <a:off x="5101388" y="2104241"/>
            <a:ext cx="6970046" cy="3543562"/>
          </a:xfrm>
          <a:prstGeom prst="rect">
            <a:avLst/>
          </a:prstGeom>
        </p:spPr>
      </p:pic>
      <p:sp>
        <p:nvSpPr>
          <p:cNvPr id="8" name="TextBox 7">
            <a:extLst>
              <a:ext uri="{FF2B5EF4-FFF2-40B4-BE49-F238E27FC236}">
                <a16:creationId xmlns:a16="http://schemas.microsoft.com/office/drawing/2014/main" id="{ED958099-BCD8-4224-A8BF-BF4EA1387921}"/>
              </a:ext>
            </a:extLst>
          </p:cNvPr>
          <p:cNvSpPr txBox="1"/>
          <p:nvPr/>
        </p:nvSpPr>
        <p:spPr>
          <a:xfrm flipH="1">
            <a:off x="0" y="6527394"/>
            <a:ext cx="12192001" cy="338554"/>
          </a:xfrm>
          <a:prstGeom prst="rect">
            <a:avLst/>
          </a:prstGeom>
          <a:noFill/>
        </p:spPr>
        <p:txBody>
          <a:bodyPr wrap="square" rtlCol="0">
            <a:spAutoFit/>
          </a:bodyPr>
          <a:lstStyle/>
          <a:p>
            <a:r>
              <a:rPr lang="en-US" sz="800" b="0" i="0" dirty="0">
                <a:solidFill>
                  <a:srgbClr val="222222"/>
                </a:solidFill>
                <a:effectLst/>
                <a:latin typeface="Arial" panose="020B0604020202020204" pitchFamily="34" charset="0"/>
              </a:rPr>
              <a:t>Miller, Andrew J., Will J. Hardy, Dwight R. Luhman, Mitchell Brickson, Andrew </a:t>
            </a:r>
            <a:r>
              <a:rPr lang="en-US" sz="800" b="0" i="0" dirty="0" err="1">
                <a:solidFill>
                  <a:srgbClr val="222222"/>
                </a:solidFill>
                <a:effectLst/>
                <a:latin typeface="Arial" panose="020B0604020202020204" pitchFamily="34" charset="0"/>
              </a:rPr>
              <a:t>Baczewski</a:t>
            </a:r>
            <a:r>
              <a:rPr lang="en-US" sz="800" b="0" i="0" dirty="0">
                <a:solidFill>
                  <a:srgbClr val="222222"/>
                </a:solidFill>
                <a:effectLst/>
                <a:latin typeface="Arial" panose="020B0604020202020204" pitchFamily="34" charset="0"/>
              </a:rPr>
              <a:t>, Chia-You Liu, </a:t>
            </a:r>
            <a:r>
              <a:rPr lang="en-US" sz="800" b="0" i="0" dirty="0" err="1">
                <a:solidFill>
                  <a:srgbClr val="222222"/>
                </a:solidFill>
                <a:effectLst/>
                <a:latin typeface="Arial" panose="020B0604020202020204" pitchFamily="34" charset="0"/>
              </a:rPr>
              <a:t>Jiun</a:t>
            </a:r>
            <a:r>
              <a:rPr lang="en-US" sz="800" b="0" i="0" dirty="0">
                <a:solidFill>
                  <a:srgbClr val="222222"/>
                </a:solidFill>
                <a:effectLst/>
                <a:latin typeface="Arial" panose="020B0604020202020204" pitchFamily="34" charset="0"/>
              </a:rPr>
              <a:t>-Yun Li, Michael P. Lilly, and Tzu-Ming Lu. "Effective out-of-plane g factor in strained-Ge/SiGe quantum dots." </a:t>
            </a:r>
            <a:r>
              <a:rPr lang="en-US" sz="800" b="0" i="1" dirty="0">
                <a:solidFill>
                  <a:srgbClr val="222222"/>
                </a:solidFill>
                <a:effectLst/>
                <a:latin typeface="Arial" panose="020B0604020202020204" pitchFamily="34" charset="0"/>
              </a:rPr>
              <a:t>Physical Review B</a:t>
            </a:r>
            <a:r>
              <a:rPr lang="en-US" sz="800" b="0" i="0" dirty="0">
                <a:solidFill>
                  <a:srgbClr val="222222"/>
                </a:solidFill>
                <a:effectLst/>
                <a:latin typeface="Arial" panose="020B0604020202020204" pitchFamily="34" charset="0"/>
              </a:rPr>
              <a:t> 106, no. 12 (2022): L121402.</a:t>
            </a:r>
            <a:endParaRPr lang="en-US" sz="800" dirty="0"/>
          </a:p>
        </p:txBody>
      </p:sp>
      <p:pic>
        <p:nvPicPr>
          <p:cNvPr id="10" name="Picture 9">
            <a:extLst>
              <a:ext uri="{FF2B5EF4-FFF2-40B4-BE49-F238E27FC236}">
                <a16:creationId xmlns:a16="http://schemas.microsoft.com/office/drawing/2014/main" id="{9BC3C9C0-F0A5-42F4-B892-0CBFF0F80863}"/>
              </a:ext>
            </a:extLst>
          </p:cNvPr>
          <p:cNvPicPr>
            <a:picLocks noChangeAspect="1"/>
          </p:cNvPicPr>
          <p:nvPr/>
        </p:nvPicPr>
        <p:blipFill>
          <a:blip r:embed="rId4"/>
          <a:stretch>
            <a:fillRect/>
          </a:stretch>
        </p:blipFill>
        <p:spPr>
          <a:xfrm>
            <a:off x="982429" y="661335"/>
            <a:ext cx="3502944" cy="2630117"/>
          </a:xfrm>
          <a:prstGeom prst="rect">
            <a:avLst/>
          </a:prstGeom>
        </p:spPr>
      </p:pic>
      <p:sp>
        <p:nvSpPr>
          <p:cNvPr id="11" name="Slide Number Placeholder 10">
            <a:extLst>
              <a:ext uri="{FF2B5EF4-FFF2-40B4-BE49-F238E27FC236}">
                <a16:creationId xmlns:a16="http://schemas.microsoft.com/office/drawing/2014/main" id="{86086356-15AD-49A9-ACC6-B58CD1C38435}"/>
              </a:ext>
            </a:extLst>
          </p:cNvPr>
          <p:cNvSpPr>
            <a:spLocks noGrp="1"/>
          </p:cNvSpPr>
          <p:nvPr>
            <p:ph type="sldNum" sz="quarter" idx="12"/>
          </p:nvPr>
        </p:nvSpPr>
        <p:spPr/>
        <p:txBody>
          <a:bodyPr/>
          <a:lstStyle/>
          <a:p>
            <a:fld id="{B6C50F68-804C-4ED6-88BC-A3EB9054C9BD}" type="slidenum">
              <a:rPr lang="en-US" smtClean="0"/>
              <a:t>33</a:t>
            </a:fld>
            <a:endParaRPr lang="en-US"/>
          </a:p>
        </p:txBody>
      </p:sp>
    </p:spTree>
    <p:extLst>
      <p:ext uri="{BB962C8B-B14F-4D97-AF65-F5344CB8AC3E}">
        <p14:creationId xmlns:p14="http://schemas.microsoft.com/office/powerpoint/2010/main" val="26624636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15EB31-F58A-49DF-8BE9-6F4BD535B901}"/>
              </a:ext>
            </a:extLst>
          </p:cNvPr>
          <p:cNvSpPr>
            <a:spLocks noGrp="1"/>
          </p:cNvSpPr>
          <p:nvPr>
            <p:ph type="title"/>
          </p:nvPr>
        </p:nvSpPr>
        <p:spPr/>
        <p:txBody>
          <a:bodyPr/>
          <a:lstStyle/>
          <a:p>
            <a:r>
              <a:rPr lang="en-US" dirty="0"/>
              <a:t>Questions?</a:t>
            </a:r>
          </a:p>
        </p:txBody>
      </p:sp>
      <p:sp>
        <p:nvSpPr>
          <p:cNvPr id="3" name="Text Placeholder 2">
            <a:extLst>
              <a:ext uri="{FF2B5EF4-FFF2-40B4-BE49-F238E27FC236}">
                <a16:creationId xmlns:a16="http://schemas.microsoft.com/office/drawing/2014/main" id="{BFCF2972-120D-4C90-B2B0-6A624F6D2E2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AC3FB3B-031B-4407-A300-CFFE06BDEDBB}"/>
              </a:ext>
            </a:extLst>
          </p:cNvPr>
          <p:cNvSpPr>
            <a:spLocks noGrp="1"/>
          </p:cNvSpPr>
          <p:nvPr>
            <p:ph type="sldNum" sz="quarter" idx="12"/>
          </p:nvPr>
        </p:nvSpPr>
        <p:spPr/>
        <p:txBody>
          <a:bodyPr/>
          <a:lstStyle/>
          <a:p>
            <a:fld id="{B6C50F68-804C-4ED6-88BC-A3EB9054C9BD}" type="slidenum">
              <a:rPr lang="en-US" smtClean="0"/>
              <a:t>34</a:t>
            </a:fld>
            <a:endParaRPr lang="en-US"/>
          </a:p>
        </p:txBody>
      </p:sp>
    </p:spTree>
    <p:extLst>
      <p:ext uri="{BB962C8B-B14F-4D97-AF65-F5344CB8AC3E}">
        <p14:creationId xmlns:p14="http://schemas.microsoft.com/office/powerpoint/2010/main" val="883981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8F5ED4-9699-4141-B2C2-E49FC9E21BA1}"/>
              </a:ext>
            </a:extLst>
          </p:cNvPr>
          <p:cNvSpPr>
            <a:spLocks noGrp="1"/>
          </p:cNvSpPr>
          <p:nvPr>
            <p:ph type="title"/>
          </p:nvPr>
        </p:nvSpPr>
        <p:spPr>
          <a:xfrm>
            <a:off x="0" y="0"/>
            <a:ext cx="12192000" cy="640080"/>
          </a:xfrm>
        </p:spPr>
        <p:txBody>
          <a:bodyPr>
            <a:normAutofit fontScale="90000"/>
          </a:bodyPr>
          <a:lstStyle/>
          <a:p>
            <a:r>
              <a:rPr lang="en-US" dirty="0"/>
              <a:t>Device Engineering Cycle</a:t>
            </a:r>
          </a:p>
        </p:txBody>
      </p:sp>
      <p:sp>
        <p:nvSpPr>
          <p:cNvPr id="3" name="Content Placeholder 2">
            <a:extLst>
              <a:ext uri="{FF2B5EF4-FFF2-40B4-BE49-F238E27FC236}">
                <a16:creationId xmlns:a16="http://schemas.microsoft.com/office/drawing/2014/main" id="{84E0D0DF-7658-4977-8BDF-0309460729DE}"/>
              </a:ext>
            </a:extLst>
          </p:cNvPr>
          <p:cNvSpPr>
            <a:spLocks noGrp="1"/>
          </p:cNvSpPr>
          <p:nvPr>
            <p:ph idx="1"/>
          </p:nvPr>
        </p:nvSpPr>
        <p:spPr>
          <a:xfrm>
            <a:off x="0" y="1825624"/>
            <a:ext cx="4781550" cy="5032375"/>
          </a:xfrm>
        </p:spPr>
        <p:txBody>
          <a:bodyPr/>
          <a:lstStyle/>
          <a:p>
            <a:pPr marL="514350" indent="-514350">
              <a:buFont typeface="+mj-lt"/>
              <a:buAutoNum type="arabicPeriod"/>
            </a:pPr>
            <a:r>
              <a:rPr lang="en-US" dirty="0"/>
              <a:t>Material Design</a:t>
            </a:r>
          </a:p>
          <a:p>
            <a:pPr marL="514350" indent="-514350">
              <a:buFont typeface="+mj-lt"/>
              <a:buAutoNum type="arabicPeriod"/>
            </a:pPr>
            <a:r>
              <a:rPr lang="en-US" dirty="0"/>
              <a:t>Process Development</a:t>
            </a:r>
          </a:p>
          <a:p>
            <a:pPr marL="514350" indent="-514350">
              <a:buFont typeface="+mj-lt"/>
              <a:buAutoNum type="arabicPeriod"/>
            </a:pPr>
            <a:r>
              <a:rPr lang="en-US" dirty="0"/>
              <a:t>Process Sheets</a:t>
            </a:r>
          </a:p>
          <a:p>
            <a:pPr marL="514350" indent="-514350">
              <a:buFont typeface="+mj-lt"/>
              <a:buAutoNum type="arabicPeriod"/>
            </a:pPr>
            <a:r>
              <a:rPr lang="en-US" dirty="0"/>
              <a:t>Mask Design</a:t>
            </a:r>
          </a:p>
          <a:p>
            <a:pPr marL="514350" indent="-514350">
              <a:buFont typeface="+mj-lt"/>
              <a:buAutoNum type="arabicPeriod"/>
            </a:pPr>
            <a:r>
              <a:rPr lang="en-US" dirty="0"/>
              <a:t>Cross Sections, Equivalent Circuits, &amp; Schematics</a:t>
            </a:r>
          </a:p>
          <a:p>
            <a:pPr marL="514350" indent="-514350">
              <a:buFont typeface="+mj-lt"/>
              <a:buAutoNum type="arabicPeriod"/>
            </a:pPr>
            <a:r>
              <a:rPr lang="en-US" dirty="0"/>
              <a:t>Fabrication</a:t>
            </a:r>
          </a:p>
          <a:p>
            <a:pPr marL="514350" indent="-514350">
              <a:buFont typeface="+mj-lt"/>
              <a:buAutoNum type="arabicPeriod"/>
            </a:pPr>
            <a:r>
              <a:rPr lang="en-US" dirty="0"/>
              <a:t>Testing/Measurements</a:t>
            </a:r>
          </a:p>
          <a:p>
            <a:endParaRPr lang="en-US" dirty="0"/>
          </a:p>
        </p:txBody>
      </p:sp>
      <p:sp>
        <p:nvSpPr>
          <p:cNvPr id="4" name="Slide Number Placeholder 3">
            <a:extLst>
              <a:ext uri="{FF2B5EF4-FFF2-40B4-BE49-F238E27FC236}">
                <a16:creationId xmlns:a16="http://schemas.microsoft.com/office/drawing/2014/main" id="{3C9107AE-62FD-4B34-B116-4F9F2C5543DD}"/>
              </a:ext>
            </a:extLst>
          </p:cNvPr>
          <p:cNvSpPr>
            <a:spLocks noGrp="1"/>
          </p:cNvSpPr>
          <p:nvPr>
            <p:ph type="sldNum" sz="quarter" idx="12"/>
          </p:nvPr>
        </p:nvSpPr>
        <p:spPr/>
        <p:txBody>
          <a:bodyPr/>
          <a:lstStyle/>
          <a:p>
            <a:fld id="{B6C50F68-804C-4ED6-88BC-A3EB9054C9BD}" type="slidenum">
              <a:rPr lang="en-US" smtClean="0"/>
              <a:t>4</a:t>
            </a:fld>
            <a:endParaRPr lang="en-US"/>
          </a:p>
        </p:txBody>
      </p:sp>
      <p:sp>
        <p:nvSpPr>
          <p:cNvPr id="6" name="TextBox 5">
            <a:extLst>
              <a:ext uri="{FF2B5EF4-FFF2-40B4-BE49-F238E27FC236}">
                <a16:creationId xmlns:a16="http://schemas.microsoft.com/office/drawing/2014/main" id="{85491B31-4AFA-4BB2-9177-F1E468B154FA}"/>
              </a:ext>
            </a:extLst>
          </p:cNvPr>
          <p:cNvSpPr txBox="1"/>
          <p:nvPr/>
        </p:nvSpPr>
        <p:spPr>
          <a:xfrm>
            <a:off x="7834313" y="1410125"/>
            <a:ext cx="1659731" cy="830997"/>
          </a:xfrm>
          <a:prstGeom prst="rect">
            <a:avLst/>
          </a:prstGeom>
          <a:noFill/>
        </p:spPr>
        <p:txBody>
          <a:bodyPr wrap="square" anchor="ctr">
            <a:spAutoFit/>
          </a:bodyPr>
          <a:lstStyle/>
          <a:p>
            <a:pPr algn="ctr"/>
            <a:r>
              <a:rPr lang="en-US" sz="2400" dirty="0"/>
              <a:t>Material Design</a:t>
            </a:r>
          </a:p>
        </p:txBody>
      </p:sp>
      <p:sp>
        <p:nvSpPr>
          <p:cNvPr id="7" name="TextBox 6">
            <a:extLst>
              <a:ext uri="{FF2B5EF4-FFF2-40B4-BE49-F238E27FC236}">
                <a16:creationId xmlns:a16="http://schemas.microsoft.com/office/drawing/2014/main" id="{6E0E83F9-1822-4418-AABD-EDF61F005784}"/>
              </a:ext>
            </a:extLst>
          </p:cNvPr>
          <p:cNvSpPr txBox="1"/>
          <p:nvPr/>
        </p:nvSpPr>
        <p:spPr>
          <a:xfrm>
            <a:off x="5625703" y="3880146"/>
            <a:ext cx="1974056" cy="461665"/>
          </a:xfrm>
          <a:prstGeom prst="rect">
            <a:avLst/>
          </a:prstGeom>
          <a:noFill/>
        </p:spPr>
        <p:txBody>
          <a:bodyPr wrap="square" anchor="ctr">
            <a:spAutoFit/>
          </a:bodyPr>
          <a:lstStyle/>
          <a:p>
            <a:pPr algn="ctr"/>
            <a:r>
              <a:rPr lang="en-US" sz="2400" dirty="0"/>
              <a:t>Fabrication</a:t>
            </a:r>
          </a:p>
        </p:txBody>
      </p:sp>
      <p:sp>
        <p:nvSpPr>
          <p:cNvPr id="8" name="TextBox 7">
            <a:extLst>
              <a:ext uri="{FF2B5EF4-FFF2-40B4-BE49-F238E27FC236}">
                <a16:creationId xmlns:a16="http://schemas.microsoft.com/office/drawing/2014/main" id="{139E5F55-9421-4126-955C-5FDC02F3102F}"/>
              </a:ext>
            </a:extLst>
          </p:cNvPr>
          <p:cNvSpPr txBox="1"/>
          <p:nvPr/>
        </p:nvSpPr>
        <p:spPr>
          <a:xfrm>
            <a:off x="10217944" y="3957262"/>
            <a:ext cx="1974056" cy="461665"/>
          </a:xfrm>
          <a:prstGeom prst="rect">
            <a:avLst/>
          </a:prstGeom>
          <a:noFill/>
        </p:spPr>
        <p:txBody>
          <a:bodyPr wrap="square" anchor="ctr">
            <a:spAutoFit/>
          </a:bodyPr>
          <a:lstStyle/>
          <a:p>
            <a:pPr algn="ctr"/>
            <a:r>
              <a:rPr lang="en-US" sz="2400" dirty="0"/>
              <a:t>Process Sheet</a:t>
            </a:r>
          </a:p>
        </p:txBody>
      </p:sp>
      <p:sp>
        <p:nvSpPr>
          <p:cNvPr id="9" name="TextBox 8">
            <a:extLst>
              <a:ext uri="{FF2B5EF4-FFF2-40B4-BE49-F238E27FC236}">
                <a16:creationId xmlns:a16="http://schemas.microsoft.com/office/drawing/2014/main" id="{079668D0-F130-456C-A10B-7F8495C9D027}"/>
              </a:ext>
            </a:extLst>
          </p:cNvPr>
          <p:cNvSpPr txBox="1"/>
          <p:nvPr/>
        </p:nvSpPr>
        <p:spPr>
          <a:xfrm>
            <a:off x="9074944" y="5437925"/>
            <a:ext cx="1974056" cy="461665"/>
          </a:xfrm>
          <a:prstGeom prst="rect">
            <a:avLst/>
          </a:prstGeom>
          <a:noFill/>
        </p:spPr>
        <p:txBody>
          <a:bodyPr wrap="square" anchor="ctr">
            <a:spAutoFit/>
          </a:bodyPr>
          <a:lstStyle/>
          <a:p>
            <a:pPr algn="ctr"/>
            <a:r>
              <a:rPr lang="en-US" sz="2400" dirty="0"/>
              <a:t>Mask Design</a:t>
            </a:r>
          </a:p>
        </p:txBody>
      </p:sp>
      <p:sp>
        <p:nvSpPr>
          <p:cNvPr id="10" name="TextBox 9">
            <a:extLst>
              <a:ext uri="{FF2B5EF4-FFF2-40B4-BE49-F238E27FC236}">
                <a16:creationId xmlns:a16="http://schemas.microsoft.com/office/drawing/2014/main" id="{5CC10F2C-E958-4547-AF19-13CB65169534}"/>
              </a:ext>
            </a:extLst>
          </p:cNvPr>
          <p:cNvSpPr txBox="1"/>
          <p:nvPr/>
        </p:nvSpPr>
        <p:spPr>
          <a:xfrm>
            <a:off x="5812632" y="5349920"/>
            <a:ext cx="1974056" cy="461665"/>
          </a:xfrm>
          <a:prstGeom prst="rect">
            <a:avLst/>
          </a:prstGeom>
          <a:noFill/>
        </p:spPr>
        <p:txBody>
          <a:bodyPr wrap="square" anchor="ctr">
            <a:spAutoFit/>
          </a:bodyPr>
          <a:lstStyle/>
          <a:p>
            <a:pPr algn="ctr"/>
            <a:r>
              <a:rPr lang="en-US" sz="2400" dirty="0"/>
              <a:t>Cross Sections</a:t>
            </a:r>
          </a:p>
        </p:txBody>
      </p:sp>
      <p:sp>
        <p:nvSpPr>
          <p:cNvPr id="11" name="TextBox 10">
            <a:extLst>
              <a:ext uri="{FF2B5EF4-FFF2-40B4-BE49-F238E27FC236}">
                <a16:creationId xmlns:a16="http://schemas.microsoft.com/office/drawing/2014/main" id="{158DB643-DD70-41E8-B373-08E7827C0796}"/>
              </a:ext>
            </a:extLst>
          </p:cNvPr>
          <p:cNvSpPr txBox="1"/>
          <p:nvPr/>
        </p:nvSpPr>
        <p:spPr>
          <a:xfrm>
            <a:off x="9494044" y="2574904"/>
            <a:ext cx="1974056" cy="830997"/>
          </a:xfrm>
          <a:prstGeom prst="rect">
            <a:avLst/>
          </a:prstGeom>
          <a:noFill/>
        </p:spPr>
        <p:txBody>
          <a:bodyPr wrap="square" anchor="ctr">
            <a:spAutoFit/>
          </a:bodyPr>
          <a:lstStyle/>
          <a:p>
            <a:pPr algn="ctr"/>
            <a:r>
              <a:rPr lang="en-US" sz="2400" dirty="0"/>
              <a:t>Process Development</a:t>
            </a:r>
          </a:p>
        </p:txBody>
      </p:sp>
      <p:sp>
        <p:nvSpPr>
          <p:cNvPr id="12" name="TextBox 11">
            <a:extLst>
              <a:ext uri="{FF2B5EF4-FFF2-40B4-BE49-F238E27FC236}">
                <a16:creationId xmlns:a16="http://schemas.microsoft.com/office/drawing/2014/main" id="{39F491BA-2E4D-40E1-8577-90EDBF377C3E}"/>
              </a:ext>
            </a:extLst>
          </p:cNvPr>
          <p:cNvSpPr txBox="1"/>
          <p:nvPr/>
        </p:nvSpPr>
        <p:spPr>
          <a:xfrm>
            <a:off x="6185297" y="2671834"/>
            <a:ext cx="1974056" cy="461665"/>
          </a:xfrm>
          <a:prstGeom prst="rect">
            <a:avLst/>
          </a:prstGeom>
          <a:noFill/>
        </p:spPr>
        <p:txBody>
          <a:bodyPr wrap="square" anchor="ctr">
            <a:spAutoFit/>
          </a:bodyPr>
          <a:lstStyle/>
          <a:p>
            <a:pPr algn="ctr"/>
            <a:r>
              <a:rPr lang="en-US" sz="2400" dirty="0"/>
              <a:t>Testing</a:t>
            </a:r>
          </a:p>
        </p:txBody>
      </p:sp>
      <p:cxnSp>
        <p:nvCxnSpPr>
          <p:cNvPr id="14" name="Straight Arrow Connector 13">
            <a:extLst>
              <a:ext uri="{FF2B5EF4-FFF2-40B4-BE49-F238E27FC236}">
                <a16:creationId xmlns:a16="http://schemas.microsoft.com/office/drawing/2014/main" id="{7E1E5B9E-90AA-4AD4-924B-3B066E8A9B4F}"/>
              </a:ext>
            </a:extLst>
          </p:cNvPr>
          <p:cNvCxnSpPr>
            <a:stCxn id="7" idx="0"/>
          </p:cNvCxnSpPr>
          <p:nvPr/>
        </p:nvCxnSpPr>
        <p:spPr>
          <a:xfrm flipV="1">
            <a:off x="6612731" y="3266083"/>
            <a:ext cx="292894" cy="614063"/>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1947A8FF-0756-4967-AEBD-2A78F6CD1B32}"/>
              </a:ext>
            </a:extLst>
          </p:cNvPr>
          <p:cNvCxnSpPr>
            <a:cxnSpLocks/>
            <a:endCxn id="6" idx="1"/>
          </p:cNvCxnSpPr>
          <p:nvPr/>
        </p:nvCxnSpPr>
        <p:spPr>
          <a:xfrm flipV="1">
            <a:off x="7175897" y="1825624"/>
            <a:ext cx="658416" cy="725898"/>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7AE09571-AE0E-4807-B5B3-A58C68246FA4}"/>
              </a:ext>
            </a:extLst>
          </p:cNvPr>
          <p:cNvCxnSpPr>
            <a:cxnSpLocks/>
          </p:cNvCxnSpPr>
          <p:nvPr/>
        </p:nvCxnSpPr>
        <p:spPr>
          <a:xfrm flipH="1" flipV="1">
            <a:off x="9491664" y="1892062"/>
            <a:ext cx="736996" cy="466904"/>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6DBBD5D2-7602-42C1-95BD-158966724EA0}"/>
              </a:ext>
            </a:extLst>
          </p:cNvPr>
          <p:cNvCxnSpPr>
            <a:cxnSpLocks/>
          </p:cNvCxnSpPr>
          <p:nvPr/>
        </p:nvCxnSpPr>
        <p:spPr>
          <a:xfrm flipH="1" flipV="1">
            <a:off x="6612731" y="4341811"/>
            <a:ext cx="73819" cy="746647"/>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933CBFEC-0236-4D73-987E-7D1FA90D9A38}"/>
              </a:ext>
            </a:extLst>
          </p:cNvPr>
          <p:cNvCxnSpPr>
            <a:cxnSpLocks/>
            <a:endCxn id="9" idx="1"/>
          </p:cNvCxnSpPr>
          <p:nvPr/>
        </p:nvCxnSpPr>
        <p:spPr>
          <a:xfrm>
            <a:off x="7834313" y="5668758"/>
            <a:ext cx="1240631"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7064D44D-C1B5-4C76-91CB-E2E94F01E82A}"/>
              </a:ext>
            </a:extLst>
          </p:cNvPr>
          <p:cNvCxnSpPr>
            <a:cxnSpLocks/>
          </p:cNvCxnSpPr>
          <p:nvPr/>
        </p:nvCxnSpPr>
        <p:spPr>
          <a:xfrm flipV="1">
            <a:off x="10188178" y="4621394"/>
            <a:ext cx="603647" cy="816531"/>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DF99211E-8397-4F17-8382-6B2B1B0E8083}"/>
              </a:ext>
            </a:extLst>
          </p:cNvPr>
          <p:cNvCxnSpPr>
            <a:cxnSpLocks/>
          </p:cNvCxnSpPr>
          <p:nvPr/>
        </p:nvCxnSpPr>
        <p:spPr>
          <a:xfrm flipH="1" flipV="1">
            <a:off x="10627519" y="3412007"/>
            <a:ext cx="421481" cy="49409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145D25CC-AF63-4C06-BF38-3014DD054871}"/>
              </a:ext>
            </a:extLst>
          </p:cNvPr>
          <p:cNvCxnSpPr>
            <a:cxnSpLocks/>
          </p:cNvCxnSpPr>
          <p:nvPr/>
        </p:nvCxnSpPr>
        <p:spPr>
          <a:xfrm flipV="1">
            <a:off x="8677872" y="2288603"/>
            <a:ext cx="0" cy="1473772"/>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742468F9-5469-4050-ACEC-43D99B5DE847}"/>
              </a:ext>
            </a:extLst>
          </p:cNvPr>
          <p:cNvCxnSpPr>
            <a:cxnSpLocks/>
          </p:cNvCxnSpPr>
          <p:nvPr/>
        </p:nvCxnSpPr>
        <p:spPr>
          <a:xfrm flipH="1" flipV="1">
            <a:off x="7638456" y="3025489"/>
            <a:ext cx="1025722" cy="736886"/>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16E80F0B-D63E-47F3-94F4-5C6BEF4567A0}"/>
              </a:ext>
            </a:extLst>
          </p:cNvPr>
          <p:cNvCxnSpPr>
            <a:cxnSpLocks/>
          </p:cNvCxnSpPr>
          <p:nvPr/>
        </p:nvCxnSpPr>
        <p:spPr>
          <a:xfrm flipV="1">
            <a:off x="8810625" y="2977435"/>
            <a:ext cx="810222" cy="78494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270011F3-DBC3-49A9-97FD-DF3F7A4676B6}"/>
              </a:ext>
            </a:extLst>
          </p:cNvPr>
          <p:cNvCxnSpPr>
            <a:cxnSpLocks/>
          </p:cNvCxnSpPr>
          <p:nvPr/>
        </p:nvCxnSpPr>
        <p:spPr>
          <a:xfrm flipH="1">
            <a:off x="7325322" y="3880146"/>
            <a:ext cx="1256703" cy="226834"/>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A29A0B16-626B-4D75-920A-B43F23FEAFE3}"/>
              </a:ext>
            </a:extLst>
          </p:cNvPr>
          <p:cNvCxnSpPr>
            <a:cxnSpLocks/>
          </p:cNvCxnSpPr>
          <p:nvPr/>
        </p:nvCxnSpPr>
        <p:spPr>
          <a:xfrm flipV="1">
            <a:off x="7420572" y="3957262"/>
            <a:ext cx="1161453" cy="1434147"/>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F7ECD5D9-0C1A-4E4A-A6A9-0F63F2446D4C}"/>
              </a:ext>
            </a:extLst>
          </p:cNvPr>
          <p:cNvCxnSpPr>
            <a:cxnSpLocks/>
          </p:cNvCxnSpPr>
          <p:nvPr/>
        </p:nvCxnSpPr>
        <p:spPr>
          <a:xfrm flipH="1" flipV="1">
            <a:off x="8810625" y="3993563"/>
            <a:ext cx="1049537" cy="1587189"/>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2EB880BE-5875-42BB-A1B8-65E9A529A633}"/>
              </a:ext>
            </a:extLst>
          </p:cNvPr>
          <p:cNvCxnSpPr>
            <a:cxnSpLocks/>
            <a:stCxn id="8" idx="1"/>
          </p:cNvCxnSpPr>
          <p:nvPr/>
        </p:nvCxnSpPr>
        <p:spPr>
          <a:xfrm flipH="1" flipV="1">
            <a:off x="8855271" y="3920744"/>
            <a:ext cx="1362673" cy="267351"/>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103927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D87160-C148-49CC-BADC-FA08E2BB38A1}"/>
              </a:ext>
            </a:extLst>
          </p:cNvPr>
          <p:cNvSpPr>
            <a:spLocks noGrp="1"/>
          </p:cNvSpPr>
          <p:nvPr>
            <p:ph type="title"/>
          </p:nvPr>
        </p:nvSpPr>
        <p:spPr/>
        <p:txBody>
          <a:bodyPr>
            <a:normAutofit fontScale="90000"/>
          </a:bodyPr>
          <a:lstStyle/>
          <a:p>
            <a:r>
              <a:rPr lang="en-US" dirty="0"/>
              <a:t>Material Design &amp; Characterization</a:t>
            </a:r>
          </a:p>
        </p:txBody>
      </p:sp>
      <p:sp>
        <p:nvSpPr>
          <p:cNvPr id="3" name="Content Placeholder 2">
            <a:extLst>
              <a:ext uri="{FF2B5EF4-FFF2-40B4-BE49-F238E27FC236}">
                <a16:creationId xmlns:a16="http://schemas.microsoft.com/office/drawing/2014/main" id="{EBBF1555-B7EE-4725-B5C2-CA43D8758333}"/>
              </a:ext>
            </a:extLst>
          </p:cNvPr>
          <p:cNvSpPr>
            <a:spLocks noGrp="1"/>
          </p:cNvSpPr>
          <p:nvPr>
            <p:ph idx="1"/>
          </p:nvPr>
        </p:nvSpPr>
        <p:spPr>
          <a:xfrm>
            <a:off x="0" y="1181100"/>
            <a:ext cx="6096000" cy="5676899"/>
          </a:xfrm>
        </p:spPr>
        <p:txBody>
          <a:bodyPr>
            <a:normAutofit fontScale="92500" lnSpcReduction="10000"/>
          </a:bodyPr>
          <a:lstStyle/>
          <a:p>
            <a:r>
              <a:rPr lang="en-US" dirty="0"/>
              <a:t>Growth</a:t>
            </a:r>
          </a:p>
          <a:p>
            <a:pPr lvl="1"/>
            <a:r>
              <a:rPr lang="en-US" dirty="0"/>
              <a:t>Molecular Beam Epitaxy (MBE)</a:t>
            </a:r>
          </a:p>
          <a:p>
            <a:pPr lvl="2"/>
            <a:r>
              <a:rPr lang="en-US" dirty="0"/>
              <a:t>III-V</a:t>
            </a:r>
          </a:p>
          <a:p>
            <a:pPr lvl="1"/>
            <a:r>
              <a:rPr lang="en-US" dirty="0"/>
              <a:t>Metal Organic Chemical Vapor Deposition (MOCVD)</a:t>
            </a:r>
          </a:p>
          <a:p>
            <a:pPr lvl="2"/>
            <a:r>
              <a:rPr lang="en-US" dirty="0"/>
              <a:t>III-V</a:t>
            </a:r>
          </a:p>
          <a:p>
            <a:pPr lvl="2"/>
            <a:r>
              <a:rPr lang="en-US" dirty="0"/>
              <a:t>III-Nitrides</a:t>
            </a:r>
          </a:p>
          <a:p>
            <a:pPr lvl="2"/>
            <a:r>
              <a:rPr lang="en-US" dirty="0"/>
              <a:t>IV nanowires</a:t>
            </a:r>
          </a:p>
          <a:p>
            <a:r>
              <a:rPr lang="en-US" dirty="0"/>
              <a:t>Physical/Structural Characterization</a:t>
            </a:r>
          </a:p>
          <a:p>
            <a:pPr lvl="1"/>
            <a:r>
              <a:rPr lang="en-US" dirty="0"/>
              <a:t>X-Ray Diffraction/Reflection (XRD/XRR)</a:t>
            </a:r>
          </a:p>
          <a:p>
            <a:pPr lvl="1"/>
            <a:r>
              <a:rPr lang="en-US" dirty="0"/>
              <a:t>Scanning Electron Microscopy (SEM)</a:t>
            </a:r>
          </a:p>
          <a:p>
            <a:pPr lvl="1"/>
            <a:r>
              <a:rPr lang="en-US" dirty="0"/>
              <a:t>Scanning Transmission Electron Microscopy (STEM)</a:t>
            </a:r>
          </a:p>
          <a:p>
            <a:pPr lvl="1"/>
            <a:r>
              <a:rPr lang="en-US" dirty="0"/>
              <a:t>Energy Dispersive X-Ray Spectroscopy (EDXS)</a:t>
            </a:r>
          </a:p>
          <a:p>
            <a:pPr lvl="1"/>
            <a:r>
              <a:rPr lang="en-US" dirty="0"/>
              <a:t>Atomic Form Microscopy (AFM)</a:t>
            </a:r>
          </a:p>
          <a:p>
            <a:pPr lvl="1"/>
            <a:r>
              <a:rPr lang="en-US" dirty="0"/>
              <a:t>Secondary Ion Mass Spectroscopy (SIMS)</a:t>
            </a:r>
          </a:p>
        </p:txBody>
      </p:sp>
      <p:sp>
        <p:nvSpPr>
          <p:cNvPr id="5" name="Content Placeholder 2">
            <a:extLst>
              <a:ext uri="{FF2B5EF4-FFF2-40B4-BE49-F238E27FC236}">
                <a16:creationId xmlns:a16="http://schemas.microsoft.com/office/drawing/2014/main" id="{724386EA-3E8D-4EA9-AB57-B7AE6659C2A9}"/>
              </a:ext>
            </a:extLst>
          </p:cNvPr>
          <p:cNvSpPr txBox="1">
            <a:spLocks/>
          </p:cNvSpPr>
          <p:nvPr/>
        </p:nvSpPr>
        <p:spPr>
          <a:xfrm>
            <a:off x="6096000" y="1181099"/>
            <a:ext cx="6096000" cy="567689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Optical Characterization</a:t>
            </a:r>
          </a:p>
          <a:p>
            <a:pPr lvl="1"/>
            <a:r>
              <a:rPr lang="en-US" dirty="0"/>
              <a:t>Transmission/Reflection/Absorption Spectroscopy</a:t>
            </a:r>
          </a:p>
          <a:p>
            <a:pPr lvl="1"/>
            <a:r>
              <a:rPr lang="en-US" dirty="0"/>
              <a:t>Photoluminescence (PL)</a:t>
            </a:r>
          </a:p>
          <a:p>
            <a:pPr lvl="1"/>
            <a:r>
              <a:rPr lang="en-US" dirty="0"/>
              <a:t>Photoluminescence Excitation (PLE)</a:t>
            </a:r>
          </a:p>
          <a:p>
            <a:pPr lvl="1"/>
            <a:r>
              <a:rPr lang="en-US" dirty="0"/>
              <a:t>Time-Resolved PL (TRPL)</a:t>
            </a:r>
          </a:p>
          <a:p>
            <a:pPr lvl="1"/>
            <a:r>
              <a:rPr lang="en-US" dirty="0"/>
              <a:t>Raman</a:t>
            </a:r>
          </a:p>
          <a:p>
            <a:pPr lvl="1"/>
            <a:r>
              <a:rPr lang="en-US" dirty="0"/>
              <a:t>Ellipsometry</a:t>
            </a:r>
          </a:p>
        </p:txBody>
      </p:sp>
      <p:sp>
        <p:nvSpPr>
          <p:cNvPr id="6" name="Slide Number Placeholder 5">
            <a:extLst>
              <a:ext uri="{FF2B5EF4-FFF2-40B4-BE49-F238E27FC236}">
                <a16:creationId xmlns:a16="http://schemas.microsoft.com/office/drawing/2014/main" id="{8A06C7ED-0B9C-4AA2-B1CF-E3DBAB72A949}"/>
              </a:ext>
            </a:extLst>
          </p:cNvPr>
          <p:cNvSpPr>
            <a:spLocks noGrp="1"/>
          </p:cNvSpPr>
          <p:nvPr>
            <p:ph type="sldNum" sz="quarter" idx="12"/>
          </p:nvPr>
        </p:nvSpPr>
        <p:spPr/>
        <p:txBody>
          <a:bodyPr/>
          <a:lstStyle/>
          <a:p>
            <a:fld id="{B6C50F68-804C-4ED6-88BC-A3EB9054C9BD}" type="slidenum">
              <a:rPr lang="en-US" smtClean="0"/>
              <a:t>5</a:t>
            </a:fld>
            <a:endParaRPr lang="en-US"/>
          </a:p>
        </p:txBody>
      </p:sp>
    </p:spTree>
    <p:extLst>
      <p:ext uri="{BB962C8B-B14F-4D97-AF65-F5344CB8AC3E}">
        <p14:creationId xmlns:p14="http://schemas.microsoft.com/office/powerpoint/2010/main" val="22776004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151745-158C-4CED-97C3-A266CBB696D5}"/>
              </a:ext>
            </a:extLst>
          </p:cNvPr>
          <p:cNvSpPr>
            <a:spLocks noGrp="1"/>
          </p:cNvSpPr>
          <p:nvPr>
            <p:ph type="title"/>
          </p:nvPr>
        </p:nvSpPr>
        <p:spPr/>
        <p:txBody>
          <a:bodyPr>
            <a:normAutofit fontScale="90000"/>
          </a:bodyPr>
          <a:lstStyle/>
          <a:p>
            <a:r>
              <a:rPr lang="en-US" dirty="0"/>
              <a:t>Material Design &amp; Characterization</a:t>
            </a:r>
          </a:p>
        </p:txBody>
      </p:sp>
      <p:graphicFrame>
        <p:nvGraphicFramePr>
          <p:cNvPr id="4" name="Object 3">
            <a:extLst>
              <a:ext uri="{FF2B5EF4-FFF2-40B4-BE49-F238E27FC236}">
                <a16:creationId xmlns:a16="http://schemas.microsoft.com/office/drawing/2014/main" id="{EB3D3C49-B3F2-4F32-890F-930469127549}"/>
              </a:ext>
            </a:extLst>
          </p:cNvPr>
          <p:cNvGraphicFramePr>
            <a:graphicFrameLocks noChangeAspect="1"/>
          </p:cNvGraphicFramePr>
          <p:nvPr>
            <p:extLst>
              <p:ext uri="{D42A27DB-BD31-4B8C-83A1-F6EECF244321}">
                <p14:modId xmlns:p14="http://schemas.microsoft.com/office/powerpoint/2010/main" val="1908002144"/>
              </p:ext>
            </p:extLst>
          </p:nvPr>
        </p:nvGraphicFramePr>
        <p:xfrm>
          <a:off x="1108075" y="839014"/>
          <a:ext cx="9975850" cy="5556250"/>
        </p:xfrm>
        <a:graphic>
          <a:graphicData uri="http://schemas.openxmlformats.org/presentationml/2006/ole">
            <mc:AlternateContent xmlns:mc="http://schemas.openxmlformats.org/markup-compatibility/2006">
              <mc:Choice xmlns:v="urn:schemas-microsoft-com:vml" Requires="v">
                <p:oleObj name="Acrobat Document" r:id="rId3" imgW="9975739" imgH="5556162" progId="AcroExch.Document.DC">
                  <p:embed/>
                </p:oleObj>
              </mc:Choice>
              <mc:Fallback>
                <p:oleObj name="Acrobat Document" r:id="rId3" imgW="9975739" imgH="5556162" progId="AcroExch.Document.DC">
                  <p:embed/>
                  <p:pic>
                    <p:nvPicPr>
                      <p:cNvPr id="4" name="Object 3">
                        <a:extLst>
                          <a:ext uri="{FF2B5EF4-FFF2-40B4-BE49-F238E27FC236}">
                            <a16:creationId xmlns:a16="http://schemas.microsoft.com/office/drawing/2014/main" id="{EB3D3C49-B3F2-4F32-890F-930469127549}"/>
                          </a:ext>
                        </a:extLst>
                      </p:cNvPr>
                      <p:cNvPicPr/>
                      <p:nvPr/>
                    </p:nvPicPr>
                    <p:blipFill>
                      <a:blip r:embed="rId4"/>
                      <a:stretch>
                        <a:fillRect/>
                      </a:stretch>
                    </p:blipFill>
                    <p:spPr>
                      <a:xfrm>
                        <a:off x="1108075" y="839014"/>
                        <a:ext cx="9975850" cy="5556250"/>
                      </a:xfrm>
                      <a:prstGeom prst="rect">
                        <a:avLst/>
                      </a:prstGeom>
                    </p:spPr>
                  </p:pic>
                </p:oleObj>
              </mc:Fallback>
            </mc:AlternateContent>
          </a:graphicData>
        </a:graphic>
      </p:graphicFrame>
      <p:sp>
        <p:nvSpPr>
          <p:cNvPr id="7" name="TextBox 6">
            <a:extLst>
              <a:ext uri="{FF2B5EF4-FFF2-40B4-BE49-F238E27FC236}">
                <a16:creationId xmlns:a16="http://schemas.microsoft.com/office/drawing/2014/main" id="{1E19B40F-41FA-4C8E-9A2D-12BBC022BBC5}"/>
              </a:ext>
            </a:extLst>
          </p:cNvPr>
          <p:cNvSpPr txBox="1"/>
          <p:nvPr/>
        </p:nvSpPr>
        <p:spPr>
          <a:xfrm flipH="1">
            <a:off x="0" y="6519446"/>
            <a:ext cx="12192001" cy="338554"/>
          </a:xfrm>
          <a:prstGeom prst="rect">
            <a:avLst/>
          </a:prstGeom>
          <a:noFill/>
        </p:spPr>
        <p:txBody>
          <a:bodyPr wrap="square" rtlCol="0">
            <a:spAutoFit/>
          </a:bodyPr>
          <a:lstStyle/>
          <a:p>
            <a:r>
              <a:rPr lang="en-US" sz="800" b="0" i="0" dirty="0">
                <a:solidFill>
                  <a:srgbClr val="222222"/>
                </a:solidFill>
                <a:effectLst/>
                <a:latin typeface="Arial" panose="020B0604020202020204" pitchFamily="34" charset="0"/>
              </a:rPr>
              <a:t>Hutchins-Delgado, Troy A., Andrew J. Miller, Robin Scott, Ping Lu, Dwight R. Luhman, and Tzu-Ming Lu. "Characterization of Shallow, Undoped Ge/SiGe Quantum Wells Commercially Grown on 8-in.(100) Si Wafers." </a:t>
            </a:r>
            <a:r>
              <a:rPr lang="en-US" sz="800" b="0" i="1" dirty="0">
                <a:solidFill>
                  <a:srgbClr val="222222"/>
                </a:solidFill>
                <a:effectLst/>
                <a:latin typeface="Arial" panose="020B0604020202020204" pitchFamily="34" charset="0"/>
              </a:rPr>
              <a:t>ACS Applied Electronic Materials</a:t>
            </a:r>
            <a:r>
              <a:rPr lang="en-US" sz="800" b="0" i="0" dirty="0">
                <a:solidFill>
                  <a:srgbClr val="222222"/>
                </a:solidFill>
                <a:effectLst/>
                <a:latin typeface="Arial" panose="020B0604020202020204" pitchFamily="34" charset="0"/>
              </a:rPr>
              <a:t> 4, no. 9 (2022): 4482-4489.</a:t>
            </a:r>
            <a:endParaRPr lang="en-US" sz="800" dirty="0"/>
          </a:p>
        </p:txBody>
      </p:sp>
      <p:sp>
        <p:nvSpPr>
          <p:cNvPr id="3" name="Slide Number Placeholder 2">
            <a:extLst>
              <a:ext uri="{FF2B5EF4-FFF2-40B4-BE49-F238E27FC236}">
                <a16:creationId xmlns:a16="http://schemas.microsoft.com/office/drawing/2014/main" id="{550F71BE-F6F2-4314-90EC-6B9F6B0DA0C2}"/>
              </a:ext>
            </a:extLst>
          </p:cNvPr>
          <p:cNvSpPr>
            <a:spLocks noGrp="1"/>
          </p:cNvSpPr>
          <p:nvPr>
            <p:ph type="sldNum" sz="quarter" idx="12"/>
          </p:nvPr>
        </p:nvSpPr>
        <p:spPr/>
        <p:txBody>
          <a:bodyPr/>
          <a:lstStyle/>
          <a:p>
            <a:fld id="{B6C50F68-804C-4ED6-88BC-A3EB9054C9BD}" type="slidenum">
              <a:rPr lang="en-US" smtClean="0"/>
              <a:t>6</a:t>
            </a:fld>
            <a:endParaRPr lang="en-US"/>
          </a:p>
        </p:txBody>
      </p:sp>
    </p:spTree>
    <p:extLst>
      <p:ext uri="{BB962C8B-B14F-4D97-AF65-F5344CB8AC3E}">
        <p14:creationId xmlns:p14="http://schemas.microsoft.com/office/powerpoint/2010/main" val="41389359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CD53A6-CC25-41BA-8A07-7B2AEC7F19D7}"/>
              </a:ext>
            </a:extLst>
          </p:cNvPr>
          <p:cNvSpPr>
            <a:spLocks noGrp="1"/>
          </p:cNvSpPr>
          <p:nvPr>
            <p:ph type="title"/>
          </p:nvPr>
        </p:nvSpPr>
        <p:spPr/>
        <p:txBody>
          <a:bodyPr>
            <a:normAutofit fontScale="90000"/>
          </a:bodyPr>
          <a:lstStyle/>
          <a:p>
            <a:r>
              <a:rPr lang="en-US" dirty="0"/>
              <a:t>Process Development</a:t>
            </a:r>
          </a:p>
        </p:txBody>
      </p:sp>
      <p:sp>
        <p:nvSpPr>
          <p:cNvPr id="6" name="Content Placeholder 5">
            <a:extLst>
              <a:ext uri="{FF2B5EF4-FFF2-40B4-BE49-F238E27FC236}">
                <a16:creationId xmlns:a16="http://schemas.microsoft.com/office/drawing/2014/main" id="{4837C031-E675-4008-867E-7C767277B05E}"/>
              </a:ext>
            </a:extLst>
          </p:cNvPr>
          <p:cNvSpPr>
            <a:spLocks noGrp="1"/>
          </p:cNvSpPr>
          <p:nvPr>
            <p:ph idx="1"/>
          </p:nvPr>
        </p:nvSpPr>
        <p:spPr>
          <a:xfrm>
            <a:off x="0" y="1092200"/>
            <a:ext cx="6096000" cy="5765799"/>
          </a:xfrm>
        </p:spPr>
        <p:txBody>
          <a:bodyPr>
            <a:normAutofit fontScale="85000" lnSpcReduction="20000"/>
          </a:bodyPr>
          <a:lstStyle/>
          <a:p>
            <a:r>
              <a:rPr lang="en-US" dirty="0"/>
              <a:t>Cleaning</a:t>
            </a:r>
          </a:p>
          <a:p>
            <a:pPr lvl="1"/>
            <a:r>
              <a:rPr lang="en-US" dirty="0"/>
              <a:t>Wet</a:t>
            </a:r>
          </a:p>
          <a:p>
            <a:pPr lvl="2"/>
            <a:r>
              <a:rPr lang="en-US" dirty="0"/>
              <a:t>Degrease (Solvent Clean)</a:t>
            </a:r>
          </a:p>
          <a:p>
            <a:pPr lvl="2"/>
            <a:r>
              <a:rPr lang="en-US" dirty="0"/>
              <a:t>Organic/Particle Removal (Standard-Clean 1)</a:t>
            </a:r>
          </a:p>
          <a:p>
            <a:pPr lvl="2"/>
            <a:r>
              <a:rPr lang="en-US" dirty="0"/>
              <a:t>Oxide Strip (HF/BOE)</a:t>
            </a:r>
          </a:p>
          <a:p>
            <a:pPr lvl="2"/>
            <a:r>
              <a:rPr lang="en-US" dirty="0"/>
              <a:t>Ionic Clean (Standard-Clean 2)</a:t>
            </a:r>
          </a:p>
          <a:p>
            <a:pPr lvl="1"/>
            <a:r>
              <a:rPr lang="en-US" dirty="0"/>
              <a:t>Dry</a:t>
            </a:r>
          </a:p>
          <a:p>
            <a:pPr lvl="2"/>
            <a:r>
              <a:rPr lang="en-US" dirty="0"/>
              <a:t>Hydrogen Plasma</a:t>
            </a:r>
          </a:p>
          <a:p>
            <a:pPr lvl="2"/>
            <a:r>
              <a:rPr lang="en-US" dirty="0"/>
              <a:t>Oxygen Plasma</a:t>
            </a:r>
          </a:p>
          <a:p>
            <a:pPr lvl="2"/>
            <a:r>
              <a:rPr lang="en-US" dirty="0"/>
              <a:t>UV/Ozone</a:t>
            </a:r>
          </a:p>
          <a:p>
            <a:r>
              <a:rPr lang="en-US" dirty="0"/>
              <a:t>Lithography</a:t>
            </a:r>
          </a:p>
          <a:p>
            <a:pPr lvl="1"/>
            <a:r>
              <a:rPr lang="en-US" dirty="0"/>
              <a:t>Photo</a:t>
            </a:r>
          </a:p>
          <a:p>
            <a:pPr lvl="2"/>
            <a:r>
              <a:rPr lang="en-US" dirty="0"/>
              <a:t>Contact</a:t>
            </a:r>
          </a:p>
          <a:p>
            <a:pPr lvl="2"/>
            <a:r>
              <a:rPr lang="en-US" dirty="0"/>
              <a:t>Direct/Maskless</a:t>
            </a:r>
          </a:p>
          <a:p>
            <a:pPr lvl="1"/>
            <a:r>
              <a:rPr lang="en-US" dirty="0"/>
              <a:t>Electron Beam</a:t>
            </a:r>
          </a:p>
          <a:p>
            <a:pPr lvl="2"/>
            <a:r>
              <a:rPr lang="en-US" dirty="0" err="1"/>
              <a:t>Nabity</a:t>
            </a:r>
            <a:endParaRPr lang="en-US" dirty="0"/>
          </a:p>
          <a:p>
            <a:pPr lvl="2"/>
            <a:r>
              <a:rPr lang="en-US" dirty="0"/>
              <a:t>JEOL</a:t>
            </a:r>
          </a:p>
          <a:p>
            <a:r>
              <a:rPr lang="en-US" dirty="0"/>
              <a:t>Pattern Transfer</a:t>
            </a:r>
          </a:p>
          <a:p>
            <a:pPr lvl="1"/>
            <a:r>
              <a:rPr lang="en-US" dirty="0"/>
              <a:t>Lift-Off</a:t>
            </a:r>
          </a:p>
          <a:p>
            <a:pPr lvl="1"/>
            <a:r>
              <a:rPr lang="en-US" dirty="0"/>
              <a:t>Etch Back</a:t>
            </a:r>
          </a:p>
          <a:p>
            <a:endParaRPr lang="en-US" dirty="0"/>
          </a:p>
        </p:txBody>
      </p:sp>
      <p:sp>
        <p:nvSpPr>
          <p:cNvPr id="8" name="Content Placeholder 5">
            <a:extLst>
              <a:ext uri="{FF2B5EF4-FFF2-40B4-BE49-F238E27FC236}">
                <a16:creationId xmlns:a16="http://schemas.microsoft.com/office/drawing/2014/main" id="{C3664035-FD36-418E-A7BC-E0DD9291FB82}"/>
              </a:ext>
            </a:extLst>
          </p:cNvPr>
          <p:cNvSpPr txBox="1">
            <a:spLocks/>
          </p:cNvSpPr>
          <p:nvPr/>
        </p:nvSpPr>
        <p:spPr>
          <a:xfrm>
            <a:off x="6096000" y="1092201"/>
            <a:ext cx="6096000" cy="5765799"/>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Deposition</a:t>
            </a:r>
          </a:p>
          <a:p>
            <a:pPr lvl="1"/>
            <a:r>
              <a:rPr lang="en-US" dirty="0"/>
              <a:t>Physical Vapor Deposition (PVD)</a:t>
            </a:r>
          </a:p>
          <a:p>
            <a:pPr lvl="2"/>
            <a:r>
              <a:rPr lang="en-US" dirty="0"/>
              <a:t>Thermal</a:t>
            </a:r>
          </a:p>
          <a:p>
            <a:pPr lvl="2"/>
            <a:r>
              <a:rPr lang="en-US" dirty="0"/>
              <a:t>Electron Beam</a:t>
            </a:r>
          </a:p>
          <a:p>
            <a:pPr lvl="2"/>
            <a:r>
              <a:rPr lang="en-US" dirty="0"/>
              <a:t>Sputter</a:t>
            </a:r>
          </a:p>
          <a:p>
            <a:pPr lvl="1"/>
            <a:r>
              <a:rPr lang="en-US" dirty="0"/>
              <a:t>Chemical Vapor Deposition (CVD)</a:t>
            </a:r>
          </a:p>
          <a:p>
            <a:pPr lvl="2"/>
            <a:r>
              <a:rPr lang="en-US" dirty="0"/>
              <a:t>Low-Pressure/Thermal</a:t>
            </a:r>
          </a:p>
          <a:p>
            <a:pPr lvl="2"/>
            <a:r>
              <a:rPr lang="en-US" dirty="0"/>
              <a:t>Plasma Enhanced</a:t>
            </a:r>
          </a:p>
          <a:p>
            <a:pPr lvl="2"/>
            <a:r>
              <a:rPr lang="en-US" dirty="0"/>
              <a:t>Atomic Layer Deposition (ALD)</a:t>
            </a:r>
          </a:p>
          <a:p>
            <a:r>
              <a:rPr lang="en-US" dirty="0"/>
              <a:t>Material Removal</a:t>
            </a:r>
          </a:p>
          <a:p>
            <a:pPr lvl="1"/>
            <a:r>
              <a:rPr lang="en-US" dirty="0"/>
              <a:t>Wet: Solvents/Acids/Bases</a:t>
            </a:r>
          </a:p>
          <a:p>
            <a:pPr lvl="1"/>
            <a:r>
              <a:rPr lang="en-US" dirty="0"/>
              <a:t>Dry</a:t>
            </a:r>
          </a:p>
          <a:p>
            <a:pPr lvl="2"/>
            <a:r>
              <a:rPr lang="en-US" dirty="0"/>
              <a:t>Ion Milling</a:t>
            </a:r>
          </a:p>
          <a:p>
            <a:pPr lvl="2"/>
            <a:r>
              <a:rPr lang="en-US" dirty="0"/>
              <a:t>Reactive Ion Etching (RIE)</a:t>
            </a:r>
          </a:p>
          <a:p>
            <a:pPr lvl="2"/>
            <a:r>
              <a:rPr lang="en-US" dirty="0"/>
              <a:t>Inductively Coupled Plasma (ICP)/RIE</a:t>
            </a:r>
          </a:p>
          <a:p>
            <a:pPr lvl="1"/>
            <a:r>
              <a:rPr lang="en-US" dirty="0"/>
              <a:t>Mechanical</a:t>
            </a:r>
          </a:p>
          <a:p>
            <a:r>
              <a:rPr lang="en-US" dirty="0"/>
              <a:t>Annealing</a:t>
            </a:r>
          </a:p>
          <a:p>
            <a:endParaRPr lang="en-US" dirty="0"/>
          </a:p>
        </p:txBody>
      </p:sp>
      <p:sp>
        <p:nvSpPr>
          <p:cNvPr id="9" name="Slide Number Placeholder 8">
            <a:extLst>
              <a:ext uri="{FF2B5EF4-FFF2-40B4-BE49-F238E27FC236}">
                <a16:creationId xmlns:a16="http://schemas.microsoft.com/office/drawing/2014/main" id="{40509962-64A1-4C8C-96D0-11B3BA215711}"/>
              </a:ext>
            </a:extLst>
          </p:cNvPr>
          <p:cNvSpPr>
            <a:spLocks noGrp="1"/>
          </p:cNvSpPr>
          <p:nvPr>
            <p:ph type="sldNum" sz="quarter" idx="12"/>
          </p:nvPr>
        </p:nvSpPr>
        <p:spPr/>
        <p:txBody>
          <a:bodyPr/>
          <a:lstStyle/>
          <a:p>
            <a:fld id="{B6C50F68-804C-4ED6-88BC-A3EB9054C9BD}" type="slidenum">
              <a:rPr lang="en-US" smtClean="0"/>
              <a:t>7</a:t>
            </a:fld>
            <a:endParaRPr lang="en-US"/>
          </a:p>
        </p:txBody>
      </p:sp>
    </p:spTree>
    <p:extLst>
      <p:ext uri="{BB962C8B-B14F-4D97-AF65-F5344CB8AC3E}">
        <p14:creationId xmlns:p14="http://schemas.microsoft.com/office/powerpoint/2010/main" val="27992011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39965C-9947-46A0-BCB5-B7F4691D821B}"/>
              </a:ext>
            </a:extLst>
          </p:cNvPr>
          <p:cNvSpPr>
            <a:spLocks noGrp="1"/>
          </p:cNvSpPr>
          <p:nvPr>
            <p:ph type="title"/>
          </p:nvPr>
        </p:nvSpPr>
        <p:spPr/>
        <p:txBody>
          <a:bodyPr>
            <a:normAutofit fontScale="90000"/>
          </a:bodyPr>
          <a:lstStyle/>
          <a:p>
            <a:r>
              <a:rPr lang="en-US" dirty="0"/>
              <a:t>Process Sheets</a:t>
            </a:r>
          </a:p>
        </p:txBody>
      </p:sp>
      <p:pic>
        <p:nvPicPr>
          <p:cNvPr id="4" name="Content Placeholder 4">
            <a:extLst>
              <a:ext uri="{FF2B5EF4-FFF2-40B4-BE49-F238E27FC236}">
                <a16:creationId xmlns:a16="http://schemas.microsoft.com/office/drawing/2014/main" id="{9D651FA6-A522-43A4-9EA1-3D29BD25B622}"/>
              </a:ext>
            </a:extLst>
          </p:cNvPr>
          <p:cNvPicPr>
            <a:picLocks noGrp="1" noChangeAspect="1"/>
          </p:cNvPicPr>
          <p:nvPr>
            <p:ph idx="1"/>
          </p:nvPr>
        </p:nvPicPr>
        <p:blipFill rotWithShape="1">
          <a:blip r:embed="rId3"/>
          <a:srcRect l="618" t="23043" r="1978" b="8294"/>
          <a:stretch/>
        </p:blipFill>
        <p:spPr>
          <a:xfrm>
            <a:off x="1" y="1011795"/>
            <a:ext cx="12191999" cy="4834409"/>
          </a:xfrm>
        </p:spPr>
      </p:pic>
      <p:sp>
        <p:nvSpPr>
          <p:cNvPr id="3" name="Slide Number Placeholder 2">
            <a:extLst>
              <a:ext uri="{FF2B5EF4-FFF2-40B4-BE49-F238E27FC236}">
                <a16:creationId xmlns:a16="http://schemas.microsoft.com/office/drawing/2014/main" id="{1B7E01B7-442B-43B1-8248-AA12DF4CCBF7}"/>
              </a:ext>
            </a:extLst>
          </p:cNvPr>
          <p:cNvSpPr>
            <a:spLocks noGrp="1"/>
          </p:cNvSpPr>
          <p:nvPr>
            <p:ph type="sldNum" sz="quarter" idx="12"/>
          </p:nvPr>
        </p:nvSpPr>
        <p:spPr/>
        <p:txBody>
          <a:bodyPr/>
          <a:lstStyle/>
          <a:p>
            <a:fld id="{B6C50F68-804C-4ED6-88BC-A3EB9054C9BD}" type="slidenum">
              <a:rPr lang="en-US" smtClean="0"/>
              <a:t>8</a:t>
            </a:fld>
            <a:endParaRPr lang="en-US"/>
          </a:p>
        </p:txBody>
      </p:sp>
    </p:spTree>
    <p:extLst>
      <p:ext uri="{BB962C8B-B14F-4D97-AF65-F5344CB8AC3E}">
        <p14:creationId xmlns:p14="http://schemas.microsoft.com/office/powerpoint/2010/main" val="2708313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9529B4-F273-40C9-997F-F68EDF09EC65}"/>
              </a:ext>
            </a:extLst>
          </p:cNvPr>
          <p:cNvSpPr>
            <a:spLocks noGrp="1"/>
          </p:cNvSpPr>
          <p:nvPr>
            <p:ph type="title"/>
          </p:nvPr>
        </p:nvSpPr>
        <p:spPr/>
        <p:txBody>
          <a:bodyPr>
            <a:normAutofit fontScale="90000"/>
          </a:bodyPr>
          <a:lstStyle/>
          <a:p>
            <a:r>
              <a:rPr lang="en-US" dirty="0"/>
              <a:t>Mask Design</a:t>
            </a:r>
          </a:p>
        </p:txBody>
      </p:sp>
      <p:cxnSp>
        <p:nvCxnSpPr>
          <p:cNvPr id="5" name="Straight Connector 4">
            <a:extLst>
              <a:ext uri="{FF2B5EF4-FFF2-40B4-BE49-F238E27FC236}">
                <a16:creationId xmlns:a16="http://schemas.microsoft.com/office/drawing/2014/main" id="{535EE9D3-FF0A-4AF1-8365-25CC0DEE9FE7}"/>
              </a:ext>
            </a:extLst>
          </p:cNvPr>
          <p:cNvCxnSpPr>
            <a:stCxn id="2" idx="2"/>
          </p:cNvCxnSpPr>
          <p:nvPr/>
        </p:nvCxnSpPr>
        <p:spPr>
          <a:xfrm>
            <a:off x="6096000" y="640080"/>
            <a:ext cx="0" cy="621792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D12F16E2-C9D2-441C-A61A-30D3908CB832}"/>
              </a:ext>
            </a:extLst>
          </p:cNvPr>
          <p:cNvCxnSpPr>
            <a:cxnSpLocks/>
          </p:cNvCxnSpPr>
          <p:nvPr/>
        </p:nvCxnSpPr>
        <p:spPr>
          <a:xfrm>
            <a:off x="0" y="3545840"/>
            <a:ext cx="1219200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5F8F8EF6-5CE4-4422-834C-41EE3B89C0A7}"/>
              </a:ext>
            </a:extLst>
          </p:cNvPr>
          <p:cNvSpPr txBox="1"/>
          <p:nvPr/>
        </p:nvSpPr>
        <p:spPr>
          <a:xfrm>
            <a:off x="1276350" y="3698241"/>
            <a:ext cx="3543300" cy="400110"/>
          </a:xfrm>
          <a:prstGeom prst="rect">
            <a:avLst/>
          </a:prstGeom>
          <a:noFill/>
          <a:ln w="76200">
            <a:solidFill>
              <a:schemeClr val="tx1"/>
            </a:solidFill>
          </a:ln>
        </p:spPr>
        <p:txBody>
          <a:bodyPr wrap="square" rtlCol="0">
            <a:spAutoFit/>
          </a:bodyPr>
          <a:lstStyle/>
          <a:p>
            <a:r>
              <a:rPr lang="en-US" sz="2000" dirty="0"/>
              <a:t>Negative Mask, Negative Resist</a:t>
            </a:r>
          </a:p>
        </p:txBody>
      </p:sp>
      <p:sp>
        <p:nvSpPr>
          <p:cNvPr id="10" name="TextBox 9">
            <a:extLst>
              <a:ext uri="{FF2B5EF4-FFF2-40B4-BE49-F238E27FC236}">
                <a16:creationId xmlns:a16="http://schemas.microsoft.com/office/drawing/2014/main" id="{790F4F27-61FA-44D9-94F4-8ADB6BD97FBA}"/>
              </a:ext>
            </a:extLst>
          </p:cNvPr>
          <p:cNvSpPr txBox="1"/>
          <p:nvPr/>
        </p:nvSpPr>
        <p:spPr>
          <a:xfrm>
            <a:off x="1276350" y="792481"/>
            <a:ext cx="3543300" cy="400110"/>
          </a:xfrm>
          <a:prstGeom prst="rect">
            <a:avLst/>
          </a:prstGeom>
          <a:noFill/>
          <a:ln w="76200">
            <a:solidFill>
              <a:schemeClr val="tx1"/>
            </a:solidFill>
          </a:ln>
        </p:spPr>
        <p:txBody>
          <a:bodyPr wrap="square" rtlCol="0">
            <a:spAutoFit/>
          </a:bodyPr>
          <a:lstStyle/>
          <a:p>
            <a:r>
              <a:rPr lang="en-US" sz="2000" dirty="0"/>
              <a:t>Negative Mask, Positive Resist</a:t>
            </a:r>
          </a:p>
        </p:txBody>
      </p:sp>
      <p:sp>
        <p:nvSpPr>
          <p:cNvPr id="11" name="TextBox 10">
            <a:extLst>
              <a:ext uri="{FF2B5EF4-FFF2-40B4-BE49-F238E27FC236}">
                <a16:creationId xmlns:a16="http://schemas.microsoft.com/office/drawing/2014/main" id="{DE45832D-E7EC-4105-A34F-FF3AB4107AF6}"/>
              </a:ext>
            </a:extLst>
          </p:cNvPr>
          <p:cNvSpPr txBox="1"/>
          <p:nvPr/>
        </p:nvSpPr>
        <p:spPr>
          <a:xfrm>
            <a:off x="7372350" y="3675381"/>
            <a:ext cx="3543300" cy="400110"/>
          </a:xfrm>
          <a:prstGeom prst="rect">
            <a:avLst/>
          </a:prstGeom>
          <a:noFill/>
          <a:ln w="76200">
            <a:solidFill>
              <a:schemeClr val="tx1"/>
            </a:solidFill>
          </a:ln>
        </p:spPr>
        <p:txBody>
          <a:bodyPr wrap="square" rtlCol="0">
            <a:spAutoFit/>
          </a:bodyPr>
          <a:lstStyle/>
          <a:p>
            <a:r>
              <a:rPr lang="en-US" sz="2000" dirty="0"/>
              <a:t>Positive Mask, Negative Resist</a:t>
            </a:r>
          </a:p>
        </p:txBody>
      </p:sp>
      <p:sp>
        <p:nvSpPr>
          <p:cNvPr id="12" name="TextBox 11">
            <a:extLst>
              <a:ext uri="{FF2B5EF4-FFF2-40B4-BE49-F238E27FC236}">
                <a16:creationId xmlns:a16="http://schemas.microsoft.com/office/drawing/2014/main" id="{2D28CECC-D845-41B4-A7D9-37EF27992483}"/>
              </a:ext>
            </a:extLst>
          </p:cNvPr>
          <p:cNvSpPr txBox="1"/>
          <p:nvPr/>
        </p:nvSpPr>
        <p:spPr>
          <a:xfrm>
            <a:off x="7524750" y="792481"/>
            <a:ext cx="3543300" cy="400110"/>
          </a:xfrm>
          <a:prstGeom prst="rect">
            <a:avLst/>
          </a:prstGeom>
          <a:noFill/>
          <a:ln w="76200">
            <a:solidFill>
              <a:schemeClr val="tx1"/>
            </a:solidFill>
          </a:ln>
        </p:spPr>
        <p:txBody>
          <a:bodyPr wrap="square" rtlCol="0">
            <a:spAutoFit/>
          </a:bodyPr>
          <a:lstStyle/>
          <a:p>
            <a:r>
              <a:rPr lang="en-US" sz="2000" dirty="0"/>
              <a:t>Positive Mask, Positive Resist</a:t>
            </a:r>
          </a:p>
        </p:txBody>
      </p:sp>
      <p:sp>
        <p:nvSpPr>
          <p:cNvPr id="13" name="Rectangle 12">
            <a:extLst>
              <a:ext uri="{FF2B5EF4-FFF2-40B4-BE49-F238E27FC236}">
                <a16:creationId xmlns:a16="http://schemas.microsoft.com/office/drawing/2014/main" id="{EB304925-E344-43F7-A7D4-D1D468841414}"/>
              </a:ext>
            </a:extLst>
          </p:cNvPr>
          <p:cNvSpPr>
            <a:spLocks noChangeAspect="1"/>
          </p:cNvSpPr>
          <p:nvPr/>
        </p:nvSpPr>
        <p:spPr>
          <a:xfrm>
            <a:off x="6197600" y="2914220"/>
            <a:ext cx="2743200" cy="559231"/>
          </a:xfrm>
          <a:prstGeom prst="rect">
            <a:avLst/>
          </a:prstGeom>
          <a:solidFill>
            <a:srgbClr val="ACAC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E29B4E2-A992-4E2C-AE66-143AE89206C7}"/>
              </a:ext>
            </a:extLst>
          </p:cNvPr>
          <p:cNvSpPr>
            <a:spLocks/>
          </p:cNvSpPr>
          <p:nvPr/>
        </p:nvSpPr>
        <p:spPr>
          <a:xfrm>
            <a:off x="6197600" y="2639900"/>
            <a:ext cx="1028700" cy="27432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B7471FDD-9A4C-4DA1-8C97-4057186771A5}"/>
              </a:ext>
            </a:extLst>
          </p:cNvPr>
          <p:cNvSpPr>
            <a:spLocks/>
          </p:cNvSpPr>
          <p:nvPr/>
        </p:nvSpPr>
        <p:spPr>
          <a:xfrm>
            <a:off x="7912100" y="2639900"/>
            <a:ext cx="1028700" cy="27432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4ACF614-5404-4353-B879-8B6374F43D34}"/>
              </a:ext>
            </a:extLst>
          </p:cNvPr>
          <p:cNvSpPr>
            <a:spLocks/>
          </p:cNvSpPr>
          <p:nvPr/>
        </p:nvSpPr>
        <p:spPr>
          <a:xfrm>
            <a:off x="7226300" y="2639900"/>
            <a:ext cx="685800" cy="27432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B72469DE-2FE7-458F-B5C3-544C571F989F}"/>
              </a:ext>
            </a:extLst>
          </p:cNvPr>
          <p:cNvSpPr>
            <a:spLocks noChangeAspect="1"/>
          </p:cNvSpPr>
          <p:nvPr/>
        </p:nvSpPr>
        <p:spPr>
          <a:xfrm>
            <a:off x="9404350" y="2925650"/>
            <a:ext cx="2743200" cy="559231"/>
          </a:xfrm>
          <a:prstGeom prst="rect">
            <a:avLst/>
          </a:prstGeom>
          <a:solidFill>
            <a:srgbClr val="ACAC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2C97909A-AD7D-4BDB-818D-243B30327FD5}"/>
              </a:ext>
            </a:extLst>
          </p:cNvPr>
          <p:cNvSpPr>
            <a:spLocks/>
          </p:cNvSpPr>
          <p:nvPr/>
        </p:nvSpPr>
        <p:spPr>
          <a:xfrm>
            <a:off x="9404350" y="2651330"/>
            <a:ext cx="1028700" cy="27432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E874C45-D10B-4C09-AC79-312AD1E456FD}"/>
              </a:ext>
            </a:extLst>
          </p:cNvPr>
          <p:cNvSpPr>
            <a:spLocks/>
          </p:cNvSpPr>
          <p:nvPr/>
        </p:nvSpPr>
        <p:spPr>
          <a:xfrm>
            <a:off x="11118850" y="2651330"/>
            <a:ext cx="1028700" cy="27432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85FA43A3-F55B-4D8B-A216-E01CE630B5D3}"/>
              </a:ext>
            </a:extLst>
          </p:cNvPr>
          <p:cNvSpPr>
            <a:spLocks noChangeAspect="1"/>
          </p:cNvSpPr>
          <p:nvPr/>
        </p:nvSpPr>
        <p:spPr>
          <a:xfrm>
            <a:off x="44451" y="2914220"/>
            <a:ext cx="2743200" cy="559231"/>
          </a:xfrm>
          <a:prstGeom prst="rect">
            <a:avLst/>
          </a:prstGeom>
          <a:solidFill>
            <a:srgbClr val="ACAC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12128A56-8C1E-4D3B-A538-38B94247959A}"/>
              </a:ext>
            </a:extLst>
          </p:cNvPr>
          <p:cNvSpPr>
            <a:spLocks/>
          </p:cNvSpPr>
          <p:nvPr/>
        </p:nvSpPr>
        <p:spPr>
          <a:xfrm>
            <a:off x="44451" y="2639900"/>
            <a:ext cx="1028700" cy="27432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8AE41DFF-81CC-43B6-98A4-75AA772F9327}"/>
              </a:ext>
            </a:extLst>
          </p:cNvPr>
          <p:cNvSpPr>
            <a:spLocks/>
          </p:cNvSpPr>
          <p:nvPr/>
        </p:nvSpPr>
        <p:spPr>
          <a:xfrm>
            <a:off x="1758951" y="2639900"/>
            <a:ext cx="1028700" cy="27432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4F418009-2460-41A3-AE04-CE4B20D71FF9}"/>
              </a:ext>
            </a:extLst>
          </p:cNvPr>
          <p:cNvSpPr>
            <a:spLocks/>
          </p:cNvSpPr>
          <p:nvPr/>
        </p:nvSpPr>
        <p:spPr>
          <a:xfrm>
            <a:off x="1073151" y="2639900"/>
            <a:ext cx="685800" cy="27432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DAB2DE6B-A759-4570-B420-2FDC5FD6A767}"/>
              </a:ext>
            </a:extLst>
          </p:cNvPr>
          <p:cNvSpPr>
            <a:spLocks noChangeAspect="1"/>
          </p:cNvSpPr>
          <p:nvPr/>
        </p:nvSpPr>
        <p:spPr>
          <a:xfrm>
            <a:off x="3251201" y="2914220"/>
            <a:ext cx="2743200" cy="559231"/>
          </a:xfrm>
          <a:prstGeom prst="rect">
            <a:avLst/>
          </a:prstGeom>
          <a:solidFill>
            <a:srgbClr val="ACAC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3BFC316-BCDF-4723-90E8-1085F0CEB440}"/>
              </a:ext>
            </a:extLst>
          </p:cNvPr>
          <p:cNvSpPr>
            <a:spLocks/>
          </p:cNvSpPr>
          <p:nvPr/>
        </p:nvSpPr>
        <p:spPr>
          <a:xfrm>
            <a:off x="4279901" y="2639900"/>
            <a:ext cx="685800" cy="27432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4A71180E-3334-4BB9-8531-55509225260E}"/>
              </a:ext>
            </a:extLst>
          </p:cNvPr>
          <p:cNvSpPr>
            <a:spLocks noChangeAspect="1"/>
          </p:cNvSpPr>
          <p:nvPr/>
        </p:nvSpPr>
        <p:spPr>
          <a:xfrm>
            <a:off x="44451" y="6298769"/>
            <a:ext cx="2743200" cy="559231"/>
          </a:xfrm>
          <a:prstGeom prst="rect">
            <a:avLst/>
          </a:prstGeom>
          <a:solidFill>
            <a:srgbClr val="ACAC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C4184B8F-DCAB-4243-AC7F-D2F331EE13BE}"/>
              </a:ext>
            </a:extLst>
          </p:cNvPr>
          <p:cNvSpPr>
            <a:spLocks/>
          </p:cNvSpPr>
          <p:nvPr/>
        </p:nvSpPr>
        <p:spPr>
          <a:xfrm>
            <a:off x="44451" y="6024449"/>
            <a:ext cx="1028700" cy="27432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8978CAFA-2198-47CD-9247-1BA57D0243A4}"/>
              </a:ext>
            </a:extLst>
          </p:cNvPr>
          <p:cNvSpPr>
            <a:spLocks/>
          </p:cNvSpPr>
          <p:nvPr/>
        </p:nvSpPr>
        <p:spPr>
          <a:xfrm>
            <a:off x="1758951" y="6024449"/>
            <a:ext cx="1028700" cy="27432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F74599EE-B780-4D21-AA21-A64DC139CD14}"/>
              </a:ext>
            </a:extLst>
          </p:cNvPr>
          <p:cNvSpPr>
            <a:spLocks/>
          </p:cNvSpPr>
          <p:nvPr/>
        </p:nvSpPr>
        <p:spPr>
          <a:xfrm>
            <a:off x="1073151" y="6024449"/>
            <a:ext cx="685800" cy="27432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E75DD28B-0BD1-4A5F-B5DA-4BEBBC2A1EC7}"/>
              </a:ext>
            </a:extLst>
          </p:cNvPr>
          <p:cNvSpPr>
            <a:spLocks noChangeAspect="1"/>
          </p:cNvSpPr>
          <p:nvPr/>
        </p:nvSpPr>
        <p:spPr>
          <a:xfrm>
            <a:off x="3251201" y="6298769"/>
            <a:ext cx="2743200" cy="559231"/>
          </a:xfrm>
          <a:prstGeom prst="rect">
            <a:avLst/>
          </a:prstGeom>
          <a:solidFill>
            <a:srgbClr val="ACAC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DDAD575B-6EA2-4B6E-AE17-00A01A96155F}"/>
              </a:ext>
            </a:extLst>
          </p:cNvPr>
          <p:cNvSpPr>
            <a:spLocks/>
          </p:cNvSpPr>
          <p:nvPr/>
        </p:nvSpPr>
        <p:spPr>
          <a:xfrm>
            <a:off x="3251201" y="6024449"/>
            <a:ext cx="1028700" cy="274320"/>
          </a:xfrm>
          <a:custGeom>
            <a:avLst/>
            <a:gdLst>
              <a:gd name="connsiteX0" fmla="*/ 0 w 1028700"/>
              <a:gd name="connsiteY0" fmla="*/ 0 h 274320"/>
              <a:gd name="connsiteX1" fmla="*/ 1028700 w 1028700"/>
              <a:gd name="connsiteY1" fmla="*/ 0 h 274320"/>
              <a:gd name="connsiteX2" fmla="*/ 1028700 w 1028700"/>
              <a:gd name="connsiteY2" fmla="*/ 274320 h 274320"/>
              <a:gd name="connsiteX3" fmla="*/ 0 w 1028700"/>
              <a:gd name="connsiteY3" fmla="*/ 274320 h 274320"/>
              <a:gd name="connsiteX4" fmla="*/ 0 w 1028700"/>
              <a:gd name="connsiteY4" fmla="*/ 0 h 274320"/>
              <a:gd name="connsiteX0" fmla="*/ 0 w 1028700"/>
              <a:gd name="connsiteY0" fmla="*/ 0 h 274320"/>
              <a:gd name="connsiteX1" fmla="*/ 1028700 w 1028700"/>
              <a:gd name="connsiteY1" fmla="*/ 0 h 274320"/>
              <a:gd name="connsiteX2" fmla="*/ 741363 w 1028700"/>
              <a:gd name="connsiteY2" fmla="*/ 272733 h 274320"/>
              <a:gd name="connsiteX3" fmla="*/ 0 w 1028700"/>
              <a:gd name="connsiteY3" fmla="*/ 274320 h 274320"/>
              <a:gd name="connsiteX4" fmla="*/ 0 w 1028700"/>
              <a:gd name="connsiteY4" fmla="*/ 0 h 274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700" h="274320">
                <a:moveTo>
                  <a:pt x="0" y="0"/>
                </a:moveTo>
                <a:lnTo>
                  <a:pt x="1028700" y="0"/>
                </a:lnTo>
                <a:lnTo>
                  <a:pt x="741363" y="272733"/>
                </a:lnTo>
                <a:lnTo>
                  <a:pt x="0" y="274320"/>
                </a:lnTo>
                <a:lnTo>
                  <a:pt x="0" y="0"/>
                </a:ln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956F3D3-44A8-40A4-AB52-5A3FA3CEC11E}"/>
              </a:ext>
            </a:extLst>
          </p:cNvPr>
          <p:cNvSpPr>
            <a:spLocks/>
          </p:cNvSpPr>
          <p:nvPr/>
        </p:nvSpPr>
        <p:spPr>
          <a:xfrm>
            <a:off x="4965701" y="6024449"/>
            <a:ext cx="1028700" cy="274320"/>
          </a:xfrm>
          <a:custGeom>
            <a:avLst/>
            <a:gdLst>
              <a:gd name="connsiteX0" fmla="*/ 0 w 1028700"/>
              <a:gd name="connsiteY0" fmla="*/ 0 h 274320"/>
              <a:gd name="connsiteX1" fmla="*/ 1028700 w 1028700"/>
              <a:gd name="connsiteY1" fmla="*/ 0 h 274320"/>
              <a:gd name="connsiteX2" fmla="*/ 1028700 w 1028700"/>
              <a:gd name="connsiteY2" fmla="*/ 274320 h 274320"/>
              <a:gd name="connsiteX3" fmla="*/ 0 w 1028700"/>
              <a:gd name="connsiteY3" fmla="*/ 274320 h 274320"/>
              <a:gd name="connsiteX4" fmla="*/ 0 w 1028700"/>
              <a:gd name="connsiteY4" fmla="*/ 0 h 274320"/>
              <a:gd name="connsiteX0" fmla="*/ 0 w 1028700"/>
              <a:gd name="connsiteY0" fmla="*/ 0 h 274320"/>
              <a:gd name="connsiteX1" fmla="*/ 1028700 w 1028700"/>
              <a:gd name="connsiteY1" fmla="*/ 0 h 274320"/>
              <a:gd name="connsiteX2" fmla="*/ 1028700 w 1028700"/>
              <a:gd name="connsiteY2" fmla="*/ 274320 h 274320"/>
              <a:gd name="connsiteX3" fmla="*/ 271462 w 1028700"/>
              <a:gd name="connsiteY3" fmla="*/ 269557 h 274320"/>
              <a:gd name="connsiteX4" fmla="*/ 0 w 1028700"/>
              <a:gd name="connsiteY4" fmla="*/ 0 h 274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700" h="274320">
                <a:moveTo>
                  <a:pt x="0" y="0"/>
                </a:moveTo>
                <a:lnTo>
                  <a:pt x="1028700" y="0"/>
                </a:lnTo>
                <a:lnTo>
                  <a:pt x="1028700" y="274320"/>
                </a:lnTo>
                <a:lnTo>
                  <a:pt x="271462" y="269557"/>
                </a:lnTo>
                <a:lnTo>
                  <a:pt x="0" y="0"/>
                </a:ln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84811B4D-F364-4A8B-83F9-65E52D5D0F2E}"/>
              </a:ext>
            </a:extLst>
          </p:cNvPr>
          <p:cNvSpPr>
            <a:spLocks noChangeAspect="1"/>
          </p:cNvSpPr>
          <p:nvPr/>
        </p:nvSpPr>
        <p:spPr>
          <a:xfrm>
            <a:off x="6197600" y="6298769"/>
            <a:ext cx="2743200" cy="559231"/>
          </a:xfrm>
          <a:prstGeom prst="rect">
            <a:avLst/>
          </a:prstGeom>
          <a:solidFill>
            <a:srgbClr val="ACAC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F098CE0-E161-456B-B690-F151302C30FF}"/>
              </a:ext>
            </a:extLst>
          </p:cNvPr>
          <p:cNvSpPr>
            <a:spLocks/>
          </p:cNvSpPr>
          <p:nvPr/>
        </p:nvSpPr>
        <p:spPr>
          <a:xfrm>
            <a:off x="6197600" y="6024449"/>
            <a:ext cx="1028700" cy="27432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4E8C6F54-49B0-4584-9474-B00C2FA671F0}"/>
              </a:ext>
            </a:extLst>
          </p:cNvPr>
          <p:cNvSpPr>
            <a:spLocks/>
          </p:cNvSpPr>
          <p:nvPr/>
        </p:nvSpPr>
        <p:spPr>
          <a:xfrm>
            <a:off x="7912100" y="6024449"/>
            <a:ext cx="1028700" cy="27432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71895A22-62BD-42FC-B1E3-C1EB2C9354EC}"/>
              </a:ext>
            </a:extLst>
          </p:cNvPr>
          <p:cNvSpPr>
            <a:spLocks/>
          </p:cNvSpPr>
          <p:nvPr/>
        </p:nvSpPr>
        <p:spPr>
          <a:xfrm>
            <a:off x="7226300" y="6024449"/>
            <a:ext cx="685800" cy="27432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FF66795C-79AA-4D67-B23D-FE87E0C2C601}"/>
              </a:ext>
            </a:extLst>
          </p:cNvPr>
          <p:cNvSpPr>
            <a:spLocks noChangeAspect="1"/>
          </p:cNvSpPr>
          <p:nvPr/>
        </p:nvSpPr>
        <p:spPr>
          <a:xfrm>
            <a:off x="9404350" y="6298769"/>
            <a:ext cx="2743200" cy="559231"/>
          </a:xfrm>
          <a:prstGeom prst="rect">
            <a:avLst/>
          </a:prstGeom>
          <a:solidFill>
            <a:srgbClr val="ACAC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2422B6DF-A12D-49B2-80C5-DFEAED22459E}"/>
              </a:ext>
            </a:extLst>
          </p:cNvPr>
          <p:cNvSpPr>
            <a:spLocks/>
          </p:cNvSpPr>
          <p:nvPr/>
        </p:nvSpPr>
        <p:spPr>
          <a:xfrm>
            <a:off x="10433050" y="6024449"/>
            <a:ext cx="685800" cy="275908"/>
          </a:xfrm>
          <a:custGeom>
            <a:avLst/>
            <a:gdLst>
              <a:gd name="connsiteX0" fmla="*/ 0 w 685800"/>
              <a:gd name="connsiteY0" fmla="*/ 0 h 274320"/>
              <a:gd name="connsiteX1" fmla="*/ 685800 w 685800"/>
              <a:gd name="connsiteY1" fmla="*/ 0 h 274320"/>
              <a:gd name="connsiteX2" fmla="*/ 685800 w 685800"/>
              <a:gd name="connsiteY2" fmla="*/ 274320 h 274320"/>
              <a:gd name="connsiteX3" fmla="*/ 0 w 685800"/>
              <a:gd name="connsiteY3" fmla="*/ 274320 h 274320"/>
              <a:gd name="connsiteX4" fmla="*/ 0 w 685800"/>
              <a:gd name="connsiteY4" fmla="*/ 0 h 274320"/>
              <a:gd name="connsiteX0" fmla="*/ 0 w 685800"/>
              <a:gd name="connsiteY0" fmla="*/ 0 h 275908"/>
              <a:gd name="connsiteX1" fmla="*/ 685800 w 685800"/>
              <a:gd name="connsiteY1" fmla="*/ 0 h 275908"/>
              <a:gd name="connsiteX2" fmla="*/ 685800 w 685800"/>
              <a:gd name="connsiteY2" fmla="*/ 274320 h 275908"/>
              <a:gd name="connsiteX3" fmla="*/ 71437 w 685800"/>
              <a:gd name="connsiteY3" fmla="*/ 275908 h 275908"/>
              <a:gd name="connsiteX4" fmla="*/ 0 w 685800"/>
              <a:gd name="connsiteY4" fmla="*/ 0 h 275908"/>
              <a:gd name="connsiteX0" fmla="*/ 0 w 685800"/>
              <a:gd name="connsiteY0" fmla="*/ 0 h 275908"/>
              <a:gd name="connsiteX1" fmla="*/ 685800 w 685800"/>
              <a:gd name="connsiteY1" fmla="*/ 0 h 275908"/>
              <a:gd name="connsiteX2" fmla="*/ 628650 w 685800"/>
              <a:gd name="connsiteY2" fmla="*/ 272732 h 275908"/>
              <a:gd name="connsiteX3" fmla="*/ 71437 w 685800"/>
              <a:gd name="connsiteY3" fmla="*/ 275908 h 275908"/>
              <a:gd name="connsiteX4" fmla="*/ 0 w 685800"/>
              <a:gd name="connsiteY4" fmla="*/ 0 h 2759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800" h="275908">
                <a:moveTo>
                  <a:pt x="0" y="0"/>
                </a:moveTo>
                <a:lnTo>
                  <a:pt x="685800" y="0"/>
                </a:lnTo>
                <a:lnTo>
                  <a:pt x="628650" y="272732"/>
                </a:lnTo>
                <a:lnTo>
                  <a:pt x="71437" y="275908"/>
                </a:lnTo>
                <a:lnTo>
                  <a:pt x="0" y="0"/>
                </a:ln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Arrow: Right 45">
            <a:extLst>
              <a:ext uri="{FF2B5EF4-FFF2-40B4-BE49-F238E27FC236}">
                <a16:creationId xmlns:a16="http://schemas.microsoft.com/office/drawing/2014/main" id="{E6C3C0E6-4FD4-4DA9-962F-F1A80C4F67DA}"/>
              </a:ext>
            </a:extLst>
          </p:cNvPr>
          <p:cNvSpPr/>
          <p:nvPr/>
        </p:nvSpPr>
        <p:spPr>
          <a:xfrm>
            <a:off x="2755901" y="2201791"/>
            <a:ext cx="495300" cy="254000"/>
          </a:xfrm>
          <a:prstGeom prst="rightArrow">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Arrow: Right 46">
            <a:extLst>
              <a:ext uri="{FF2B5EF4-FFF2-40B4-BE49-F238E27FC236}">
                <a16:creationId xmlns:a16="http://schemas.microsoft.com/office/drawing/2014/main" id="{3D0661F1-B302-481C-B78C-1E696F992027}"/>
              </a:ext>
            </a:extLst>
          </p:cNvPr>
          <p:cNvSpPr/>
          <p:nvPr/>
        </p:nvSpPr>
        <p:spPr>
          <a:xfrm>
            <a:off x="8909050" y="2203140"/>
            <a:ext cx="495300" cy="254000"/>
          </a:xfrm>
          <a:prstGeom prst="rightArrow">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Arrow: Right 47">
            <a:extLst>
              <a:ext uri="{FF2B5EF4-FFF2-40B4-BE49-F238E27FC236}">
                <a16:creationId xmlns:a16="http://schemas.microsoft.com/office/drawing/2014/main" id="{A2A7A4B1-7501-4A5E-A212-5ECBCD415527}"/>
              </a:ext>
            </a:extLst>
          </p:cNvPr>
          <p:cNvSpPr/>
          <p:nvPr/>
        </p:nvSpPr>
        <p:spPr>
          <a:xfrm>
            <a:off x="8887795" y="5633289"/>
            <a:ext cx="495300" cy="254000"/>
          </a:xfrm>
          <a:prstGeom prst="rightArrow">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Arrow: Right 48">
            <a:extLst>
              <a:ext uri="{FF2B5EF4-FFF2-40B4-BE49-F238E27FC236}">
                <a16:creationId xmlns:a16="http://schemas.microsoft.com/office/drawing/2014/main" id="{3EDD43BC-3C7A-430A-A1DD-90B49F45281A}"/>
              </a:ext>
            </a:extLst>
          </p:cNvPr>
          <p:cNvSpPr/>
          <p:nvPr/>
        </p:nvSpPr>
        <p:spPr>
          <a:xfrm>
            <a:off x="2755901" y="5633289"/>
            <a:ext cx="495300" cy="254000"/>
          </a:xfrm>
          <a:prstGeom prst="rightArrow">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Slide Number Placeholder 49">
            <a:extLst>
              <a:ext uri="{FF2B5EF4-FFF2-40B4-BE49-F238E27FC236}">
                <a16:creationId xmlns:a16="http://schemas.microsoft.com/office/drawing/2014/main" id="{67CF9793-6204-45FA-8373-D02D7CE1EA33}"/>
              </a:ext>
            </a:extLst>
          </p:cNvPr>
          <p:cNvSpPr>
            <a:spLocks noGrp="1"/>
          </p:cNvSpPr>
          <p:nvPr>
            <p:ph type="sldNum" sz="quarter" idx="12"/>
          </p:nvPr>
        </p:nvSpPr>
        <p:spPr/>
        <p:txBody>
          <a:bodyPr/>
          <a:lstStyle/>
          <a:p>
            <a:fld id="{B6C50F68-804C-4ED6-88BC-A3EB9054C9BD}" type="slidenum">
              <a:rPr lang="en-US" smtClean="0"/>
              <a:t>9</a:t>
            </a:fld>
            <a:endParaRPr lang="en-US"/>
          </a:p>
        </p:txBody>
      </p:sp>
    </p:spTree>
    <p:extLst>
      <p:ext uri="{BB962C8B-B14F-4D97-AF65-F5344CB8AC3E}">
        <p14:creationId xmlns:p14="http://schemas.microsoft.com/office/powerpoint/2010/main" val="57762147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18342</TotalTime>
  <Words>4379</Words>
  <Application>Microsoft Office PowerPoint</Application>
  <PresentationFormat>Widescreen</PresentationFormat>
  <Paragraphs>366</Paragraphs>
  <Slides>34</Slides>
  <Notes>20</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34</vt:i4>
      </vt:variant>
    </vt:vector>
  </HeadingPairs>
  <TitlesOfParts>
    <vt:vector size="43" baseType="lpstr">
      <vt:lpstr>Arial</vt:lpstr>
      <vt:lpstr>Calibri</vt:lpstr>
      <vt:lpstr>Calibri Light</vt:lpstr>
      <vt:lpstr>Cambria Math</vt:lpstr>
      <vt:lpstr>Century Gothic</vt:lpstr>
      <vt:lpstr>Open Sans</vt:lpstr>
      <vt:lpstr>Trebuchet MS</vt:lpstr>
      <vt:lpstr>Office Theme</vt:lpstr>
      <vt:lpstr>Acrobat Document</vt:lpstr>
      <vt:lpstr>Micro-/Nano- Fabrication: Qualifying Material for Quantum Electronic Devices</vt:lpstr>
      <vt:lpstr>Micro-/Nano- Fabrication: Qualifying Material for Quantum Electronic Devices</vt:lpstr>
      <vt:lpstr>Fabrication Golden Rules</vt:lpstr>
      <vt:lpstr>Device Engineering Cycle</vt:lpstr>
      <vt:lpstr>Material Design &amp; Characterization</vt:lpstr>
      <vt:lpstr>Material Design &amp; Characterization</vt:lpstr>
      <vt:lpstr>Process Development</vt:lpstr>
      <vt:lpstr>Process Sheets</vt:lpstr>
      <vt:lpstr>Mask Design</vt:lpstr>
      <vt:lpstr>Mask Design Example: Hall Bar FET</vt:lpstr>
      <vt:lpstr>Hall Bar FET: Device/Chip Boundary</vt:lpstr>
      <vt:lpstr>Hall Bar FET: Implant/Ohmics</vt:lpstr>
      <vt:lpstr>Hall Bar FET: Vias</vt:lpstr>
      <vt:lpstr>Hall Bar FET: Gate/Contact Pads</vt:lpstr>
      <vt:lpstr>Cross Sections: Layer 1 – Implant/Ohmics</vt:lpstr>
      <vt:lpstr>Cross Sections: Layer 2 – Vias</vt:lpstr>
      <vt:lpstr>Cross Sections: Layer 3 – Vias</vt:lpstr>
      <vt:lpstr>Cross Sections: Final Micro-Device</vt:lpstr>
      <vt:lpstr>Testing: Device Cross Section</vt:lpstr>
      <vt:lpstr>Electrical Characterization</vt:lpstr>
      <vt:lpstr>PowerPoint Presentation</vt:lpstr>
      <vt:lpstr>Hall Measurement Details</vt:lpstr>
      <vt:lpstr>Hall Measurement Example</vt:lpstr>
      <vt:lpstr>Quantum Hall Example</vt:lpstr>
      <vt:lpstr>Capacitance-Voltage Example</vt:lpstr>
      <vt:lpstr>Nanofab Example:  Ge/SiGe Gate-Defined Quantum Dots</vt:lpstr>
      <vt:lpstr>Gate-Defined Quantum Dot</vt:lpstr>
      <vt:lpstr>Cross Sections: Nanofabrication Overview</vt:lpstr>
      <vt:lpstr>Nano Fabrication Example: 3xEBL Gate-Defined QDs</vt:lpstr>
      <vt:lpstr>Gate-Defined Quantum Dot Transport Experiment</vt:lpstr>
      <vt:lpstr>Quantum Dot Model &amp; Coulomb Blockade</vt:lpstr>
      <vt:lpstr>Coulomb Diamonds &amp; Lever Arm</vt:lpstr>
      <vt:lpstr>Quantum Dot Measurement Examples</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Mico-/Nano- Fabrication: Qualifying Material for Quantum Electronic Devices</dc:title>
  <dc:creator>Hutchins-Delgado, Troy Alexander</dc:creator>
  <cp:lastModifiedBy>Keshab Sapkota</cp:lastModifiedBy>
  <cp:revision>133</cp:revision>
  <dcterms:created xsi:type="dcterms:W3CDTF">2023-04-10T16:25:03Z</dcterms:created>
  <dcterms:modified xsi:type="dcterms:W3CDTF">2023-05-08T14:36:21Z</dcterms:modified>
</cp:coreProperties>
</file>