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1"/>
  </p:sldMasterIdLst>
  <p:notesMasterIdLst>
    <p:notesMasterId r:id="rId25"/>
  </p:notesMasterIdLst>
  <p:handoutMasterIdLst>
    <p:handoutMasterId r:id="rId26"/>
  </p:handoutMasterIdLst>
  <p:sldIdLst>
    <p:sldId id="1803" r:id="rId2"/>
    <p:sldId id="1801" r:id="rId3"/>
    <p:sldId id="1816" r:id="rId4"/>
    <p:sldId id="1807" r:id="rId5"/>
    <p:sldId id="1805" r:id="rId6"/>
    <p:sldId id="1822" r:id="rId7"/>
    <p:sldId id="1828" r:id="rId8"/>
    <p:sldId id="1831" r:id="rId9"/>
    <p:sldId id="1832" r:id="rId10"/>
    <p:sldId id="1834" r:id="rId11"/>
    <p:sldId id="1833" r:id="rId12"/>
    <p:sldId id="1837" r:id="rId13"/>
    <p:sldId id="1835" r:id="rId14"/>
    <p:sldId id="1841" r:id="rId15"/>
    <p:sldId id="1836" r:id="rId16"/>
    <p:sldId id="1842" r:id="rId17"/>
    <p:sldId id="1843" r:id="rId18"/>
    <p:sldId id="1838" r:id="rId19"/>
    <p:sldId id="1839" r:id="rId20"/>
    <p:sldId id="1840" r:id="rId21"/>
    <p:sldId id="1844" r:id="rId22"/>
    <p:sldId id="1845" r:id="rId23"/>
    <p:sldId id="1846" r:id="rId24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Open Sans bold" panose="020B0806030504020204" pitchFamily="34" charset="0"/>
      <p:regular r:id="rId40"/>
      <p:bold r:id="rId41"/>
      <p:italic r:id="rId42"/>
      <p:boldItalic r:id="rId43"/>
    </p:embeddedFont>
    <p:embeddedFont>
      <p:font typeface="Open Sans Light" panose="020B0306030504020204" pitchFamily="34" charset="0"/>
      <p:regular r:id="rId44"/>
      <p: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15D"/>
    <a:srgbClr val="00ACD5"/>
    <a:srgbClr val="00AFDD"/>
    <a:srgbClr val="339A2E"/>
    <a:srgbClr val="E6E6E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61" autoAdjust="0"/>
    <p:restoredTop sz="97176" autoAdjust="0"/>
  </p:normalViewPr>
  <p:slideViewPr>
    <p:cSldViewPr snapToGrid="0" showGuides="1">
      <p:cViewPr varScale="1">
        <p:scale>
          <a:sx n="114" d="100"/>
          <a:sy n="114" d="100"/>
        </p:scale>
        <p:origin x="984" y="102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75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2B77-F7E2-4D68-A9CB-41B8CCDC9B29}" type="datetimeFigureOut">
              <a:rPr lang="en-US" smtClean="0">
                <a:latin typeface="Open Sans" panose="020B0606030504020204" pitchFamily="34" charset="0"/>
              </a:rPr>
              <a:t>5/8/2023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23351-3FB3-4478-AE7D-BEC670948232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896A8DF4-6A87-4F69-8212-F0A65870B2F2}" type="datetimeFigureOut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E21A7267-269F-4D26-9F96-B6358A06B9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1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1575115"/>
            <a:ext cx="6165850" cy="131738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599" y="3719997"/>
            <a:ext cx="5243147" cy="6671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OR AUTHOR NAMES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ED528D-5375-6147-9677-05F4F59A3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3015777"/>
            <a:ext cx="6165850" cy="37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8F7247A-244D-6A48-BBB7-15233E751B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88669" y="6296999"/>
            <a:ext cx="1828800" cy="1365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DA6BE7-D5D1-5C4B-8879-A66353A85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600" y="4509920"/>
            <a:ext cx="4297393" cy="667120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9985-FB39-5049-971A-8BBBC56F2C4E}"/>
              </a:ext>
            </a:extLst>
          </p:cNvPr>
          <p:cNvSpPr txBox="1"/>
          <p:nvPr userDrawn="1"/>
        </p:nvSpPr>
        <p:spPr>
          <a:xfrm>
            <a:off x="5287993" y="6307251"/>
            <a:ext cx="5642358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 </a:t>
            </a:r>
            <a:endParaRPr lang="en-US" sz="800" b="0" i="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C7756-6766-FF46-BFDC-7CBCF88C2F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815" y="6362720"/>
            <a:ext cx="654939" cy="159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5135D8-0C79-D249-B01D-F828C90753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075" y="6609587"/>
            <a:ext cx="463192" cy="1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8423" y="2066192"/>
            <a:ext cx="3868616" cy="279595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535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1985" y="2919047"/>
            <a:ext cx="4598377" cy="1767254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713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7ED-C799-AA4A-BA7C-2FFFBE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AND CONTENT - 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6C40D-F7AE-5D42-B2A9-60C9F62ADE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700" y="1409700"/>
            <a:ext cx="11049000" cy="4610100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8" descr="CINT">
            <a:extLst>
              <a:ext uri="{FF2B5EF4-FFF2-40B4-BE49-F238E27FC236}">
                <a16:creationId xmlns:a16="http://schemas.microsoft.com/office/drawing/2014/main" id="{AEC027F3-A44D-4119-917F-001B8E9E87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120" y="219091"/>
            <a:ext cx="695159" cy="6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7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Doub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700" y="1409701"/>
            <a:ext cx="5212412" cy="4610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Courier New" panose="02070309020205020404" pitchFamily="49" charset="0"/>
              <a:buChar char="o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970262-8623-2B46-A712-FEE93CC93ED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1888" y="1409700"/>
            <a:ext cx="5364812" cy="46101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F5FC13-FF8A-8C4E-BA9B-B1FED8AA8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97028B-705D-5846-9BF6-441624A3F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71B262-AC2E-494D-B366-04431A29F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261257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C4959A-AD2F-9049-854D-6985DFCF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222" y="1429233"/>
            <a:ext cx="11042478" cy="45905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7C06173-326E-C842-95A0-26D69A4B9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 b="0" i="0">
                <a:solidFill>
                  <a:srgbClr val="FFFFFF"/>
                </a:solidFill>
                <a:latin typeface="Open Sans" panose="020B06060305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33" r:id="rId2"/>
    <p:sldLayoutId id="2147483758" r:id="rId3"/>
    <p:sldLayoutId id="2147483763" r:id="rId4"/>
    <p:sldLayoutId id="2147483760" r:id="rId5"/>
    <p:sldLayoutId id="2147483761" r:id="rId6"/>
    <p:sldLayoutId id="214748376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6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2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krsapko@sandi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5B0C3F-F222-4489-903B-C39D2B767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264723"/>
            <a:ext cx="6165850" cy="1317382"/>
          </a:xfrm>
        </p:spPr>
        <p:txBody>
          <a:bodyPr/>
          <a:lstStyle/>
          <a:p>
            <a:r>
              <a:rPr lang="en-US" dirty="0"/>
              <a:t>Lithography for micro and nanoscale patterning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B7A497D-6550-48A7-8636-B6BD188E8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3133506"/>
            <a:ext cx="3942127" cy="1237158"/>
          </a:xfrm>
        </p:spPr>
        <p:txBody>
          <a:bodyPr/>
          <a:lstStyle/>
          <a:p>
            <a:r>
              <a:rPr lang="en-US" sz="2000" dirty="0"/>
              <a:t>Keshab Sapkota 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>
                <a:hlinkClick r:id="rId2"/>
              </a:rPr>
              <a:t>krsapko@sandia.gov</a:t>
            </a:r>
            <a:r>
              <a:rPr lang="en-US" dirty="0"/>
              <a:t>)</a:t>
            </a:r>
          </a:p>
          <a:p>
            <a:r>
              <a:rPr lang="en-US" b="1" u="sng" dirty="0">
                <a:solidFill>
                  <a:schemeClr val="bg1"/>
                </a:solidFill>
                <a:latin typeface="+mn-lt"/>
              </a:rPr>
              <a:t>Contributors: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+mn-lt"/>
              </a:rPr>
              <a:t>Chloe Doiron, Tony James, Troy Hutchins-Delgado, Willie Luk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F0929-D0C3-49DE-A777-A216DC9ACC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90600" y="4690063"/>
            <a:ext cx="4297393" cy="772965"/>
          </a:xfrm>
        </p:spPr>
        <p:txBody>
          <a:bodyPr>
            <a:normAutofit/>
          </a:bodyPr>
          <a:lstStyle/>
          <a:p>
            <a:r>
              <a:rPr lang="en-US" sz="1800" i="1" dirty="0"/>
              <a:t>March 28, 3:30 - 4:30pm </a:t>
            </a:r>
          </a:p>
          <a:p>
            <a:r>
              <a:rPr lang="en-US" sz="1800" i="1" dirty="0"/>
              <a:t>1026/518 (CINT)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9D3463-91C8-49D1-801A-DBB8859B03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03050" y="6470650"/>
            <a:ext cx="48895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A22BD46-C551-46D5-9D20-92E3F595E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103" y="5593067"/>
            <a:ext cx="88336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CINT Nanofabrication Workshop Series (CNWS)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8" descr="CINT">
            <a:extLst>
              <a:ext uri="{FF2B5EF4-FFF2-40B4-BE49-F238E27FC236}">
                <a16:creationId xmlns:a16="http://schemas.microsoft.com/office/drawing/2014/main" id="{683BC3DA-F258-4835-9DFB-37E345BDD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126" y="5528332"/>
            <a:ext cx="566626" cy="56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4D8270-0EAD-4C0F-A1C0-8120506ABD1A}"/>
              </a:ext>
            </a:extLst>
          </p:cNvPr>
          <p:cNvSpPr txBox="1"/>
          <p:nvPr/>
        </p:nvSpPr>
        <p:spPr>
          <a:xfrm>
            <a:off x="990600" y="6337888"/>
            <a:ext cx="33465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SAND No. SAND2023-01295PE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8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7F031-7F1E-4D19-90D3-2CDBC3C6B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photoresist and e-beam resists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D90956-7807-43F7-860C-8885D6EC5518}"/>
              </a:ext>
            </a:extLst>
          </p:cNvPr>
          <p:cNvSpPr txBox="1"/>
          <p:nvPr/>
        </p:nvSpPr>
        <p:spPr>
          <a:xfrm>
            <a:off x="2097248" y="7566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652686-1B47-49C1-9E19-036BE01D9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02" y="1531429"/>
            <a:ext cx="6059286" cy="48794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9AA1C1-44F4-40CA-BBE6-07C21DCD4A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6" r="2498"/>
          <a:stretch/>
        </p:blipFill>
        <p:spPr>
          <a:xfrm>
            <a:off x="6096000" y="1671050"/>
            <a:ext cx="5933813" cy="359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30872-41FC-4959-89D5-79ECCBC5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Photolithography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57BC6-2254-4AF7-84A3-BE74CF0DCCEE}"/>
              </a:ext>
            </a:extLst>
          </p:cNvPr>
          <p:cNvSpPr txBox="1"/>
          <p:nvPr/>
        </p:nvSpPr>
        <p:spPr>
          <a:xfrm>
            <a:off x="851051" y="1929493"/>
            <a:ext cx="5467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Resolution is governed by Rayleigh criteria.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95112A-16FD-47E4-8A20-43BC3098CE8F}"/>
                  </a:ext>
                </a:extLst>
              </p:cNvPr>
              <p:cNvSpPr txBox="1"/>
              <p:nvPr/>
            </p:nvSpPr>
            <p:spPr>
              <a:xfrm>
                <a:off x="939670" y="2278114"/>
                <a:ext cx="6014907" cy="696275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𝑹𝒆𝒔𝒐𝒍𝒖𝒕𝒊𝒐𝒏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𝑵𝑨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𝑫𝒆𝒑𝒕𝒉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𝑭𝒐𝒄𝒖𝒔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𝑫𝑶𝑭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95112A-16FD-47E4-8A20-43BC3098C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70" y="2278114"/>
                <a:ext cx="6014907" cy="6962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65EB71AF-91A8-4DC9-96BD-0C3324AC7018}"/>
              </a:ext>
            </a:extLst>
          </p:cNvPr>
          <p:cNvGrpSpPr/>
          <p:nvPr/>
        </p:nvGrpSpPr>
        <p:grpSpPr>
          <a:xfrm>
            <a:off x="7676581" y="713222"/>
            <a:ext cx="3575749" cy="2469340"/>
            <a:chOff x="7436887" y="1132648"/>
            <a:chExt cx="4235050" cy="3237881"/>
          </a:xfrm>
        </p:grpSpPr>
        <p:pic>
          <p:nvPicPr>
            <p:cNvPr id="2052" name="Picture 4" descr="Chapter 5 Lithography Introduction and application. - ppt video online  download">
              <a:extLst>
                <a:ext uri="{FF2B5EF4-FFF2-40B4-BE49-F238E27FC236}">
                  <a16:creationId xmlns:a16="http://schemas.microsoft.com/office/drawing/2014/main" id="{13C681E9-1E98-46EA-A522-564E2C2B37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82" t="31926" b="1896"/>
            <a:stretch/>
          </p:blipFill>
          <p:spPr bwMode="auto">
            <a:xfrm>
              <a:off x="7517792" y="1132648"/>
              <a:ext cx="3902561" cy="2835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F014BC-1FD1-43C4-A80D-B5D0A2B30AE2}"/>
                </a:ext>
              </a:extLst>
            </p:cNvPr>
            <p:cNvSpPr txBox="1"/>
            <p:nvPr/>
          </p:nvSpPr>
          <p:spPr>
            <a:xfrm>
              <a:off x="7436887" y="3967857"/>
              <a:ext cx="4235050" cy="40267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n-US" dirty="0"/>
                <a:t>Rayleigh criteria for resolution</a:t>
              </a:r>
            </a:p>
            <a:p>
              <a:pPr algn="ctr"/>
              <a:r>
                <a:rPr lang="en-US" sz="1200" i="1" dirty="0"/>
                <a:t>Silicon VLSI technology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64C87B0-6480-48CE-9809-FAF0A7939099}"/>
              </a:ext>
            </a:extLst>
          </p:cNvPr>
          <p:cNvSpPr txBox="1"/>
          <p:nvPr/>
        </p:nvSpPr>
        <p:spPr>
          <a:xfrm>
            <a:off x="851051" y="3047709"/>
            <a:ext cx="60149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DOF restricts the photoresist thickness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Resolution and DOF are competing effects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4DACF77-8DA2-459E-A86E-165C8F7EFDD8}"/>
              </a:ext>
            </a:extLst>
          </p:cNvPr>
          <p:cNvGrpSpPr/>
          <p:nvPr/>
        </p:nvGrpSpPr>
        <p:grpSpPr>
          <a:xfrm>
            <a:off x="496669" y="4032979"/>
            <a:ext cx="6524916" cy="2681300"/>
            <a:chOff x="496669" y="3739364"/>
            <a:chExt cx="6524916" cy="26813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8480BF1-D4DC-4663-8E57-934F7B099129}"/>
                </a:ext>
              </a:extLst>
            </p:cNvPr>
            <p:cNvGrpSpPr/>
            <p:nvPr/>
          </p:nvGrpSpPr>
          <p:grpSpPr>
            <a:xfrm>
              <a:off x="496669" y="3739364"/>
              <a:ext cx="6524916" cy="2469389"/>
              <a:chOff x="496669" y="3570392"/>
              <a:chExt cx="6524916" cy="246938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DE1A8A3-6F41-4788-94D2-1AC340265D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669" y="3795763"/>
                <a:ext cx="6524916" cy="2244018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D6D745D-EA4E-4D4F-8839-00BE5FC8C7CE}"/>
                  </a:ext>
                </a:extLst>
              </p:cNvPr>
              <p:cNvSpPr txBox="1"/>
              <p:nvPr/>
            </p:nvSpPr>
            <p:spPr>
              <a:xfrm>
                <a:off x="685800" y="3613740"/>
                <a:ext cx="1828800" cy="36404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sz="1400" b="1" dirty="0"/>
                  <a:t>Contact or proximity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6723D70-FEA7-4DB4-8571-60F8B5338E8C}"/>
                  </a:ext>
                </a:extLst>
              </p:cNvPr>
              <p:cNvSpPr txBox="1"/>
              <p:nvPr/>
            </p:nvSpPr>
            <p:spPr>
              <a:xfrm>
                <a:off x="2705489" y="3570392"/>
                <a:ext cx="1828800" cy="36404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sz="1400" b="1" dirty="0"/>
                  <a:t>Projection (stepper)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6D9309-5180-4C92-841B-B8A5AC590E91}"/>
                  </a:ext>
                </a:extLst>
              </p:cNvPr>
              <p:cNvSpPr txBox="1"/>
              <p:nvPr/>
            </p:nvSpPr>
            <p:spPr>
              <a:xfrm>
                <a:off x="4919093" y="3583852"/>
                <a:ext cx="1828800" cy="36404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sz="1400" b="1" dirty="0"/>
                  <a:t>Laser writer (MLA)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B6679A-6DAA-4C90-8CFC-2702A7A41EC5}"/>
                </a:ext>
              </a:extLst>
            </p:cNvPr>
            <p:cNvSpPr txBox="1"/>
            <p:nvPr/>
          </p:nvSpPr>
          <p:spPr>
            <a:xfrm>
              <a:off x="2641052" y="6194161"/>
              <a:ext cx="1887524" cy="226503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1200" i="1" dirty="0"/>
                <a:t>www.microchemicals.com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35915CF-88E0-49F0-95A4-DA26C9989D99}"/>
              </a:ext>
            </a:extLst>
          </p:cNvPr>
          <p:cNvSpPr txBox="1"/>
          <p:nvPr/>
        </p:nvSpPr>
        <p:spPr>
          <a:xfrm>
            <a:off x="899822" y="1279813"/>
            <a:ext cx="7002291" cy="59586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dirty="0"/>
              <a:t>Exposure light source (CINT): Mercury lamp</a:t>
            </a:r>
          </a:p>
          <a:p>
            <a:r>
              <a:rPr lang="en-US" dirty="0"/>
              <a:t>Wavelengths: g-line: 436nm, h-line: 405nm, i-line: 365nm</a:t>
            </a:r>
          </a:p>
          <a:p>
            <a:pPr algn="l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C10935-458D-4131-BF3C-4353D8693F75}"/>
              </a:ext>
            </a:extLst>
          </p:cNvPr>
          <p:cNvSpPr txBox="1"/>
          <p:nvPr/>
        </p:nvSpPr>
        <p:spPr>
          <a:xfrm>
            <a:off x="899822" y="983703"/>
            <a:ext cx="2139192" cy="345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u="sng" dirty="0">
                <a:latin typeface="+mj-lt"/>
              </a:rPr>
              <a:t>Exposure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6A3EFF-4EFC-4179-A088-AA8A08458C0B}"/>
              </a:ext>
            </a:extLst>
          </p:cNvPr>
          <p:cNvSpPr txBox="1"/>
          <p:nvPr/>
        </p:nvSpPr>
        <p:spPr>
          <a:xfrm>
            <a:off x="685800" y="6434895"/>
            <a:ext cx="1887523" cy="364046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b="1" dirty="0"/>
              <a:t>Available at CINT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7111D4-6806-4D64-9045-65022E8E9547}"/>
              </a:ext>
            </a:extLst>
          </p:cNvPr>
          <p:cNvSpPr txBox="1"/>
          <p:nvPr/>
        </p:nvSpPr>
        <p:spPr>
          <a:xfrm>
            <a:off x="4919093" y="6414720"/>
            <a:ext cx="1887523" cy="364046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b="1" dirty="0"/>
              <a:t>Available at CINT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E6108C-1588-41FB-9B9E-5B91D5EA9927}"/>
              </a:ext>
            </a:extLst>
          </p:cNvPr>
          <p:cNvSpPr txBox="1"/>
          <p:nvPr/>
        </p:nvSpPr>
        <p:spPr>
          <a:xfrm>
            <a:off x="7412102" y="5103674"/>
            <a:ext cx="44573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+mj-lt"/>
              </a:rPr>
              <a:t>Proximity &amp; Contact patterning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Soft Contact: resolution 2um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Hard Contact: resolution 1um</a:t>
            </a:r>
          </a:p>
          <a:p>
            <a:pPr algn="l"/>
            <a:r>
              <a:rPr lang="en-US" dirty="0">
                <a:latin typeface="+mj-lt"/>
              </a:rPr>
              <a:t>Laser writer (MLA) with h-line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Resolution &gt;0.6um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E1C0D13-F9AA-46A9-92C6-A50C81027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581" y="3512000"/>
            <a:ext cx="2943527" cy="153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FD98-5172-4D3B-9363-CB5378381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616" y="210783"/>
            <a:ext cx="10096500" cy="774779"/>
          </a:xfrm>
        </p:spPr>
        <p:txBody>
          <a:bodyPr/>
          <a:lstStyle/>
          <a:p>
            <a:r>
              <a:rPr lang="en-US" dirty="0"/>
              <a:t>Revisiting Photolithography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B9DA-AF18-4E94-B957-A701D3AF53F5}"/>
              </a:ext>
            </a:extLst>
          </p:cNvPr>
          <p:cNvSpPr txBox="1"/>
          <p:nvPr/>
        </p:nvSpPr>
        <p:spPr>
          <a:xfrm>
            <a:off x="455802" y="929501"/>
            <a:ext cx="8537196" cy="320627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dirty="0">
                <a:latin typeface="+mj-lt"/>
              </a:rPr>
              <a:t>Optimal Exposure Dose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For single photon process: dose = intensity x time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MLA: For high dose, use multi-pass write to avoid heating &amp; bubble formation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Optimal exposure time (dose):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Positive tone: dose at which development rate starts to saturate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Negative tone: crosslinking saturation needs high dose, dose based on resolution and erosion rate of exposed region</a:t>
            </a:r>
          </a:p>
          <a:p>
            <a:pPr algn="l"/>
            <a:r>
              <a:rPr lang="en-US" dirty="0">
                <a:latin typeface="+mj-lt"/>
              </a:rPr>
              <a:t>Surface Reflectivity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Optimal dose depends on surface reflectivity. Glass: 10%, Si: 30%, Metal: ~90%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2465D7-49E9-443E-B914-8F391D06899B}"/>
              </a:ext>
            </a:extLst>
          </p:cNvPr>
          <p:cNvGrpSpPr/>
          <p:nvPr/>
        </p:nvGrpSpPr>
        <p:grpSpPr>
          <a:xfrm>
            <a:off x="8925886" y="985562"/>
            <a:ext cx="3168816" cy="2240131"/>
            <a:chOff x="1034643" y="2213242"/>
            <a:chExt cx="3462021" cy="224013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7D279B3-CDC3-486E-B5D7-5BA62A41D299}"/>
                </a:ext>
              </a:extLst>
            </p:cNvPr>
            <p:cNvGrpSpPr/>
            <p:nvPr/>
          </p:nvGrpSpPr>
          <p:grpSpPr>
            <a:xfrm>
              <a:off x="1034643" y="2213242"/>
              <a:ext cx="3462021" cy="2240131"/>
              <a:chOff x="1034643" y="2213242"/>
              <a:chExt cx="3462021" cy="224013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8BAAB15-9D7A-40B8-B2E2-4B505E1C34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4643" y="2213242"/>
                <a:ext cx="3462021" cy="2240131"/>
              </a:xfrm>
              <a:prstGeom prst="rect">
                <a:avLst/>
              </a:prstGeom>
            </p:spPr>
          </p:pic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05F62E1-88F0-462C-9517-E90A99C157E5}"/>
                  </a:ext>
                </a:extLst>
              </p:cNvPr>
              <p:cNvCxnSpPr/>
              <p:nvPr/>
            </p:nvCxnSpPr>
            <p:spPr>
              <a:xfrm>
                <a:off x="2936147" y="2633700"/>
                <a:ext cx="0" cy="1399213"/>
              </a:xfrm>
              <a:prstGeom prst="line">
                <a:avLst/>
              </a:prstGeom>
              <a:ln w="38100"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A2500B-1F43-4195-A216-B1AC4F0058CE}"/>
                </a:ext>
              </a:extLst>
            </p:cNvPr>
            <p:cNvSpPr txBox="1"/>
            <p:nvPr/>
          </p:nvSpPr>
          <p:spPr>
            <a:xfrm>
              <a:off x="3095537" y="3657600"/>
              <a:ext cx="1230830" cy="24328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sz="1200" dirty="0">
                  <a:latin typeface="+mj-lt"/>
                </a:rPr>
                <a:t>22 </a:t>
              </a:r>
              <a:r>
                <a:rPr lang="en-US" sz="1200" dirty="0" err="1">
                  <a:latin typeface="+mj-lt"/>
                </a:rPr>
                <a:t>mW</a:t>
              </a:r>
              <a:r>
                <a:rPr lang="en-US" sz="1200" dirty="0">
                  <a:latin typeface="+mj-lt"/>
                </a:rPr>
                <a:t>/cm</a:t>
              </a:r>
              <a:r>
                <a:rPr lang="en-US" sz="1200" baseline="30000" dirty="0">
                  <a:latin typeface="+mj-lt"/>
                </a:rPr>
                <a:t>2</a:t>
              </a:r>
              <a:endParaRPr lang="en-US" sz="1200" dirty="0">
                <a:latin typeface="+mj-lt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E7DBC50-3F7E-495E-AAAD-C93D2CEC1037}"/>
              </a:ext>
            </a:extLst>
          </p:cNvPr>
          <p:cNvSpPr txBox="1"/>
          <p:nvPr/>
        </p:nvSpPr>
        <p:spPr>
          <a:xfrm>
            <a:off x="353197" y="3475065"/>
            <a:ext cx="6601278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dirty="0">
                <a:latin typeface="+mj-lt"/>
              </a:rPr>
              <a:t>Contrast curve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Ratio of remaining film thickness (d’) after development to original film thickness (d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91C76D-147A-44D3-B01E-B1C377EF1AB5}"/>
              </a:ext>
            </a:extLst>
          </p:cNvPr>
          <p:cNvSpPr txBox="1"/>
          <p:nvPr/>
        </p:nvSpPr>
        <p:spPr>
          <a:xfrm>
            <a:off x="353197" y="4371207"/>
            <a:ext cx="6316051" cy="229575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dirty="0">
                <a:latin typeface="+mj-lt"/>
              </a:rPr>
              <a:t>Thick film exposure and bleaching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Bleaching (being transparent to UV after exposure) helps to expose thick film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Gray tone lithography: </a:t>
            </a:r>
            <a:r>
              <a:rPr lang="en-US" dirty="0"/>
              <a:t>dose based topographic variation.</a:t>
            </a:r>
          </a:p>
          <a:p>
            <a:pPr algn="l"/>
            <a:r>
              <a:rPr lang="en-US" dirty="0">
                <a:latin typeface="+mj-lt"/>
              </a:rPr>
              <a:t>Development and Removal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Metal ion free (MIF): e.g. MF319 </a:t>
            </a:r>
            <a:r>
              <a:rPr lang="en-US" dirty="0">
                <a:sym typeface="Wingdings" panose="05000000000000000000" pitchFamily="2" charset="2"/>
              </a:rPr>
              <a:t> attacks 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Metal ion contained: e.g. AZ400K  safer to 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Removal: Acetone, Remover PG, NMP</a:t>
            </a:r>
            <a:endParaRPr lang="en-US" dirty="0"/>
          </a:p>
          <a:p>
            <a:pPr algn="l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6E51EB-868D-47EA-830E-8B5CFB73D9DD}"/>
              </a:ext>
            </a:extLst>
          </p:cNvPr>
          <p:cNvGrpSpPr/>
          <p:nvPr/>
        </p:nvGrpSpPr>
        <p:grpSpPr>
          <a:xfrm>
            <a:off x="8925886" y="3376677"/>
            <a:ext cx="2987399" cy="2693109"/>
            <a:chOff x="8925886" y="3376677"/>
            <a:chExt cx="2987399" cy="269310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29750F0-1830-427F-B3C2-25A03766B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25886" y="3376677"/>
              <a:ext cx="2987399" cy="238533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579900-AEC8-4A17-B85E-47D018FF677B}"/>
                </a:ext>
              </a:extLst>
            </p:cNvPr>
            <p:cNvSpPr txBox="1"/>
            <p:nvPr/>
          </p:nvSpPr>
          <p:spPr>
            <a:xfrm>
              <a:off x="9309656" y="5762009"/>
              <a:ext cx="252729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400" dirty="0">
                  <a:latin typeface="+mj-lt"/>
                </a:rPr>
                <a:t>Contrast curve example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4DBEA08-104B-447B-BEA2-21DF2E18EC84}"/>
              </a:ext>
            </a:extLst>
          </p:cNvPr>
          <p:cNvGrpSpPr/>
          <p:nvPr/>
        </p:nvGrpSpPr>
        <p:grpSpPr>
          <a:xfrm>
            <a:off x="6772359" y="4154005"/>
            <a:ext cx="2460966" cy="2232962"/>
            <a:chOff x="6199465" y="4502054"/>
            <a:chExt cx="2660230" cy="232294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EC2C2F2-2588-4951-AA40-FB1C2E849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9465" y="4502054"/>
              <a:ext cx="2236322" cy="195890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3000E1-C8F9-4F90-B5CA-A70A538EBD66}"/>
                </a:ext>
              </a:extLst>
            </p:cNvPr>
            <p:cNvSpPr txBox="1"/>
            <p:nvPr/>
          </p:nvSpPr>
          <p:spPr>
            <a:xfrm>
              <a:off x="6199465" y="6447492"/>
              <a:ext cx="2660230" cy="37750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dirty="0"/>
                <a:t>Exposure of thick film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9B947DB-872C-488C-8607-9F35B553931C}"/>
              </a:ext>
            </a:extLst>
          </p:cNvPr>
          <p:cNvSpPr txBox="1"/>
          <p:nvPr/>
        </p:nvSpPr>
        <p:spPr>
          <a:xfrm>
            <a:off x="6379572" y="6502165"/>
            <a:ext cx="45216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Useful resource: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www.microchemicals.com/downloads/application_notes.html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133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30872-41FC-4959-89D5-79ECCBC5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Photolithography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57BC6-2254-4AF7-84A3-BE74CF0DCCEE}"/>
              </a:ext>
            </a:extLst>
          </p:cNvPr>
          <p:cNvSpPr txBox="1"/>
          <p:nvPr/>
        </p:nvSpPr>
        <p:spPr>
          <a:xfrm>
            <a:off x="567487" y="1351785"/>
            <a:ext cx="790022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Photoresist bubbles and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Impact on mask alignment, create defects on patterns</a:t>
            </a:r>
          </a:p>
          <a:p>
            <a:r>
              <a:rPr lang="en-US" b="1" dirty="0"/>
              <a:t>Edge Beads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Thick photoresist at the edge of sample (edge effect)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Results poor exposure due to contact gap (mask aligners) and thick photoresist (&gt; DOF) at the 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Edge beads removal: soak a Q-tip in acetone and gently remove the edge beads</a:t>
            </a:r>
          </a:p>
          <a:p>
            <a:r>
              <a:rPr lang="en-US" b="1" dirty="0"/>
              <a:t>Wedge Error and Compensation (WEC)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Wedge error occurs due to tilted sample originated from edge beads, backside photoresist coating, and improper sample 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WEC is done for the proper planarization of substrate with mask</a:t>
            </a:r>
          </a:p>
          <a:p>
            <a:r>
              <a:rPr lang="en-US" b="1" dirty="0"/>
              <a:t>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Focusing can be challenging on the transparent substrate, autofocus can fail (e.g. MLA). Use defects or features to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158152-A44D-463B-A697-A49D02D98451}"/>
              </a:ext>
            </a:extLst>
          </p:cNvPr>
          <p:cNvGrpSpPr/>
          <p:nvPr/>
        </p:nvGrpSpPr>
        <p:grpSpPr>
          <a:xfrm>
            <a:off x="8942408" y="901850"/>
            <a:ext cx="1808783" cy="1774239"/>
            <a:chOff x="7908606" y="2388744"/>
            <a:chExt cx="2374085" cy="249209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2192549-A61C-48C6-A827-DDCC870E3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58" t="53079" r="5150" b="10582"/>
            <a:stretch/>
          </p:blipFill>
          <p:spPr>
            <a:xfrm>
              <a:off x="7908606" y="2388744"/>
              <a:ext cx="2374085" cy="249209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C455E1-C29F-4C43-A95E-0266D0B72FC2}"/>
                </a:ext>
              </a:extLst>
            </p:cNvPr>
            <p:cNvSpPr txBox="1"/>
            <p:nvPr/>
          </p:nvSpPr>
          <p:spPr>
            <a:xfrm>
              <a:off x="8179266" y="2994338"/>
              <a:ext cx="1375793" cy="71941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b="1" dirty="0">
                  <a:solidFill>
                    <a:schemeClr val="bg1"/>
                  </a:solidFill>
                </a:rPr>
                <a:t>Edge beads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DEBB456-FAA5-4F92-8DFF-999733F16911}"/>
                </a:ext>
              </a:extLst>
            </p:cNvPr>
            <p:cNvCxnSpPr/>
            <p:nvPr/>
          </p:nvCxnSpPr>
          <p:spPr>
            <a:xfrm>
              <a:off x="9185943" y="3354045"/>
              <a:ext cx="369116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9BE2359-CCDB-4D12-AE5B-53BB3169E9BE}"/>
              </a:ext>
            </a:extLst>
          </p:cNvPr>
          <p:cNvSpPr txBox="1"/>
          <p:nvPr/>
        </p:nvSpPr>
        <p:spPr>
          <a:xfrm>
            <a:off x="899822" y="983703"/>
            <a:ext cx="4167128" cy="3453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u="sng" dirty="0">
                <a:latin typeface="+mj-lt"/>
              </a:rPr>
              <a:t>Exposure Errors and Corrections </a:t>
            </a:r>
          </a:p>
        </p:txBody>
      </p:sp>
      <p:pic>
        <p:nvPicPr>
          <p:cNvPr id="3074" name="Picture 2" descr="Alignment_DocumentRijuta edits.docx.docx">
            <a:extLst>
              <a:ext uri="{FF2B5EF4-FFF2-40B4-BE49-F238E27FC236}">
                <a16:creationId xmlns:a16="http://schemas.microsoft.com/office/drawing/2014/main" id="{DE48D85B-F087-451E-8F8A-F99EF635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99" y="5559203"/>
            <a:ext cx="4131208" cy="11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CA8E92-5BD5-43A3-8F48-A7034E32F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173" y="3087589"/>
            <a:ext cx="4188678" cy="135036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8EE02C3-EB42-47B0-9445-7A4698E3448A}"/>
              </a:ext>
            </a:extLst>
          </p:cNvPr>
          <p:cNvSpPr txBox="1"/>
          <p:nvPr/>
        </p:nvSpPr>
        <p:spPr>
          <a:xfrm>
            <a:off x="8756176" y="5956150"/>
            <a:ext cx="32570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https://research.engineering.ucdavis.edu/cnm2/wp-content/uploads/sites/11/2014/07/Alignment_Document-final.pdf</a:t>
            </a:r>
          </a:p>
        </p:txBody>
      </p:sp>
    </p:spTree>
    <p:extLst>
      <p:ext uri="{BB962C8B-B14F-4D97-AF65-F5344CB8AC3E}">
        <p14:creationId xmlns:p14="http://schemas.microsoft.com/office/powerpoint/2010/main" val="299427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24AE-D685-41F6-88BD-2D33BC70C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6090"/>
            <a:ext cx="10096500" cy="774779"/>
          </a:xfrm>
        </p:spPr>
        <p:txBody>
          <a:bodyPr/>
          <a:lstStyle/>
          <a:p>
            <a:r>
              <a:rPr lang="en-US" dirty="0"/>
              <a:t>Electron Beam Lithography (EBL)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B710BF-605D-45FA-94A0-9150F59FB09F}"/>
              </a:ext>
            </a:extLst>
          </p:cNvPr>
          <p:cNvSpPr txBox="1"/>
          <p:nvPr/>
        </p:nvSpPr>
        <p:spPr>
          <a:xfrm>
            <a:off x="680501" y="1065716"/>
            <a:ext cx="9569153" cy="10924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EBL writing is achieved by series of discrete point exposures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JEOL: </a:t>
            </a:r>
            <a:r>
              <a:rPr lang="en-US" dirty="0"/>
              <a:t>exposure defined by beam spot size and shot pitch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 err="1"/>
              <a:t>Nabity</a:t>
            </a:r>
            <a:r>
              <a:rPr lang="en-US" b="1" dirty="0"/>
              <a:t> (NPGS): </a:t>
            </a:r>
            <a:r>
              <a:rPr lang="en-US" dirty="0"/>
              <a:t>exposure defined by center to center distance of shots and line spacing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21DA0E-9FFD-42E9-88CE-C1B771F55FC2}"/>
              </a:ext>
            </a:extLst>
          </p:cNvPr>
          <p:cNvSpPr txBox="1"/>
          <p:nvPr/>
        </p:nvSpPr>
        <p:spPr>
          <a:xfrm>
            <a:off x="691688" y="2388450"/>
            <a:ext cx="111095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Spot size, electron energy, beam current,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Spot size defines resolution limit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Smaller aperture: </a:t>
            </a:r>
            <a:r>
              <a:rPr lang="en-US" dirty="0"/>
              <a:t>smaller current, smaller spot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Low beam current: </a:t>
            </a:r>
            <a:r>
              <a:rPr lang="en-US" dirty="0"/>
              <a:t>less beam spreading, smaller spot size, high resolution patterning, slow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Higher electron energy: </a:t>
            </a:r>
            <a:r>
              <a:rPr lang="en-US" dirty="0"/>
              <a:t>smaller spot size, larger depth of focus, high contrast patterning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BD6466-E53D-4FBE-B489-933D0435F5B9}"/>
              </a:ext>
            </a:extLst>
          </p:cNvPr>
          <p:cNvSpPr txBox="1"/>
          <p:nvPr/>
        </p:nvSpPr>
        <p:spPr>
          <a:xfrm>
            <a:off x="4462943" y="6303158"/>
            <a:ext cx="704675" cy="24864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AC4CE38-4795-4A9C-B1C8-6B06E58976DC}"/>
                  </a:ext>
                </a:extLst>
              </p:cNvPr>
              <p:cNvSpPr txBox="1"/>
              <p:nvPr/>
            </p:nvSpPr>
            <p:spPr>
              <a:xfrm>
                <a:off x="2576879" y="1996969"/>
                <a:ext cx="2652538" cy="412270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𝐷𝑜𝑠𝑒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AC4CE38-4795-4A9C-B1C8-6B06E5897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879" y="1996969"/>
                <a:ext cx="2652538" cy="412270"/>
              </a:xfrm>
              <a:prstGeom prst="rect">
                <a:avLst/>
              </a:prstGeom>
              <a:blipFill>
                <a:blip r:embed="rId2"/>
                <a:stretch>
                  <a:fillRect b="-20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E6387900-509D-45CF-8E6B-D14F00762AEC}"/>
              </a:ext>
            </a:extLst>
          </p:cNvPr>
          <p:cNvGrpSpPr/>
          <p:nvPr/>
        </p:nvGrpSpPr>
        <p:grpSpPr>
          <a:xfrm>
            <a:off x="777021" y="4029951"/>
            <a:ext cx="4073031" cy="2675207"/>
            <a:chOff x="784678" y="4079704"/>
            <a:chExt cx="4073031" cy="267520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9E36A73-4473-4A31-8E1A-80EBAA97D93C}"/>
                </a:ext>
              </a:extLst>
            </p:cNvPr>
            <p:cNvGrpSpPr/>
            <p:nvPr/>
          </p:nvGrpSpPr>
          <p:grpSpPr>
            <a:xfrm>
              <a:off x="784678" y="4079704"/>
              <a:ext cx="4073031" cy="2369715"/>
              <a:chOff x="7080307" y="1287885"/>
              <a:chExt cx="4073031" cy="2369715"/>
            </a:xfrm>
          </p:grpSpPr>
          <p:pic>
            <p:nvPicPr>
              <p:cNvPr id="1026" name="Picture 2" descr="Electron-Beam Lithography Training">
                <a:extLst>
                  <a:ext uri="{FF2B5EF4-FFF2-40B4-BE49-F238E27FC236}">
                    <a16:creationId xmlns:a16="http://schemas.microsoft.com/office/drawing/2014/main" id="{FFB0B200-2DFB-44AE-850A-4E16123BFF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440" t="31070" r="15015" b="22958"/>
              <a:stretch/>
            </p:blipFill>
            <p:spPr bwMode="auto">
              <a:xfrm>
                <a:off x="7080307" y="1547208"/>
                <a:ext cx="4073031" cy="2110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CC57DADD-D28F-4644-A0C3-BA73574AB982}"/>
                  </a:ext>
                </a:extLst>
              </p:cNvPr>
              <p:cNvCxnSpPr/>
              <p:nvPr/>
            </p:nvCxnSpPr>
            <p:spPr>
              <a:xfrm>
                <a:off x="7482980" y="1619075"/>
                <a:ext cx="310392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68DDDD-F02C-44D3-81F6-11958ECBC97D}"/>
                  </a:ext>
                </a:extLst>
              </p:cNvPr>
              <p:cNvSpPr txBox="1"/>
              <p:nvPr/>
            </p:nvSpPr>
            <p:spPr>
              <a:xfrm>
                <a:off x="7160003" y="1287885"/>
                <a:ext cx="1124125" cy="38113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sz="1400" b="1" dirty="0"/>
                  <a:t>Spot size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8D523E92-86FF-4916-B308-2C7444887C8F}"/>
                  </a:ext>
                </a:extLst>
              </p:cNvPr>
              <p:cNvCxnSpPr/>
              <p:nvPr/>
            </p:nvCxnSpPr>
            <p:spPr>
              <a:xfrm>
                <a:off x="8363824" y="1619075"/>
                <a:ext cx="360726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3942F7-A494-4088-8C22-7EB0EC978D7F}"/>
                  </a:ext>
                </a:extLst>
              </p:cNvPr>
              <p:cNvSpPr txBox="1"/>
              <p:nvPr/>
            </p:nvSpPr>
            <p:spPr>
              <a:xfrm>
                <a:off x="8045042" y="1287885"/>
                <a:ext cx="1124125" cy="38113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sz="1400" b="1" dirty="0"/>
                  <a:t>Shot pitch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EA372FF-5125-426A-AFF5-52B9CFF7D180}"/>
                </a:ext>
              </a:extLst>
            </p:cNvPr>
            <p:cNvSpPr txBox="1"/>
            <p:nvPr/>
          </p:nvSpPr>
          <p:spPr>
            <a:xfrm>
              <a:off x="1554065" y="6416357"/>
              <a:ext cx="271094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EBL exposure scheme</a:t>
              </a:r>
              <a:endParaRPr lang="en-US" sz="16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249B94C-9F3F-4410-B5A2-B768C6DBB26A}"/>
              </a:ext>
            </a:extLst>
          </p:cNvPr>
          <p:cNvGrpSpPr/>
          <p:nvPr/>
        </p:nvGrpSpPr>
        <p:grpSpPr>
          <a:xfrm>
            <a:off x="5036616" y="3871254"/>
            <a:ext cx="3678264" cy="2953027"/>
            <a:chOff x="5036616" y="3871254"/>
            <a:chExt cx="3678264" cy="295302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AE201C6-F7C4-4257-BF05-B94FEEAE7646}"/>
                </a:ext>
              </a:extLst>
            </p:cNvPr>
            <p:cNvGrpSpPr/>
            <p:nvPr/>
          </p:nvGrpSpPr>
          <p:grpSpPr>
            <a:xfrm>
              <a:off x="5229417" y="3871254"/>
              <a:ext cx="3306557" cy="2706448"/>
              <a:chOff x="3647112" y="2936684"/>
              <a:chExt cx="4036823" cy="374754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4580657-740E-45DF-9DFF-F03AED10F5DB}"/>
                  </a:ext>
                </a:extLst>
              </p:cNvPr>
              <p:cNvGrpSpPr/>
              <p:nvPr/>
            </p:nvGrpSpPr>
            <p:grpSpPr>
              <a:xfrm>
                <a:off x="3647112" y="2936684"/>
                <a:ext cx="4036823" cy="3747547"/>
                <a:chOff x="4665805" y="3005636"/>
                <a:chExt cx="4036823" cy="3747547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CDFCA3AC-FF6C-463C-A711-721A57764A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65805" y="3005636"/>
                  <a:ext cx="3869244" cy="3451210"/>
                </a:xfrm>
                <a:prstGeom prst="rect">
                  <a:avLst/>
                </a:prstGeom>
              </p:spPr>
            </p:pic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9DA7FF2-84CF-4DBF-9A44-BE52D4D152DF}"/>
                    </a:ext>
                  </a:extLst>
                </p:cNvPr>
                <p:cNvSpPr txBox="1"/>
                <p:nvPr/>
              </p:nvSpPr>
              <p:spPr>
                <a:xfrm>
                  <a:off x="5042111" y="6407789"/>
                  <a:ext cx="3660517" cy="345394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noAutofit/>
                </a:bodyPr>
                <a:lstStyle/>
                <a:p>
                  <a:pPr algn="l"/>
                  <a:r>
                    <a:rPr lang="en-US" sz="1000" i="1" dirty="0"/>
                    <a:t>JEOL JBX Beam spot calculation (Georgia Tech)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CA5A95-E04C-4962-B068-783C7CCBF673}"/>
                  </a:ext>
                </a:extLst>
              </p:cNvPr>
              <p:cNvSpPr txBox="1"/>
              <p:nvPr/>
            </p:nvSpPr>
            <p:spPr>
              <a:xfrm>
                <a:off x="4023418" y="5483167"/>
                <a:ext cx="2113921" cy="34539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sz="1200" b="1" dirty="0"/>
                  <a:t>60 um aperture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552D2E-2414-4001-B431-416EB1598042}"/>
                  </a:ext>
                </a:extLst>
              </p:cNvPr>
              <p:cNvSpPr txBox="1"/>
              <p:nvPr/>
            </p:nvSpPr>
            <p:spPr>
              <a:xfrm>
                <a:off x="3948155" y="5008573"/>
                <a:ext cx="1683523" cy="34539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sz="1200" b="1" dirty="0"/>
                  <a:t>100 um aperture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69BAD6C-A108-45E0-891A-86EF82513D83}"/>
                  </a:ext>
                </a:extLst>
              </p:cNvPr>
              <p:cNvSpPr txBox="1"/>
              <p:nvPr/>
            </p:nvSpPr>
            <p:spPr>
              <a:xfrm>
                <a:off x="3973518" y="4366841"/>
                <a:ext cx="1683523" cy="34539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sz="1200" b="1" dirty="0"/>
                  <a:t>200 um aperture 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9700D2-0F47-455E-9894-C4412B486A0B}"/>
                  </a:ext>
                </a:extLst>
              </p:cNvPr>
              <p:cNvSpPr txBox="1"/>
              <p:nvPr/>
            </p:nvSpPr>
            <p:spPr>
              <a:xfrm>
                <a:off x="3937960" y="3743437"/>
                <a:ext cx="1683523" cy="34539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sz="1200" b="1" dirty="0"/>
                  <a:t>330 um aperture 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386EADB-FD75-47FA-AFBB-EBB8ECED995B}"/>
                </a:ext>
              </a:extLst>
            </p:cNvPr>
            <p:cNvSpPr txBox="1"/>
            <p:nvPr/>
          </p:nvSpPr>
          <p:spPr>
            <a:xfrm>
              <a:off x="5036616" y="6516504"/>
              <a:ext cx="367826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Spot size vs Beam current &amp; aperture size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0B01756-6B29-4E07-9FCE-EF387894380B}"/>
              </a:ext>
            </a:extLst>
          </p:cNvPr>
          <p:cNvGrpSpPr/>
          <p:nvPr/>
        </p:nvGrpSpPr>
        <p:grpSpPr>
          <a:xfrm>
            <a:off x="8824245" y="3886498"/>
            <a:ext cx="2872455" cy="2848759"/>
            <a:chOff x="8824245" y="3886498"/>
            <a:chExt cx="2872455" cy="284875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D740D02-936B-411F-89AB-A808D8BC9F38}"/>
                </a:ext>
              </a:extLst>
            </p:cNvPr>
            <p:cNvGrpSpPr/>
            <p:nvPr/>
          </p:nvGrpSpPr>
          <p:grpSpPr>
            <a:xfrm>
              <a:off x="8824245" y="3886498"/>
              <a:ext cx="2850817" cy="2595458"/>
              <a:chOff x="1426247" y="3429000"/>
              <a:chExt cx="2850817" cy="259545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FFC8B1F-4802-48FF-9572-5A807F9C3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6247" y="3429000"/>
                <a:ext cx="2708555" cy="2359814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9405B02-13B9-4F7F-86AB-11F6CD620DA9}"/>
                  </a:ext>
                </a:extLst>
              </p:cNvPr>
              <p:cNvSpPr txBox="1"/>
              <p:nvPr/>
            </p:nvSpPr>
            <p:spPr>
              <a:xfrm>
                <a:off x="2075746" y="5788814"/>
                <a:ext cx="2201318" cy="23564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sz="1000" i="1" dirty="0"/>
                  <a:t>Cord et al., JVSTB (1990)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B46FE31-48B7-429A-9430-5730D87A8949}"/>
                </a:ext>
              </a:extLst>
            </p:cNvPr>
            <p:cNvSpPr txBox="1"/>
            <p:nvPr/>
          </p:nvSpPr>
          <p:spPr>
            <a:xfrm>
              <a:off x="9092698" y="6427480"/>
              <a:ext cx="26040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Spot size vs electron energy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381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24AE-D685-41F6-88BD-2D33BC70C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6090"/>
            <a:ext cx="10096500" cy="774779"/>
          </a:xfrm>
        </p:spPr>
        <p:txBody>
          <a:bodyPr/>
          <a:lstStyle/>
          <a:p>
            <a:r>
              <a:rPr lang="en-US" dirty="0"/>
              <a:t>Electron Beam Lithography (EBL)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81330C-6B00-4D72-B138-C5B58A04AFDD}"/>
              </a:ext>
            </a:extLst>
          </p:cNvPr>
          <p:cNvSpPr txBox="1"/>
          <p:nvPr/>
        </p:nvSpPr>
        <p:spPr>
          <a:xfrm>
            <a:off x="585973" y="888583"/>
            <a:ext cx="11418521" cy="126447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dirty="0">
                <a:latin typeface="+mj-lt"/>
              </a:rPr>
              <a:t>Shot noise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Shot noise is prominent when electrons needed to fulfill dose requirement falls to few thousands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Small feature size </a:t>
            </a:r>
            <a:r>
              <a:rPr lang="en-US" dirty="0">
                <a:sym typeface="Wingdings" panose="05000000000000000000" pitchFamily="2" charset="2"/>
              </a:rPr>
              <a:t> larger shot noise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High dose resists (e.g. HSQ) </a:t>
            </a:r>
            <a:r>
              <a:rPr lang="en-US" dirty="0"/>
              <a:t>are better to minimize shot noise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33E21B-1593-49BC-ABC2-DEBD98B401C6}"/>
              </a:ext>
            </a:extLst>
          </p:cNvPr>
          <p:cNvSpPr txBox="1"/>
          <p:nvPr/>
        </p:nvSpPr>
        <p:spPr>
          <a:xfrm>
            <a:off x="616610" y="2182981"/>
            <a:ext cx="103350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+mj-lt"/>
              </a:rPr>
              <a:t>Proximity Effect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Scattered and second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dary</a:t>
            </a:r>
            <a:r>
              <a:rPr lang="en-US" dirty="0"/>
              <a:t> electrons contribute to  unwanted dose in the neighboring features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Low dose resists (e.g. ZEP)</a:t>
            </a:r>
            <a:r>
              <a:rPr lang="en-US" dirty="0"/>
              <a:t> are better to minimize proximity effect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Proximity effect leads to some degree of undercut for good liftoff application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34F4F6-2203-4A60-A129-4DD2C8C3C84E}"/>
              </a:ext>
            </a:extLst>
          </p:cNvPr>
          <p:cNvGrpSpPr/>
          <p:nvPr/>
        </p:nvGrpSpPr>
        <p:grpSpPr>
          <a:xfrm>
            <a:off x="4026079" y="4055814"/>
            <a:ext cx="2044985" cy="2157354"/>
            <a:chOff x="4380996" y="3910320"/>
            <a:chExt cx="2044985" cy="215735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D4601F8-2E6E-4F83-A6D4-020307AE6D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80996" y="3910320"/>
              <a:ext cx="2044985" cy="179310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408FFD1-2442-462B-96B5-AAB544F49D7D}"/>
                </a:ext>
              </a:extLst>
            </p:cNvPr>
            <p:cNvSpPr txBox="1"/>
            <p:nvPr/>
          </p:nvSpPr>
          <p:spPr>
            <a:xfrm>
              <a:off x="4455432" y="5751680"/>
              <a:ext cx="1839802" cy="31599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1400" b="1" dirty="0"/>
                <a:t>Impact of shot noise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5B514B2-E0C8-4824-9170-B797016FA5AC}"/>
              </a:ext>
            </a:extLst>
          </p:cNvPr>
          <p:cNvGrpSpPr/>
          <p:nvPr/>
        </p:nvGrpSpPr>
        <p:grpSpPr>
          <a:xfrm>
            <a:off x="9843712" y="4022704"/>
            <a:ext cx="2118483" cy="2109099"/>
            <a:chOff x="9578217" y="3974449"/>
            <a:chExt cx="2118483" cy="210909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81EBCB9-2E31-40ED-9B1B-89B3485CA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5158" y="3974449"/>
              <a:ext cx="1947126" cy="179310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1430BAB-4D57-4C63-AC9B-2AAF916DEFFE}"/>
                </a:ext>
              </a:extLst>
            </p:cNvPr>
            <p:cNvSpPr txBox="1"/>
            <p:nvPr/>
          </p:nvSpPr>
          <p:spPr>
            <a:xfrm>
              <a:off x="9578217" y="5767554"/>
              <a:ext cx="2118483" cy="31599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ctr"/>
              <a:r>
                <a:rPr lang="en-US" sz="1400" b="1" dirty="0"/>
                <a:t>Proximity effect observed </a:t>
              </a:r>
            </a:p>
            <a:p>
              <a:pPr algn="ctr"/>
              <a:r>
                <a:rPr lang="en-US" sz="1400" b="1" dirty="0"/>
                <a:t>on HSQ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5A0504E-6952-4611-8555-56A5723AB426}"/>
              </a:ext>
            </a:extLst>
          </p:cNvPr>
          <p:cNvGrpSpPr/>
          <p:nvPr/>
        </p:nvGrpSpPr>
        <p:grpSpPr>
          <a:xfrm>
            <a:off x="209725" y="3660309"/>
            <a:ext cx="3719988" cy="3080008"/>
            <a:chOff x="218114" y="3527635"/>
            <a:chExt cx="3719988" cy="308000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F2BAB5F-6077-437E-A276-3FED339F4813}"/>
                </a:ext>
              </a:extLst>
            </p:cNvPr>
            <p:cNvGrpSpPr/>
            <p:nvPr/>
          </p:nvGrpSpPr>
          <p:grpSpPr>
            <a:xfrm>
              <a:off x="218114" y="3527635"/>
              <a:ext cx="3719988" cy="2686732"/>
              <a:chOff x="0" y="3527635"/>
              <a:chExt cx="3719988" cy="268673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27B6956-697C-496C-BC9F-0131BF73C2FA}"/>
                  </a:ext>
                </a:extLst>
              </p:cNvPr>
              <p:cNvGrpSpPr/>
              <p:nvPr/>
            </p:nvGrpSpPr>
            <p:grpSpPr>
              <a:xfrm>
                <a:off x="0" y="3527635"/>
                <a:ext cx="3719988" cy="2686732"/>
                <a:chOff x="5341645" y="726708"/>
                <a:chExt cx="4676775" cy="3381375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424C9979-FA4F-48D1-A012-D346C24253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41645" y="726708"/>
                  <a:ext cx="4676775" cy="3381375"/>
                </a:xfrm>
                <a:prstGeom prst="rect">
                  <a:avLst/>
                </a:prstGeom>
              </p:spPr>
            </p:pic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864D70B-957D-49A3-AB2C-E1CF53CFB14B}"/>
                    </a:ext>
                  </a:extLst>
                </p:cNvPr>
                <p:cNvSpPr txBox="1"/>
                <p:nvPr/>
              </p:nvSpPr>
              <p:spPr>
                <a:xfrm>
                  <a:off x="6340905" y="3210160"/>
                  <a:ext cx="3068077" cy="3156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000" dirty="0" err="1"/>
                    <a:t>Kruit</a:t>
                  </a:r>
                  <a:r>
                    <a:rPr lang="en-US" sz="1000" dirty="0"/>
                    <a:t>, SCANNING VOL. 28, 20–26 (2006)</a:t>
                  </a:r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9522287-D8E8-45A3-89D9-9297A3725D3C}"/>
                  </a:ext>
                </a:extLst>
              </p:cNvPr>
              <p:cNvSpPr txBox="1"/>
              <p:nvPr/>
            </p:nvSpPr>
            <p:spPr>
              <a:xfrm>
                <a:off x="1749892" y="4174107"/>
                <a:ext cx="1747628" cy="51247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sz="1100" b="1" dirty="0" err="1"/>
                  <a:t>CDu</a:t>
                </a:r>
                <a:r>
                  <a:rPr lang="en-US" sz="1100" b="1" dirty="0"/>
                  <a:t> = Critical dimension uniformity</a:t>
                </a:r>
              </a:p>
              <a:p>
                <a:pPr algn="l"/>
                <a:r>
                  <a:rPr lang="en-US" sz="1100" b="1" dirty="0" err="1"/>
                  <a:t>LCDu</a:t>
                </a:r>
                <a:r>
                  <a:rPr lang="en-US" sz="1100" b="1" dirty="0"/>
                  <a:t> = Averaged </a:t>
                </a:r>
                <a:r>
                  <a:rPr lang="en-US" sz="1100" b="1" dirty="0" err="1"/>
                  <a:t>CDu</a:t>
                </a:r>
                <a:r>
                  <a:rPr lang="en-US" sz="1100" b="1" dirty="0"/>
                  <a:t> over length L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FF7FFA-299E-4709-B476-DD939D6B7318}"/>
                </a:ext>
              </a:extLst>
            </p:cNvPr>
            <p:cNvSpPr txBox="1"/>
            <p:nvPr/>
          </p:nvSpPr>
          <p:spPr>
            <a:xfrm>
              <a:off x="978378" y="6244290"/>
              <a:ext cx="2509531" cy="363353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1400" b="1" dirty="0"/>
                <a:t>Dose dependent shot noise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BBEB177-C973-4B73-BA30-647DF991BEE9}"/>
              </a:ext>
            </a:extLst>
          </p:cNvPr>
          <p:cNvGrpSpPr/>
          <p:nvPr/>
        </p:nvGrpSpPr>
        <p:grpSpPr>
          <a:xfrm>
            <a:off x="6318575" y="4035062"/>
            <a:ext cx="3285514" cy="2096741"/>
            <a:chOff x="6318575" y="4035062"/>
            <a:chExt cx="3285514" cy="209674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E8F1029-EA8D-48EB-BDC3-7F7DA08B6D73}"/>
                </a:ext>
              </a:extLst>
            </p:cNvPr>
            <p:cNvSpPr txBox="1"/>
            <p:nvPr/>
          </p:nvSpPr>
          <p:spPr>
            <a:xfrm>
              <a:off x="6363577" y="5815809"/>
              <a:ext cx="3164754" cy="31599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1400" b="1" i="1" dirty="0"/>
                <a:t>Tracer</a:t>
              </a:r>
              <a:r>
                <a:rPr lang="en-US" sz="1400" b="1" dirty="0"/>
                <a:t> Simulated Electron Trajectories 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9B3F940-9E6F-4C05-982D-66A3EEBB1397}"/>
                </a:ext>
              </a:extLst>
            </p:cNvPr>
            <p:cNvGrpSpPr/>
            <p:nvPr/>
          </p:nvGrpSpPr>
          <p:grpSpPr>
            <a:xfrm>
              <a:off x="6318575" y="4035062"/>
              <a:ext cx="3285514" cy="1780747"/>
              <a:chOff x="497492" y="2361613"/>
              <a:chExt cx="3285514" cy="1780747"/>
            </a:xfrm>
          </p:grpSpPr>
          <p:pic>
            <p:nvPicPr>
              <p:cNvPr id="43" name="Picture 4" descr="TRACER - GenISys GmbH">
                <a:extLst>
                  <a:ext uri="{FF2B5EF4-FFF2-40B4-BE49-F238E27FC236}">
                    <a16:creationId xmlns:a16="http://schemas.microsoft.com/office/drawing/2014/main" id="{98EBE6D7-97FF-46BD-9575-0EDB73F57C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97492" y="2361613"/>
                <a:ext cx="3285514" cy="17807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D52DBEE-E1E6-4CBE-ADBD-29A8A4E71B75}"/>
                  </a:ext>
                </a:extLst>
              </p:cNvPr>
              <p:cNvSpPr txBox="1"/>
              <p:nvPr/>
            </p:nvSpPr>
            <p:spPr>
              <a:xfrm>
                <a:off x="497492" y="3801827"/>
                <a:ext cx="1402218" cy="340533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sz="1200" b="1" dirty="0">
                    <a:solidFill>
                      <a:schemeClr val="bg1"/>
                    </a:solidFill>
                  </a:rPr>
                  <a:t>Scale in um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63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24AE-D685-41F6-88BD-2D33BC70C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6090"/>
            <a:ext cx="10096500" cy="774779"/>
          </a:xfrm>
        </p:spPr>
        <p:txBody>
          <a:bodyPr/>
          <a:lstStyle/>
          <a:p>
            <a:r>
              <a:rPr lang="en-US" dirty="0"/>
              <a:t>Electron Beam Lithography (EBL)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744A48-9ACC-4107-B6ED-C1127BE72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490" y="1872009"/>
            <a:ext cx="5268285" cy="21650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7C6D9D-B61A-49E0-B64E-9D9EB2EAD847}"/>
              </a:ext>
            </a:extLst>
          </p:cNvPr>
          <p:cNvSpPr txBox="1"/>
          <p:nvPr/>
        </p:nvSpPr>
        <p:spPr>
          <a:xfrm>
            <a:off x="686641" y="883617"/>
            <a:ext cx="11418521" cy="98028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dirty="0">
                <a:latin typeface="+mj-lt"/>
              </a:rPr>
              <a:t>Point Spread Function (PSF)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Energy deposition as a function of distance from the beam incident point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Tracer  </a:t>
            </a:r>
            <a:r>
              <a:rPr lang="en-US" dirty="0"/>
              <a:t>Monte Carlo simulation of PSF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A53250-090E-4A9C-ABAB-5E82DCD7A219}"/>
              </a:ext>
            </a:extLst>
          </p:cNvPr>
          <p:cNvSpPr txBox="1"/>
          <p:nvPr/>
        </p:nvSpPr>
        <p:spPr>
          <a:xfrm>
            <a:off x="397930" y="3985182"/>
            <a:ext cx="5032632" cy="196496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dirty="0">
                <a:latin typeface="+mj-lt"/>
              </a:rPr>
              <a:t>Proximity Effect Correction (PEC)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PEC by design (</a:t>
            </a:r>
            <a:r>
              <a:rPr lang="en-US" dirty="0" err="1"/>
              <a:t>Nabity</a:t>
            </a:r>
            <a:r>
              <a:rPr lang="en-US" dirty="0"/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PEC by choice of low dose resist (ZEP instead of PMMA for liftoff)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PEC by using point spread function (JEOL)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Fracturing </a:t>
            </a:r>
            <a:r>
              <a:rPr lang="en-US" dirty="0">
                <a:sym typeface="Wingdings" panose="05000000000000000000" pitchFamily="2" charset="2"/>
              </a:rPr>
              <a:t> symmetric are better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Assign dose based on fracturing	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49FD3A-1920-4FF5-8CCF-F5B5359B3356}"/>
              </a:ext>
            </a:extLst>
          </p:cNvPr>
          <p:cNvGrpSpPr/>
          <p:nvPr/>
        </p:nvGrpSpPr>
        <p:grpSpPr>
          <a:xfrm>
            <a:off x="868348" y="1888441"/>
            <a:ext cx="3285514" cy="2096741"/>
            <a:chOff x="6318575" y="4035062"/>
            <a:chExt cx="3285514" cy="209674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C3C483-A976-4588-AAE8-75DCE079A3E8}"/>
                </a:ext>
              </a:extLst>
            </p:cNvPr>
            <p:cNvSpPr txBox="1"/>
            <p:nvPr/>
          </p:nvSpPr>
          <p:spPr>
            <a:xfrm>
              <a:off x="6363577" y="5815809"/>
              <a:ext cx="3164754" cy="31599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1400" b="1" i="1" dirty="0"/>
                <a:t>Tracer</a:t>
              </a:r>
              <a:r>
                <a:rPr lang="en-US" sz="1400" b="1" dirty="0"/>
                <a:t> Simulated Electron Trajectories 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406863F-063B-431D-9F25-59D9B44192DF}"/>
                </a:ext>
              </a:extLst>
            </p:cNvPr>
            <p:cNvGrpSpPr/>
            <p:nvPr/>
          </p:nvGrpSpPr>
          <p:grpSpPr>
            <a:xfrm>
              <a:off x="6318575" y="4035062"/>
              <a:ext cx="3285514" cy="1780747"/>
              <a:chOff x="497492" y="2361613"/>
              <a:chExt cx="3285514" cy="1780747"/>
            </a:xfrm>
          </p:grpSpPr>
          <p:pic>
            <p:nvPicPr>
              <p:cNvPr id="30" name="Picture 4" descr="TRACER - GenISys GmbH">
                <a:extLst>
                  <a:ext uri="{FF2B5EF4-FFF2-40B4-BE49-F238E27FC236}">
                    <a16:creationId xmlns:a16="http://schemas.microsoft.com/office/drawing/2014/main" id="{61638514-045E-4DFB-8AC5-C687E9D65C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97492" y="2361613"/>
                <a:ext cx="3285514" cy="17807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8468FE8-8C61-4A19-B40C-09FACE57FF4A}"/>
                  </a:ext>
                </a:extLst>
              </p:cNvPr>
              <p:cNvSpPr txBox="1"/>
              <p:nvPr/>
            </p:nvSpPr>
            <p:spPr>
              <a:xfrm>
                <a:off x="497492" y="3801827"/>
                <a:ext cx="1402218" cy="340533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sz="1200" b="1" dirty="0">
                    <a:solidFill>
                      <a:schemeClr val="bg1"/>
                    </a:solidFill>
                  </a:rPr>
                  <a:t>Scale in um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CD8483-C23D-40FB-8CF5-BD5FEA10BB37}"/>
              </a:ext>
            </a:extLst>
          </p:cNvPr>
          <p:cNvGrpSpPr/>
          <p:nvPr/>
        </p:nvGrpSpPr>
        <p:grpSpPr>
          <a:xfrm>
            <a:off x="8610625" y="4419003"/>
            <a:ext cx="2261045" cy="2226097"/>
            <a:chOff x="7344736" y="4295145"/>
            <a:chExt cx="2261045" cy="222609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F1BE3E3-7B2F-49E7-A5AB-45F041C8064C}"/>
                </a:ext>
              </a:extLst>
            </p:cNvPr>
            <p:cNvGrpSpPr/>
            <p:nvPr/>
          </p:nvGrpSpPr>
          <p:grpSpPr>
            <a:xfrm>
              <a:off x="7344736" y="4295145"/>
              <a:ext cx="2261045" cy="2226097"/>
              <a:chOff x="6648450" y="4531235"/>
              <a:chExt cx="2261045" cy="2226097"/>
            </a:xfrm>
          </p:grpSpPr>
          <p:pic>
            <p:nvPicPr>
              <p:cNvPr id="3078" name="Picture 6" descr="Proximity Correction">
                <a:extLst>
                  <a:ext uri="{FF2B5EF4-FFF2-40B4-BE49-F238E27FC236}">
                    <a16:creationId xmlns:a16="http://schemas.microsoft.com/office/drawing/2014/main" id="{D7314554-01E0-4058-96F6-9C5657D90A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0222"/>
              <a:stretch/>
            </p:blipFill>
            <p:spPr bwMode="auto">
              <a:xfrm>
                <a:off x="6648450" y="4531235"/>
                <a:ext cx="2261045" cy="1819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3CEF64-1CA6-4CB4-A54F-23920C5AB914}"/>
                  </a:ext>
                </a:extLst>
              </p:cNvPr>
              <p:cNvSpPr txBox="1"/>
              <p:nvPr/>
            </p:nvSpPr>
            <p:spPr>
              <a:xfrm>
                <a:off x="6933676" y="6480496"/>
                <a:ext cx="1824606" cy="276836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sz="1200" b="1" dirty="0"/>
                  <a:t>PEC using PSF (Beamer)</a:t>
                </a:r>
              </a:p>
            </p:txBody>
          </p:sp>
          <p:pic>
            <p:nvPicPr>
              <p:cNvPr id="33" name="Picture 6" descr="Proximity Correction">
                <a:extLst>
                  <a:ext uri="{FF2B5EF4-FFF2-40B4-BE49-F238E27FC236}">
                    <a16:creationId xmlns:a16="http://schemas.microsoft.com/office/drawing/2014/main" id="{C424232F-AC6E-43AA-AF15-24720D718F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24919"/>
              <a:stretch/>
            </p:blipFill>
            <p:spPr bwMode="auto">
              <a:xfrm>
                <a:off x="7441593" y="6317281"/>
                <a:ext cx="1316689" cy="196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8C74B1-04FB-44CC-A5AF-0C4FC1BEA259}"/>
                </a:ext>
              </a:extLst>
            </p:cNvPr>
            <p:cNvSpPr txBox="1"/>
            <p:nvPr/>
          </p:nvSpPr>
          <p:spPr>
            <a:xfrm>
              <a:off x="7882872" y="6064123"/>
              <a:ext cx="510014" cy="235791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800" b="1" dirty="0"/>
                <a:t>Dose: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A162DE1-CA8A-47F2-920B-BA9F408A9FA9}"/>
              </a:ext>
            </a:extLst>
          </p:cNvPr>
          <p:cNvGrpSpPr/>
          <p:nvPr/>
        </p:nvGrpSpPr>
        <p:grpSpPr>
          <a:xfrm>
            <a:off x="5596532" y="4793208"/>
            <a:ext cx="2738431" cy="1408666"/>
            <a:chOff x="1106027" y="5433485"/>
            <a:chExt cx="2738431" cy="140866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BADCFFC-B2B5-466E-8724-09F2DCBA0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041139" y="5498373"/>
              <a:ext cx="1107917" cy="978142"/>
            </a:xfrm>
            <a:prstGeom prst="rect">
              <a:avLst/>
            </a:prstGeom>
          </p:spPr>
        </p:pic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B198B6D2-4A4B-42FA-A2D7-9B426D15E39C}"/>
                </a:ext>
              </a:extLst>
            </p:cNvPr>
            <p:cNvSpPr/>
            <p:nvPr/>
          </p:nvSpPr>
          <p:spPr>
            <a:xfrm>
              <a:off x="2277701" y="5769444"/>
              <a:ext cx="368676" cy="4745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0D98FE-91D7-47DE-BF9B-20EB212BA47B}"/>
                </a:ext>
              </a:extLst>
            </p:cNvPr>
            <p:cNvSpPr txBox="1"/>
            <p:nvPr/>
          </p:nvSpPr>
          <p:spPr>
            <a:xfrm>
              <a:off x="1595097" y="6565152"/>
              <a:ext cx="205411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200" b="1" dirty="0"/>
                <a:t>PEC by design (</a:t>
              </a:r>
              <a:r>
                <a:rPr lang="en-US" sz="1200" b="1" dirty="0" err="1"/>
                <a:t>Nabity</a:t>
              </a:r>
              <a:r>
                <a:rPr lang="en-US" sz="1200" b="1" dirty="0"/>
                <a:t>)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02BD200-9190-42B1-B038-C53C0567C8A9}"/>
                </a:ext>
              </a:extLst>
            </p:cNvPr>
            <p:cNvGrpSpPr/>
            <p:nvPr/>
          </p:nvGrpSpPr>
          <p:grpSpPr>
            <a:xfrm>
              <a:off x="2771831" y="5458137"/>
              <a:ext cx="1072627" cy="964654"/>
              <a:chOff x="2928883" y="5385813"/>
              <a:chExt cx="1072627" cy="964654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6A02A33-C6EA-47ED-B30E-53BB63503377}"/>
                  </a:ext>
                </a:extLst>
              </p:cNvPr>
              <p:cNvSpPr/>
              <p:nvPr/>
            </p:nvSpPr>
            <p:spPr>
              <a:xfrm>
                <a:off x="2950111" y="5566095"/>
                <a:ext cx="209725" cy="7843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6E97082-DE94-4CF0-A0AD-A308B5A79AFB}"/>
                  </a:ext>
                </a:extLst>
              </p:cNvPr>
              <p:cNvSpPr/>
              <p:nvPr/>
            </p:nvSpPr>
            <p:spPr>
              <a:xfrm>
                <a:off x="3332547" y="5566095"/>
                <a:ext cx="164592" cy="7843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48863E7-72A7-4D0F-9A48-C57ABCEB41F9}"/>
                  </a:ext>
                </a:extLst>
              </p:cNvPr>
              <p:cNvSpPr/>
              <p:nvPr/>
            </p:nvSpPr>
            <p:spPr>
              <a:xfrm>
                <a:off x="3661421" y="5566095"/>
                <a:ext cx="209725" cy="7843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ABDC8F1-A8D6-4DE4-8DAF-43A3999CD52A}"/>
                  </a:ext>
                </a:extLst>
              </p:cNvPr>
              <p:cNvSpPr txBox="1"/>
              <p:nvPr/>
            </p:nvSpPr>
            <p:spPr>
              <a:xfrm rot="16200000">
                <a:off x="2660435" y="5654262"/>
                <a:ext cx="914400" cy="377504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sz="1200" b="1" dirty="0">
                    <a:solidFill>
                      <a:schemeClr val="bg1"/>
                    </a:solidFill>
                  </a:rPr>
                  <a:t>Thick 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696FD56-2B1A-4EC7-B437-07A37486DD69}"/>
                  </a:ext>
                </a:extLst>
              </p:cNvPr>
              <p:cNvSpPr txBox="1"/>
              <p:nvPr/>
            </p:nvSpPr>
            <p:spPr>
              <a:xfrm rot="16200000">
                <a:off x="3013469" y="5654262"/>
                <a:ext cx="914400" cy="377504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sz="1200" b="1" dirty="0">
                    <a:solidFill>
                      <a:schemeClr val="bg1"/>
                    </a:solidFill>
                  </a:rPr>
                  <a:t>Thin 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7E36DB5-8A45-401D-8DE3-78D546DBA67F}"/>
                  </a:ext>
                </a:extLst>
              </p:cNvPr>
              <p:cNvSpPr txBox="1"/>
              <p:nvPr/>
            </p:nvSpPr>
            <p:spPr>
              <a:xfrm rot="16200000">
                <a:off x="3355558" y="5654261"/>
                <a:ext cx="914400" cy="377504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sz="1200" b="1" dirty="0">
                    <a:solidFill>
                      <a:schemeClr val="bg1"/>
                    </a:solidFill>
                  </a:rPr>
                  <a:t>Thick 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66994A1-0131-4AD1-8601-12B14504B620}"/>
              </a:ext>
            </a:extLst>
          </p:cNvPr>
          <p:cNvGrpSpPr/>
          <p:nvPr/>
        </p:nvGrpSpPr>
        <p:grpSpPr>
          <a:xfrm>
            <a:off x="1855891" y="5958625"/>
            <a:ext cx="1066727" cy="899375"/>
            <a:chOff x="1855891" y="5958625"/>
            <a:chExt cx="1066727" cy="899375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28CDE52-83AD-4137-8D6B-D588B13A2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59004"/>
            <a:stretch/>
          </p:blipFill>
          <p:spPr>
            <a:xfrm>
              <a:off x="2021861" y="5958625"/>
              <a:ext cx="704544" cy="771605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753570E-E418-4A16-AF15-4482D1751E7F}"/>
                </a:ext>
              </a:extLst>
            </p:cNvPr>
            <p:cNvSpPr txBox="1"/>
            <p:nvPr/>
          </p:nvSpPr>
          <p:spPr>
            <a:xfrm>
              <a:off x="1855891" y="6581001"/>
              <a:ext cx="106672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ym typeface="Wingdings" panose="05000000000000000000" pitchFamily="2" charset="2"/>
                </a:rPr>
                <a:t>Asymmetric</a:t>
              </a:r>
              <a:endParaRPr lang="en-US" sz="1200" b="1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CD51616-99E6-4702-AE76-8E72DD554DF7}"/>
              </a:ext>
            </a:extLst>
          </p:cNvPr>
          <p:cNvGrpSpPr/>
          <p:nvPr/>
        </p:nvGrpSpPr>
        <p:grpSpPr>
          <a:xfrm>
            <a:off x="3323763" y="5974383"/>
            <a:ext cx="1066727" cy="883617"/>
            <a:chOff x="3323763" y="5974383"/>
            <a:chExt cx="1066727" cy="883617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61E1744-A7B7-445B-BCEF-0933FEC74E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4844"/>
            <a:stretch/>
          </p:blipFill>
          <p:spPr>
            <a:xfrm>
              <a:off x="3435815" y="5974383"/>
              <a:ext cx="740399" cy="771605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9D7A968-BB8E-498A-8FFA-191004A5028C}"/>
                </a:ext>
              </a:extLst>
            </p:cNvPr>
            <p:cNvSpPr txBox="1"/>
            <p:nvPr/>
          </p:nvSpPr>
          <p:spPr>
            <a:xfrm>
              <a:off x="3323763" y="6581001"/>
              <a:ext cx="106672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ym typeface="Wingdings" panose="05000000000000000000" pitchFamily="2" charset="2"/>
                </a:rPr>
                <a:t>Symmetric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4606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24AE-D685-41F6-88BD-2D33BC70C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6090"/>
            <a:ext cx="10096500" cy="774779"/>
          </a:xfrm>
        </p:spPr>
        <p:txBody>
          <a:bodyPr/>
          <a:lstStyle/>
          <a:p>
            <a:r>
              <a:rPr lang="en-US" dirty="0"/>
              <a:t>Electron Beam Lithography (EBL)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4B4270-CB4E-4A74-8AF5-A8F059414CDC}"/>
              </a:ext>
            </a:extLst>
          </p:cNvPr>
          <p:cNvSpPr txBox="1"/>
          <p:nvPr/>
        </p:nvSpPr>
        <p:spPr>
          <a:xfrm>
            <a:off x="719161" y="814387"/>
            <a:ext cx="7806305" cy="596391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dirty="0">
                <a:latin typeface="+mj-lt"/>
              </a:rPr>
              <a:t>Writing speed vs resolution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Multi-beam write (</a:t>
            </a:r>
            <a:r>
              <a:rPr lang="en-US" b="1" dirty="0" err="1"/>
              <a:t>Nabity</a:t>
            </a:r>
            <a:r>
              <a:rPr lang="en-US" b="1" dirty="0"/>
              <a:t> and JEOL):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 resolution small features by low beam current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Larger features by high beam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Bulk-Sleeve write (JEOL)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when high resolution large size features are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Core/Bulk part of the feature is written by high beam current. High precision sleeve is written around the bulk by low beam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Different beams center offset compensation by alignment or design</a:t>
            </a:r>
            <a:r>
              <a:rPr lang="en-US" i="1" dirty="0"/>
              <a:t> </a:t>
            </a:r>
          </a:p>
          <a:p>
            <a:r>
              <a:rPr lang="en-US" dirty="0">
                <a:latin typeface="+mj-lt"/>
              </a:rPr>
              <a:t>Charging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Insulating substrate accumulate charge and deflects incoming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conducting </a:t>
            </a:r>
            <a:r>
              <a:rPr lang="en-US" i="1" dirty="0"/>
              <a:t>discharge </a:t>
            </a:r>
            <a:r>
              <a:rPr lang="en-US" dirty="0"/>
              <a:t>layer</a:t>
            </a:r>
            <a:r>
              <a:rPr lang="en-US" i="1" dirty="0"/>
              <a:t> (e.g. thin gold or conducting polymer) </a:t>
            </a:r>
            <a:r>
              <a:rPr lang="en-US" dirty="0"/>
              <a:t>on the top of e-beam resist to remove accumulated charge</a:t>
            </a:r>
            <a:endParaRPr lang="en-US" i="1" dirty="0"/>
          </a:p>
          <a:p>
            <a:r>
              <a:rPr lang="en-US" b="1" dirty="0">
                <a:latin typeface="+mj-lt"/>
              </a:rPr>
              <a:t>Right EBL tool choice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Nabity</a:t>
            </a:r>
            <a:r>
              <a:rPr lang="en-US" dirty="0"/>
              <a:t> (NPGS):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 resolution patterning limited to field of view (writing field),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in-built stitching capability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Easier for contact patterning (e.g. nanowire contacts)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JEOL: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 resolution large array patterning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Stitching of patterns to multiple writing fields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1714BF-5E4F-443B-92B6-ACECC097FD52}"/>
              </a:ext>
            </a:extLst>
          </p:cNvPr>
          <p:cNvGrpSpPr/>
          <p:nvPr/>
        </p:nvGrpSpPr>
        <p:grpSpPr>
          <a:xfrm>
            <a:off x="8552407" y="762858"/>
            <a:ext cx="2638507" cy="1802076"/>
            <a:chOff x="8854579" y="1172425"/>
            <a:chExt cx="2930181" cy="20887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DFB22F-D480-46AD-95E0-79FCC88BB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54579" y="1172425"/>
              <a:ext cx="2930181" cy="208872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0D5381-AB6D-4BF2-96D3-471B415CA2F6}"/>
                </a:ext>
              </a:extLst>
            </p:cNvPr>
            <p:cNvSpPr txBox="1"/>
            <p:nvPr/>
          </p:nvSpPr>
          <p:spPr>
            <a:xfrm>
              <a:off x="9194334" y="2602684"/>
              <a:ext cx="914400" cy="343949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b="1" dirty="0"/>
                <a:t>Bulk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4A899A-0223-4C84-B439-E21D22904847}"/>
                </a:ext>
              </a:extLst>
            </p:cNvPr>
            <p:cNvSpPr txBox="1"/>
            <p:nvPr/>
          </p:nvSpPr>
          <p:spPr>
            <a:xfrm>
              <a:off x="9194334" y="2103471"/>
              <a:ext cx="914400" cy="343949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b="1" dirty="0"/>
                <a:t>Sleeve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ED1BE9-123A-43E6-A86A-F7F47A1444F7}"/>
              </a:ext>
            </a:extLst>
          </p:cNvPr>
          <p:cNvGrpSpPr/>
          <p:nvPr/>
        </p:nvGrpSpPr>
        <p:grpSpPr>
          <a:xfrm>
            <a:off x="8929477" y="5138263"/>
            <a:ext cx="1946247" cy="1483647"/>
            <a:chOff x="5738068" y="4573530"/>
            <a:chExt cx="2592223" cy="2213164"/>
          </a:xfrm>
        </p:grpSpPr>
        <p:pic>
          <p:nvPicPr>
            <p:cNvPr id="4098" name="Picture 2" descr="NPGS Charging #2">
              <a:extLst>
                <a:ext uri="{FF2B5EF4-FFF2-40B4-BE49-F238E27FC236}">
                  <a16:creationId xmlns:a16="http://schemas.microsoft.com/office/drawing/2014/main" id="{91F7FBBF-0F70-4327-8112-EE9FB4FCD0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936" y="4573530"/>
              <a:ext cx="2005231" cy="1867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1936D3-6505-432B-AE13-006EC77D7247}"/>
                </a:ext>
              </a:extLst>
            </p:cNvPr>
            <p:cNvSpPr txBox="1"/>
            <p:nvPr/>
          </p:nvSpPr>
          <p:spPr>
            <a:xfrm>
              <a:off x="5738068" y="6493601"/>
              <a:ext cx="2592223" cy="293093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1200" b="1" dirty="0"/>
                <a:t>Effect of charging on EBL write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7E222C-0983-4BA5-BFE6-50E387D66A11}"/>
              </a:ext>
            </a:extLst>
          </p:cNvPr>
          <p:cNvGrpSpPr/>
          <p:nvPr/>
        </p:nvGrpSpPr>
        <p:grpSpPr>
          <a:xfrm>
            <a:off x="8678434" y="2698890"/>
            <a:ext cx="2780927" cy="2403710"/>
            <a:chOff x="8766519" y="3066939"/>
            <a:chExt cx="2930181" cy="251617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99698D3-3F11-4A4C-9025-1FE1D90EC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579" y="3066939"/>
              <a:ext cx="2403617" cy="172603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62BB9B-DCDB-4BAF-BA6F-51EA2F7A2F4A}"/>
                </a:ext>
              </a:extLst>
            </p:cNvPr>
            <p:cNvSpPr txBox="1"/>
            <p:nvPr/>
          </p:nvSpPr>
          <p:spPr>
            <a:xfrm>
              <a:off x="8766519" y="4885974"/>
              <a:ext cx="2930181" cy="69714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sz="1200" b="1" dirty="0"/>
                <a:t>Beams center offset compensation: </a:t>
              </a:r>
              <a:r>
                <a:rPr lang="en-US" sz="1200" dirty="0"/>
                <a:t>inner features written by low beam outer features written by high beam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768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EC9B-1C9E-4E2D-B6F4-FBCD9A1F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and multilayer patterning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E14964DF-E433-45E6-BDE2-34EB1862B38A}"/>
              </a:ext>
            </a:extLst>
          </p:cNvPr>
          <p:cNvSpPr txBox="1"/>
          <p:nvPr/>
        </p:nvSpPr>
        <p:spPr>
          <a:xfrm>
            <a:off x="446447" y="4395997"/>
            <a:ext cx="110992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+mj-lt"/>
              </a:rPr>
              <a:t>Metal markers and etched markers (EBL)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Metal markers: markers thickness  ~ 2600/(Z-14), Z</a:t>
            </a:r>
            <a:r>
              <a:rPr lang="en-US" dirty="0">
                <a:sym typeface="Wingdings" panose="05000000000000000000" pitchFamily="2" charset="2"/>
              </a:rPr>
              <a:t> is</a:t>
            </a:r>
            <a:r>
              <a:rPr lang="en-US" dirty="0"/>
              <a:t> atomic number of metal. Au = 40nm, Cu = 170nm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Etched markers: Etch depth ≥ 1um for good contrast</a:t>
            </a:r>
          </a:p>
          <a:p>
            <a:pPr algn="l"/>
            <a:r>
              <a:rPr lang="en-US" dirty="0">
                <a:latin typeface="+mj-lt"/>
              </a:rPr>
              <a:t>Markers imaging consideration (EBL)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Backscattered electrons </a:t>
            </a:r>
            <a:r>
              <a:rPr lang="en-US" i="1" dirty="0"/>
              <a:t>α</a:t>
            </a:r>
            <a:r>
              <a:rPr lang="en-US" dirty="0"/>
              <a:t> Z </a:t>
            </a:r>
            <a:r>
              <a:rPr lang="en-US" dirty="0">
                <a:sym typeface="Wingdings" panose="05000000000000000000" pitchFamily="2" charset="2"/>
              </a:rPr>
              <a:t> good material contrast; </a:t>
            </a:r>
            <a:r>
              <a:rPr lang="en-US" b="1" dirty="0">
                <a:sym typeface="Wingdings" panose="05000000000000000000" pitchFamily="2" charset="2"/>
              </a:rPr>
              <a:t>secondary electrons </a:t>
            </a:r>
            <a:r>
              <a:rPr lang="en-US" dirty="0">
                <a:sym typeface="Wingdings" panose="05000000000000000000" pitchFamily="2" charset="2"/>
              </a:rPr>
              <a:t> good topography</a:t>
            </a:r>
          </a:p>
          <a:p>
            <a:pPr algn="l"/>
            <a:r>
              <a:rPr lang="en-US" dirty="0">
                <a:latin typeface="+mj-lt"/>
                <a:sym typeface="Wingdings" panose="05000000000000000000" pitchFamily="2" charset="2"/>
              </a:rPr>
              <a:t>Other considerations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Markers may be destroyed in subsequent processes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Uneven resist coating due to presence of markers on the wafer</a:t>
            </a:r>
            <a:endParaRPr lang="en-US" dirty="0"/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B478F73C-FCEF-49DC-8495-2DC8871C28AE}"/>
              </a:ext>
            </a:extLst>
          </p:cNvPr>
          <p:cNvGrpSpPr/>
          <p:nvPr/>
        </p:nvGrpSpPr>
        <p:grpSpPr>
          <a:xfrm>
            <a:off x="1018571" y="2143144"/>
            <a:ext cx="9685781" cy="2481499"/>
            <a:chOff x="959848" y="2373195"/>
            <a:chExt cx="9685781" cy="2481499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B2D29BB-AB4E-4FAE-8CC3-939B9BE81A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64130" y="2373195"/>
              <a:ext cx="2481499" cy="2481499"/>
              <a:chOff x="5925255" y="972767"/>
              <a:chExt cx="5244353" cy="524435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34C1C052-3284-4ADD-8508-7C49FDDAF831}"/>
                  </a:ext>
                </a:extLst>
              </p:cNvPr>
              <p:cNvGrpSpPr/>
              <p:nvPr/>
            </p:nvGrpSpPr>
            <p:grpSpPr>
              <a:xfrm>
                <a:off x="5925255" y="972767"/>
                <a:ext cx="5244353" cy="5244353"/>
                <a:chOff x="5967200" y="925375"/>
                <a:chExt cx="5244353" cy="5244353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0D63862-6F17-4958-9070-A9329B436FCC}"/>
                    </a:ext>
                  </a:extLst>
                </p:cNvPr>
                <p:cNvSpPr/>
                <p:nvPr/>
              </p:nvSpPr>
              <p:spPr>
                <a:xfrm>
                  <a:off x="5967200" y="925375"/>
                  <a:ext cx="5244353" cy="5244353"/>
                </a:xfrm>
                <a:prstGeom prst="ellipse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b="1"/>
                </a:p>
              </p:txBody>
            </p:sp>
            <p:sp>
              <p:nvSpPr>
                <p:cNvPr id="8" name="Rounded Rectangle 62">
                  <a:extLst>
                    <a:ext uri="{FF2B5EF4-FFF2-40B4-BE49-F238E27FC236}">
                      <a16:creationId xmlns:a16="http://schemas.microsoft.com/office/drawing/2014/main" id="{9BDC0713-BB13-4CB8-A3F2-31D9F2349DEC}"/>
                    </a:ext>
                  </a:extLst>
                </p:cNvPr>
                <p:cNvSpPr/>
                <p:nvPr/>
              </p:nvSpPr>
              <p:spPr>
                <a:xfrm>
                  <a:off x="6812732" y="1981198"/>
                  <a:ext cx="887767" cy="461639"/>
                </a:xfrm>
                <a:prstGeom prst="roundRect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b="1"/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CB9D7AA-4DB2-44A1-8485-F647D75523A5}"/>
                    </a:ext>
                  </a:extLst>
                </p:cNvPr>
                <p:cNvSpPr txBox="1"/>
                <p:nvPr/>
              </p:nvSpPr>
              <p:spPr>
                <a:xfrm>
                  <a:off x="6973513" y="2049125"/>
                  <a:ext cx="740609" cy="4245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b="1" dirty="0"/>
                    <a:t>chip</a:t>
                  </a: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757B32D-2DE8-46CA-BECA-884035D17BA3}"/>
                    </a:ext>
                  </a:extLst>
                </p:cNvPr>
                <p:cNvSpPr/>
                <p:nvPr/>
              </p:nvSpPr>
              <p:spPr>
                <a:xfrm>
                  <a:off x="6712681" y="1897323"/>
                  <a:ext cx="73960" cy="6300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b="1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42636D4-EB12-476F-94F3-6D3903A1C3E2}"/>
                    </a:ext>
                  </a:extLst>
                </p:cNvPr>
                <p:cNvSpPr/>
                <p:nvPr/>
              </p:nvSpPr>
              <p:spPr>
                <a:xfrm>
                  <a:off x="7747841" y="1897322"/>
                  <a:ext cx="73959" cy="7395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b="1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9BA28A4-D1AF-46C3-879A-3949C4688076}"/>
                    </a:ext>
                  </a:extLst>
                </p:cNvPr>
                <p:cNvSpPr/>
                <p:nvPr/>
              </p:nvSpPr>
              <p:spPr>
                <a:xfrm>
                  <a:off x="7747841" y="2477329"/>
                  <a:ext cx="73959" cy="7395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b="1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AE2AA59-149E-43ED-8ED7-AF79D5FA886C}"/>
                    </a:ext>
                  </a:extLst>
                </p:cNvPr>
                <p:cNvSpPr/>
                <p:nvPr/>
              </p:nvSpPr>
              <p:spPr>
                <a:xfrm>
                  <a:off x="6715076" y="2477328"/>
                  <a:ext cx="73959" cy="7395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b="1"/>
                </a:p>
              </p:txBody>
            </p: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14683ECA-5C54-4020-9E45-E35976DB1BFB}"/>
                    </a:ext>
                  </a:extLst>
                </p:cNvPr>
                <p:cNvGrpSpPr/>
                <p:nvPr/>
              </p:nvGrpSpPr>
              <p:grpSpPr>
                <a:xfrm>
                  <a:off x="8043832" y="1897322"/>
                  <a:ext cx="1106724" cy="653966"/>
                  <a:chOff x="4266850" y="1897322"/>
                  <a:chExt cx="1106724" cy="653966"/>
                </a:xfrm>
              </p:grpSpPr>
              <p:sp>
                <p:nvSpPr>
                  <p:cNvPr id="89" name="Rounded Rectangle 84">
                    <a:extLst>
                      <a:ext uri="{FF2B5EF4-FFF2-40B4-BE49-F238E27FC236}">
                        <a16:creationId xmlns:a16="http://schemas.microsoft.com/office/drawing/2014/main" id="{AB10B9AF-75F6-4D8A-B658-99D5542F4196}"/>
                      </a:ext>
                    </a:extLst>
                  </p:cNvPr>
                  <p:cNvSpPr/>
                  <p:nvPr/>
                </p:nvSpPr>
                <p:spPr>
                  <a:xfrm>
                    <a:off x="4364506" y="1981198"/>
                    <a:ext cx="887767" cy="461639"/>
                  </a:xfrm>
                  <a:prstGeom prst="roundRect">
                    <a:avLst/>
                  </a:prstGeom>
                  <a:noFill/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0956B89E-ABB3-4421-BA99-EECE259A6687}"/>
                      </a:ext>
                    </a:extLst>
                  </p:cNvPr>
                  <p:cNvSpPr txBox="1"/>
                  <p:nvPr/>
                </p:nvSpPr>
                <p:spPr>
                  <a:xfrm>
                    <a:off x="4525287" y="2049124"/>
                    <a:ext cx="740609" cy="4245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b="1" dirty="0"/>
                      <a:t>chip</a:t>
                    </a:r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15ECB8BD-5F7F-4BDD-BA1D-19BA61D207B0}"/>
                      </a:ext>
                    </a:extLst>
                  </p:cNvPr>
                  <p:cNvSpPr/>
                  <p:nvPr/>
                </p:nvSpPr>
                <p:spPr>
                  <a:xfrm>
                    <a:off x="4266850" y="1897323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6F00A600-9835-4F77-891C-CA4D1FA98618}"/>
                      </a:ext>
                    </a:extLst>
                  </p:cNvPr>
                  <p:cNvSpPr/>
                  <p:nvPr/>
                </p:nvSpPr>
                <p:spPr>
                  <a:xfrm>
                    <a:off x="5299615" y="1897322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5A0434E9-F4BC-492F-8E55-8E17268C1BBD}"/>
                      </a:ext>
                    </a:extLst>
                  </p:cNvPr>
                  <p:cNvSpPr/>
                  <p:nvPr/>
                </p:nvSpPr>
                <p:spPr>
                  <a:xfrm>
                    <a:off x="5299615" y="2477329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D5F4F355-D8D2-4544-AD04-61C1F03FA922}"/>
                      </a:ext>
                    </a:extLst>
                  </p:cNvPr>
                  <p:cNvSpPr/>
                  <p:nvPr/>
                </p:nvSpPr>
                <p:spPr>
                  <a:xfrm>
                    <a:off x="4266850" y="2477328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E8329C08-BF99-4261-8095-DAD6C7F9F31C}"/>
                    </a:ext>
                  </a:extLst>
                </p:cNvPr>
                <p:cNvGrpSpPr/>
                <p:nvPr/>
              </p:nvGrpSpPr>
              <p:grpSpPr>
                <a:xfrm>
                  <a:off x="9363061" y="1899699"/>
                  <a:ext cx="1106724" cy="653966"/>
                  <a:chOff x="4266850" y="1897322"/>
                  <a:chExt cx="1106724" cy="653966"/>
                </a:xfrm>
              </p:grpSpPr>
              <p:sp>
                <p:nvSpPr>
                  <p:cNvPr id="83" name="Rounded Rectangle 91">
                    <a:extLst>
                      <a:ext uri="{FF2B5EF4-FFF2-40B4-BE49-F238E27FC236}">
                        <a16:creationId xmlns:a16="http://schemas.microsoft.com/office/drawing/2014/main" id="{B9B92710-2421-4110-B2C9-F683A8F52034}"/>
                      </a:ext>
                    </a:extLst>
                  </p:cNvPr>
                  <p:cNvSpPr/>
                  <p:nvPr/>
                </p:nvSpPr>
                <p:spPr>
                  <a:xfrm>
                    <a:off x="4364506" y="1981198"/>
                    <a:ext cx="887767" cy="461639"/>
                  </a:xfrm>
                  <a:prstGeom prst="roundRect">
                    <a:avLst/>
                  </a:prstGeom>
                  <a:noFill/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3FB19FC6-839A-411C-BA9C-AF03803C06E0}"/>
                      </a:ext>
                    </a:extLst>
                  </p:cNvPr>
                  <p:cNvSpPr txBox="1"/>
                  <p:nvPr/>
                </p:nvSpPr>
                <p:spPr>
                  <a:xfrm>
                    <a:off x="4525287" y="2049124"/>
                    <a:ext cx="740609" cy="4245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b="1" dirty="0"/>
                      <a:t>chip</a:t>
                    </a:r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6779D2FA-7051-4AFE-A67B-E853F145FE5A}"/>
                      </a:ext>
                    </a:extLst>
                  </p:cNvPr>
                  <p:cNvSpPr/>
                  <p:nvPr/>
                </p:nvSpPr>
                <p:spPr>
                  <a:xfrm>
                    <a:off x="4266850" y="1897323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17D8D6A1-B61F-486F-B9C4-7D2EC02B15E9}"/>
                      </a:ext>
                    </a:extLst>
                  </p:cNvPr>
                  <p:cNvSpPr/>
                  <p:nvPr/>
                </p:nvSpPr>
                <p:spPr>
                  <a:xfrm>
                    <a:off x="5299615" y="1897322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C7F39290-3C3B-40B8-A4DA-12161AB16639}"/>
                      </a:ext>
                    </a:extLst>
                  </p:cNvPr>
                  <p:cNvSpPr/>
                  <p:nvPr/>
                </p:nvSpPr>
                <p:spPr>
                  <a:xfrm>
                    <a:off x="5299615" y="2477329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418CAB48-1049-4679-99E2-A97A88716FA3}"/>
                      </a:ext>
                    </a:extLst>
                  </p:cNvPr>
                  <p:cNvSpPr/>
                  <p:nvPr/>
                </p:nvSpPr>
                <p:spPr>
                  <a:xfrm>
                    <a:off x="4266850" y="2477328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E8B1A53D-520E-4F5D-A886-356798FD5231}"/>
                    </a:ext>
                  </a:extLst>
                </p:cNvPr>
                <p:cNvGrpSpPr/>
                <p:nvPr/>
              </p:nvGrpSpPr>
              <p:grpSpPr>
                <a:xfrm>
                  <a:off x="6712689" y="2728388"/>
                  <a:ext cx="1106724" cy="653966"/>
                  <a:chOff x="4266850" y="1897322"/>
                  <a:chExt cx="1106724" cy="653966"/>
                </a:xfrm>
              </p:grpSpPr>
              <p:sp>
                <p:nvSpPr>
                  <p:cNvPr id="77" name="Rounded Rectangle 98">
                    <a:extLst>
                      <a:ext uri="{FF2B5EF4-FFF2-40B4-BE49-F238E27FC236}">
                        <a16:creationId xmlns:a16="http://schemas.microsoft.com/office/drawing/2014/main" id="{A581810D-678B-4FA2-8D5D-BA0BACAA570C}"/>
                      </a:ext>
                    </a:extLst>
                  </p:cNvPr>
                  <p:cNvSpPr/>
                  <p:nvPr/>
                </p:nvSpPr>
                <p:spPr>
                  <a:xfrm>
                    <a:off x="4364506" y="1981198"/>
                    <a:ext cx="887767" cy="461639"/>
                  </a:xfrm>
                  <a:prstGeom prst="roundRect">
                    <a:avLst/>
                  </a:prstGeom>
                  <a:noFill/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DD87A014-C4F2-4836-9C8F-CD472073A208}"/>
                      </a:ext>
                    </a:extLst>
                  </p:cNvPr>
                  <p:cNvSpPr txBox="1"/>
                  <p:nvPr/>
                </p:nvSpPr>
                <p:spPr>
                  <a:xfrm>
                    <a:off x="4525287" y="2049124"/>
                    <a:ext cx="740609" cy="4245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b="1" dirty="0"/>
                      <a:t>chip</a:t>
                    </a:r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4E913F35-7782-4470-99D5-50F7C170763D}"/>
                      </a:ext>
                    </a:extLst>
                  </p:cNvPr>
                  <p:cNvSpPr/>
                  <p:nvPr/>
                </p:nvSpPr>
                <p:spPr>
                  <a:xfrm>
                    <a:off x="4266850" y="1897323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EA819E2E-2961-479A-B7AF-7631CA458FB6}"/>
                      </a:ext>
                    </a:extLst>
                  </p:cNvPr>
                  <p:cNvSpPr/>
                  <p:nvPr/>
                </p:nvSpPr>
                <p:spPr>
                  <a:xfrm>
                    <a:off x="5299615" y="1897322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A5E36D9D-1C5A-4758-88B5-D74CCE01BE49}"/>
                      </a:ext>
                    </a:extLst>
                  </p:cNvPr>
                  <p:cNvSpPr/>
                  <p:nvPr/>
                </p:nvSpPr>
                <p:spPr>
                  <a:xfrm>
                    <a:off x="5299615" y="2477329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26E6DE4F-9EFD-4D0F-91E1-CA03710162D7}"/>
                      </a:ext>
                    </a:extLst>
                  </p:cNvPr>
                  <p:cNvSpPr/>
                  <p:nvPr/>
                </p:nvSpPr>
                <p:spPr>
                  <a:xfrm>
                    <a:off x="4266850" y="2477328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AEBC361E-C6DF-4513-B93E-0516350B71B2}"/>
                    </a:ext>
                  </a:extLst>
                </p:cNvPr>
                <p:cNvGrpSpPr/>
                <p:nvPr/>
              </p:nvGrpSpPr>
              <p:grpSpPr>
                <a:xfrm>
                  <a:off x="8041445" y="2728388"/>
                  <a:ext cx="1106724" cy="653966"/>
                  <a:chOff x="4266850" y="1897322"/>
                  <a:chExt cx="1106724" cy="653966"/>
                </a:xfrm>
              </p:grpSpPr>
              <p:sp>
                <p:nvSpPr>
                  <p:cNvPr id="71" name="Rounded Rectangle 105">
                    <a:extLst>
                      <a:ext uri="{FF2B5EF4-FFF2-40B4-BE49-F238E27FC236}">
                        <a16:creationId xmlns:a16="http://schemas.microsoft.com/office/drawing/2014/main" id="{E6E58B0D-4328-450A-B119-3213F7124322}"/>
                      </a:ext>
                    </a:extLst>
                  </p:cNvPr>
                  <p:cNvSpPr/>
                  <p:nvPr/>
                </p:nvSpPr>
                <p:spPr>
                  <a:xfrm>
                    <a:off x="4364506" y="1981198"/>
                    <a:ext cx="887767" cy="461639"/>
                  </a:xfrm>
                  <a:prstGeom prst="roundRect">
                    <a:avLst/>
                  </a:prstGeom>
                  <a:noFill/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745F63DD-1386-4940-9762-F982502F0DDF}"/>
                      </a:ext>
                    </a:extLst>
                  </p:cNvPr>
                  <p:cNvSpPr txBox="1"/>
                  <p:nvPr/>
                </p:nvSpPr>
                <p:spPr>
                  <a:xfrm>
                    <a:off x="4525287" y="2049124"/>
                    <a:ext cx="740609" cy="4245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b="1" dirty="0"/>
                      <a:t>chip</a:t>
                    </a:r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62F2E88A-6287-41B2-92DC-569786D26B9F}"/>
                      </a:ext>
                    </a:extLst>
                  </p:cNvPr>
                  <p:cNvSpPr/>
                  <p:nvPr/>
                </p:nvSpPr>
                <p:spPr>
                  <a:xfrm>
                    <a:off x="4266850" y="1897323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DC74C238-6A52-46BF-AFCF-A58D70CB31F4}"/>
                      </a:ext>
                    </a:extLst>
                  </p:cNvPr>
                  <p:cNvSpPr/>
                  <p:nvPr/>
                </p:nvSpPr>
                <p:spPr>
                  <a:xfrm>
                    <a:off x="5299615" y="1897322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BED2F65E-9E28-4C1C-ADD9-A72928850634}"/>
                      </a:ext>
                    </a:extLst>
                  </p:cNvPr>
                  <p:cNvSpPr/>
                  <p:nvPr/>
                </p:nvSpPr>
                <p:spPr>
                  <a:xfrm>
                    <a:off x="5299615" y="2477329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6C386CF5-9A59-4851-B423-1E54CB0C90BD}"/>
                      </a:ext>
                    </a:extLst>
                  </p:cNvPr>
                  <p:cNvSpPr/>
                  <p:nvPr/>
                </p:nvSpPr>
                <p:spPr>
                  <a:xfrm>
                    <a:off x="4266850" y="2477328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5207BDE-9C96-4803-94DA-E2F0EFE6261E}"/>
                    </a:ext>
                  </a:extLst>
                </p:cNvPr>
                <p:cNvGrpSpPr/>
                <p:nvPr/>
              </p:nvGrpSpPr>
              <p:grpSpPr>
                <a:xfrm>
                  <a:off x="9360674" y="2730765"/>
                  <a:ext cx="1106724" cy="653966"/>
                  <a:chOff x="4266850" y="1897322"/>
                  <a:chExt cx="1106724" cy="653966"/>
                </a:xfrm>
              </p:grpSpPr>
              <p:sp>
                <p:nvSpPr>
                  <p:cNvPr id="65" name="Rounded Rectangle 112">
                    <a:extLst>
                      <a:ext uri="{FF2B5EF4-FFF2-40B4-BE49-F238E27FC236}">
                        <a16:creationId xmlns:a16="http://schemas.microsoft.com/office/drawing/2014/main" id="{368B7BBF-410A-4EBE-B945-AD3D7E89EC2A}"/>
                      </a:ext>
                    </a:extLst>
                  </p:cNvPr>
                  <p:cNvSpPr/>
                  <p:nvPr/>
                </p:nvSpPr>
                <p:spPr>
                  <a:xfrm>
                    <a:off x="4364506" y="1981198"/>
                    <a:ext cx="887767" cy="461639"/>
                  </a:xfrm>
                  <a:prstGeom prst="roundRect">
                    <a:avLst/>
                  </a:prstGeom>
                  <a:noFill/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B3B51D70-29B1-4C70-A3E8-86EC10B44FB9}"/>
                      </a:ext>
                    </a:extLst>
                  </p:cNvPr>
                  <p:cNvSpPr txBox="1"/>
                  <p:nvPr/>
                </p:nvSpPr>
                <p:spPr>
                  <a:xfrm>
                    <a:off x="4525287" y="2049124"/>
                    <a:ext cx="740609" cy="4245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b="1" dirty="0"/>
                      <a:t>chip</a:t>
                    </a: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9DEE9BD7-D089-421F-8CAD-41961279657D}"/>
                      </a:ext>
                    </a:extLst>
                  </p:cNvPr>
                  <p:cNvSpPr/>
                  <p:nvPr/>
                </p:nvSpPr>
                <p:spPr>
                  <a:xfrm>
                    <a:off x="4266850" y="1897323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6788B32F-87DA-4AB2-B47D-21970F5BEAF7}"/>
                      </a:ext>
                    </a:extLst>
                  </p:cNvPr>
                  <p:cNvSpPr/>
                  <p:nvPr/>
                </p:nvSpPr>
                <p:spPr>
                  <a:xfrm>
                    <a:off x="5299615" y="1897322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810201D6-81B1-47D6-8FD3-ACA6958F3E8E}"/>
                      </a:ext>
                    </a:extLst>
                  </p:cNvPr>
                  <p:cNvSpPr/>
                  <p:nvPr/>
                </p:nvSpPr>
                <p:spPr>
                  <a:xfrm>
                    <a:off x="5299615" y="2477329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29A0CBD0-FCF7-4EA2-A6D2-4A6D75FB3BFB}"/>
                      </a:ext>
                    </a:extLst>
                  </p:cNvPr>
                  <p:cNvSpPr/>
                  <p:nvPr/>
                </p:nvSpPr>
                <p:spPr>
                  <a:xfrm>
                    <a:off x="4266850" y="2477328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0FAF2A12-D5B1-4C84-AF23-5B56CA41F493}"/>
                    </a:ext>
                  </a:extLst>
                </p:cNvPr>
                <p:cNvGrpSpPr/>
                <p:nvPr/>
              </p:nvGrpSpPr>
              <p:grpSpPr>
                <a:xfrm>
                  <a:off x="6712685" y="3547552"/>
                  <a:ext cx="1106724" cy="653966"/>
                  <a:chOff x="4266850" y="1897322"/>
                  <a:chExt cx="1106724" cy="653966"/>
                </a:xfrm>
              </p:grpSpPr>
              <p:sp>
                <p:nvSpPr>
                  <p:cNvPr id="59" name="Rounded Rectangle 119">
                    <a:extLst>
                      <a:ext uri="{FF2B5EF4-FFF2-40B4-BE49-F238E27FC236}">
                        <a16:creationId xmlns:a16="http://schemas.microsoft.com/office/drawing/2014/main" id="{A6E0A272-ED9B-427F-8BFC-16A26F1469BE}"/>
                      </a:ext>
                    </a:extLst>
                  </p:cNvPr>
                  <p:cNvSpPr/>
                  <p:nvPr/>
                </p:nvSpPr>
                <p:spPr>
                  <a:xfrm>
                    <a:off x="4364506" y="1981198"/>
                    <a:ext cx="887767" cy="461639"/>
                  </a:xfrm>
                  <a:prstGeom prst="roundRect">
                    <a:avLst/>
                  </a:prstGeom>
                  <a:noFill/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1FE9B88A-253E-48B0-BA00-C17B24C2ED69}"/>
                      </a:ext>
                    </a:extLst>
                  </p:cNvPr>
                  <p:cNvSpPr txBox="1"/>
                  <p:nvPr/>
                </p:nvSpPr>
                <p:spPr>
                  <a:xfrm>
                    <a:off x="4525287" y="2049124"/>
                    <a:ext cx="740609" cy="4245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b="1" dirty="0"/>
                      <a:t>chip</a:t>
                    </a: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D0AA66D3-7602-4989-A434-403941163AE9}"/>
                      </a:ext>
                    </a:extLst>
                  </p:cNvPr>
                  <p:cNvSpPr/>
                  <p:nvPr/>
                </p:nvSpPr>
                <p:spPr>
                  <a:xfrm>
                    <a:off x="4266850" y="1897323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5B00102B-46E5-4FC1-BFE1-0EF79539C885}"/>
                      </a:ext>
                    </a:extLst>
                  </p:cNvPr>
                  <p:cNvSpPr/>
                  <p:nvPr/>
                </p:nvSpPr>
                <p:spPr>
                  <a:xfrm>
                    <a:off x="5299615" y="1897322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3B7A4EF8-3463-4610-A210-BD6526CE4423}"/>
                      </a:ext>
                    </a:extLst>
                  </p:cNvPr>
                  <p:cNvSpPr/>
                  <p:nvPr/>
                </p:nvSpPr>
                <p:spPr>
                  <a:xfrm>
                    <a:off x="5299615" y="2477329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9C4B7BB3-2F9D-4881-B11E-A8D2F94511C1}"/>
                      </a:ext>
                    </a:extLst>
                  </p:cNvPr>
                  <p:cNvSpPr/>
                  <p:nvPr/>
                </p:nvSpPr>
                <p:spPr>
                  <a:xfrm>
                    <a:off x="4266850" y="2477328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F666365A-6356-4C31-A05A-B05CAD73989A}"/>
                    </a:ext>
                  </a:extLst>
                </p:cNvPr>
                <p:cNvGrpSpPr/>
                <p:nvPr/>
              </p:nvGrpSpPr>
              <p:grpSpPr>
                <a:xfrm>
                  <a:off x="8041441" y="3547552"/>
                  <a:ext cx="1106724" cy="653966"/>
                  <a:chOff x="4266850" y="1897322"/>
                  <a:chExt cx="1106724" cy="653966"/>
                </a:xfrm>
              </p:grpSpPr>
              <p:sp>
                <p:nvSpPr>
                  <p:cNvPr id="53" name="Rounded Rectangle 126">
                    <a:extLst>
                      <a:ext uri="{FF2B5EF4-FFF2-40B4-BE49-F238E27FC236}">
                        <a16:creationId xmlns:a16="http://schemas.microsoft.com/office/drawing/2014/main" id="{50301759-6487-4EC5-A1BD-C91AF14ECB23}"/>
                      </a:ext>
                    </a:extLst>
                  </p:cNvPr>
                  <p:cNvSpPr/>
                  <p:nvPr/>
                </p:nvSpPr>
                <p:spPr>
                  <a:xfrm>
                    <a:off x="4364506" y="1981198"/>
                    <a:ext cx="887767" cy="461639"/>
                  </a:xfrm>
                  <a:prstGeom prst="roundRect">
                    <a:avLst/>
                  </a:prstGeom>
                  <a:noFill/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EC8A2931-41C7-4340-8174-2D2924F8FAA0}"/>
                      </a:ext>
                    </a:extLst>
                  </p:cNvPr>
                  <p:cNvSpPr txBox="1"/>
                  <p:nvPr/>
                </p:nvSpPr>
                <p:spPr>
                  <a:xfrm>
                    <a:off x="4525287" y="2049124"/>
                    <a:ext cx="740609" cy="4245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b="1" dirty="0"/>
                      <a:t>chip</a:t>
                    </a:r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8D503C6C-4EF6-4ACA-9DE9-0B63D20B0B25}"/>
                      </a:ext>
                    </a:extLst>
                  </p:cNvPr>
                  <p:cNvSpPr/>
                  <p:nvPr/>
                </p:nvSpPr>
                <p:spPr>
                  <a:xfrm>
                    <a:off x="4266850" y="1897323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45081C1B-F16B-48DE-9A55-3F50AB4AF3CF}"/>
                      </a:ext>
                    </a:extLst>
                  </p:cNvPr>
                  <p:cNvSpPr/>
                  <p:nvPr/>
                </p:nvSpPr>
                <p:spPr>
                  <a:xfrm>
                    <a:off x="5299615" y="1897322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A2B1AC2C-D6AF-42E7-974D-D53EA6E6B514}"/>
                      </a:ext>
                    </a:extLst>
                  </p:cNvPr>
                  <p:cNvSpPr/>
                  <p:nvPr/>
                </p:nvSpPr>
                <p:spPr>
                  <a:xfrm>
                    <a:off x="5299615" y="2477329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4605EED3-D88E-4840-8388-2225155AD7A1}"/>
                      </a:ext>
                    </a:extLst>
                  </p:cNvPr>
                  <p:cNvSpPr/>
                  <p:nvPr/>
                </p:nvSpPr>
                <p:spPr>
                  <a:xfrm>
                    <a:off x="4266850" y="2477328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BAA23E42-B4F7-4385-AB78-12EDE4687BE4}"/>
                    </a:ext>
                  </a:extLst>
                </p:cNvPr>
                <p:cNvGrpSpPr/>
                <p:nvPr/>
              </p:nvGrpSpPr>
              <p:grpSpPr>
                <a:xfrm>
                  <a:off x="9360670" y="3549929"/>
                  <a:ext cx="1106724" cy="653966"/>
                  <a:chOff x="4266850" y="1897322"/>
                  <a:chExt cx="1106724" cy="653966"/>
                </a:xfrm>
              </p:grpSpPr>
              <p:sp>
                <p:nvSpPr>
                  <p:cNvPr id="47" name="Rounded Rectangle 133">
                    <a:extLst>
                      <a:ext uri="{FF2B5EF4-FFF2-40B4-BE49-F238E27FC236}">
                        <a16:creationId xmlns:a16="http://schemas.microsoft.com/office/drawing/2014/main" id="{65F9013F-3E7E-4561-8FDB-4A0D6B842632}"/>
                      </a:ext>
                    </a:extLst>
                  </p:cNvPr>
                  <p:cNvSpPr/>
                  <p:nvPr/>
                </p:nvSpPr>
                <p:spPr>
                  <a:xfrm>
                    <a:off x="4364506" y="1981198"/>
                    <a:ext cx="887767" cy="461639"/>
                  </a:xfrm>
                  <a:prstGeom prst="roundRect">
                    <a:avLst/>
                  </a:prstGeom>
                  <a:noFill/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2808135C-B528-4A60-99ED-E7795AED6E2D}"/>
                      </a:ext>
                    </a:extLst>
                  </p:cNvPr>
                  <p:cNvSpPr txBox="1"/>
                  <p:nvPr/>
                </p:nvSpPr>
                <p:spPr>
                  <a:xfrm>
                    <a:off x="4525287" y="2049124"/>
                    <a:ext cx="740609" cy="4245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b="1" dirty="0"/>
                      <a:t>chip</a:t>
                    </a:r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9D21B727-2F2F-4383-8F25-58CEBAB394EB}"/>
                      </a:ext>
                    </a:extLst>
                  </p:cNvPr>
                  <p:cNvSpPr/>
                  <p:nvPr/>
                </p:nvSpPr>
                <p:spPr>
                  <a:xfrm>
                    <a:off x="4266850" y="1897323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FC33A91D-C56F-4AA8-B73F-55DEFC9CAA7C}"/>
                      </a:ext>
                    </a:extLst>
                  </p:cNvPr>
                  <p:cNvSpPr/>
                  <p:nvPr/>
                </p:nvSpPr>
                <p:spPr>
                  <a:xfrm>
                    <a:off x="5299615" y="1897322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DAA892C3-1C4F-4C58-9C82-5B558136F88F}"/>
                      </a:ext>
                    </a:extLst>
                  </p:cNvPr>
                  <p:cNvSpPr/>
                  <p:nvPr/>
                </p:nvSpPr>
                <p:spPr>
                  <a:xfrm>
                    <a:off x="5299615" y="2477329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659CA099-900B-4C33-8790-2CCCACB2E438}"/>
                      </a:ext>
                    </a:extLst>
                  </p:cNvPr>
                  <p:cNvSpPr/>
                  <p:nvPr/>
                </p:nvSpPr>
                <p:spPr>
                  <a:xfrm>
                    <a:off x="4266850" y="2477328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61EE0B2C-F800-4776-8E04-CF5CCDA07CB1}"/>
                    </a:ext>
                  </a:extLst>
                </p:cNvPr>
                <p:cNvGrpSpPr/>
                <p:nvPr/>
              </p:nvGrpSpPr>
              <p:grpSpPr>
                <a:xfrm>
                  <a:off x="6712681" y="4447680"/>
                  <a:ext cx="1106724" cy="653966"/>
                  <a:chOff x="4266850" y="1897322"/>
                  <a:chExt cx="1106724" cy="653966"/>
                </a:xfrm>
              </p:grpSpPr>
              <p:sp>
                <p:nvSpPr>
                  <p:cNvPr id="41" name="Rounded Rectangle 140">
                    <a:extLst>
                      <a:ext uri="{FF2B5EF4-FFF2-40B4-BE49-F238E27FC236}">
                        <a16:creationId xmlns:a16="http://schemas.microsoft.com/office/drawing/2014/main" id="{FCD746F3-560E-4667-9091-A675C26EDAFE}"/>
                      </a:ext>
                    </a:extLst>
                  </p:cNvPr>
                  <p:cNvSpPr/>
                  <p:nvPr/>
                </p:nvSpPr>
                <p:spPr>
                  <a:xfrm>
                    <a:off x="4364506" y="1981198"/>
                    <a:ext cx="887767" cy="461639"/>
                  </a:xfrm>
                  <a:prstGeom prst="roundRect">
                    <a:avLst/>
                  </a:prstGeom>
                  <a:noFill/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19AACE3-AB54-4E45-A731-80D62C2B6107}"/>
                      </a:ext>
                    </a:extLst>
                  </p:cNvPr>
                  <p:cNvSpPr txBox="1"/>
                  <p:nvPr/>
                </p:nvSpPr>
                <p:spPr>
                  <a:xfrm>
                    <a:off x="4525287" y="2049124"/>
                    <a:ext cx="740609" cy="4245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b="1" dirty="0"/>
                      <a:t>chip</a:t>
                    </a:r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E1645788-FC18-4471-B882-2E15EB5B9FA1}"/>
                      </a:ext>
                    </a:extLst>
                  </p:cNvPr>
                  <p:cNvSpPr/>
                  <p:nvPr/>
                </p:nvSpPr>
                <p:spPr>
                  <a:xfrm>
                    <a:off x="4266850" y="1897323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871AAF56-1409-4E8D-93BC-31256D0E5B6E}"/>
                      </a:ext>
                    </a:extLst>
                  </p:cNvPr>
                  <p:cNvSpPr/>
                  <p:nvPr/>
                </p:nvSpPr>
                <p:spPr>
                  <a:xfrm>
                    <a:off x="5299615" y="1897322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E361A427-B282-41E3-A460-744A220C3E08}"/>
                      </a:ext>
                    </a:extLst>
                  </p:cNvPr>
                  <p:cNvSpPr/>
                  <p:nvPr/>
                </p:nvSpPr>
                <p:spPr>
                  <a:xfrm>
                    <a:off x="5299615" y="2477329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F28EBC81-DF11-41A0-8389-E1E8D493C48E}"/>
                      </a:ext>
                    </a:extLst>
                  </p:cNvPr>
                  <p:cNvSpPr/>
                  <p:nvPr/>
                </p:nvSpPr>
                <p:spPr>
                  <a:xfrm>
                    <a:off x="4266850" y="2477328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E4DFD6B6-0CA0-43E4-B926-4F6C440A86E1}"/>
                    </a:ext>
                  </a:extLst>
                </p:cNvPr>
                <p:cNvGrpSpPr/>
                <p:nvPr/>
              </p:nvGrpSpPr>
              <p:grpSpPr>
                <a:xfrm>
                  <a:off x="8041437" y="4447680"/>
                  <a:ext cx="1106724" cy="653966"/>
                  <a:chOff x="4266850" y="1897322"/>
                  <a:chExt cx="1106724" cy="653966"/>
                </a:xfrm>
              </p:grpSpPr>
              <p:sp>
                <p:nvSpPr>
                  <p:cNvPr id="35" name="Rounded Rectangle 147">
                    <a:extLst>
                      <a:ext uri="{FF2B5EF4-FFF2-40B4-BE49-F238E27FC236}">
                        <a16:creationId xmlns:a16="http://schemas.microsoft.com/office/drawing/2014/main" id="{32465549-7CEC-4804-A30E-9C0685420725}"/>
                      </a:ext>
                    </a:extLst>
                  </p:cNvPr>
                  <p:cNvSpPr/>
                  <p:nvPr/>
                </p:nvSpPr>
                <p:spPr>
                  <a:xfrm>
                    <a:off x="4364506" y="1981198"/>
                    <a:ext cx="887767" cy="461639"/>
                  </a:xfrm>
                  <a:prstGeom prst="roundRect">
                    <a:avLst/>
                  </a:prstGeom>
                  <a:noFill/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4530E3F6-548B-44EE-8F1F-1559B93043B3}"/>
                      </a:ext>
                    </a:extLst>
                  </p:cNvPr>
                  <p:cNvSpPr txBox="1"/>
                  <p:nvPr/>
                </p:nvSpPr>
                <p:spPr>
                  <a:xfrm>
                    <a:off x="4525287" y="2049124"/>
                    <a:ext cx="740609" cy="4245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b="1" dirty="0"/>
                      <a:t>chip</a:t>
                    </a:r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7F5080A4-CA17-46CF-A1EC-E356DC518C4F}"/>
                      </a:ext>
                    </a:extLst>
                  </p:cNvPr>
                  <p:cNvSpPr/>
                  <p:nvPr/>
                </p:nvSpPr>
                <p:spPr>
                  <a:xfrm>
                    <a:off x="4266850" y="1897323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139920D3-6529-40BD-9A41-4D434026864D}"/>
                      </a:ext>
                    </a:extLst>
                  </p:cNvPr>
                  <p:cNvSpPr/>
                  <p:nvPr/>
                </p:nvSpPr>
                <p:spPr>
                  <a:xfrm>
                    <a:off x="5299615" y="1897322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3C61374C-3FED-4274-8833-40434FA2B51F}"/>
                      </a:ext>
                    </a:extLst>
                  </p:cNvPr>
                  <p:cNvSpPr/>
                  <p:nvPr/>
                </p:nvSpPr>
                <p:spPr>
                  <a:xfrm>
                    <a:off x="5299615" y="2477329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19382E79-6E65-46FC-B096-436D958D52BF}"/>
                      </a:ext>
                    </a:extLst>
                  </p:cNvPr>
                  <p:cNvSpPr/>
                  <p:nvPr/>
                </p:nvSpPr>
                <p:spPr>
                  <a:xfrm>
                    <a:off x="4266850" y="2477328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355A2627-0317-4346-AF4C-163F7D31DA02}"/>
                    </a:ext>
                  </a:extLst>
                </p:cNvPr>
                <p:cNvGrpSpPr/>
                <p:nvPr/>
              </p:nvGrpSpPr>
              <p:grpSpPr>
                <a:xfrm>
                  <a:off x="9360666" y="4450057"/>
                  <a:ext cx="1106724" cy="653966"/>
                  <a:chOff x="4266850" y="1897322"/>
                  <a:chExt cx="1106724" cy="653966"/>
                </a:xfrm>
              </p:grpSpPr>
              <p:sp>
                <p:nvSpPr>
                  <p:cNvPr id="29" name="Rounded Rectangle 154">
                    <a:extLst>
                      <a:ext uri="{FF2B5EF4-FFF2-40B4-BE49-F238E27FC236}">
                        <a16:creationId xmlns:a16="http://schemas.microsoft.com/office/drawing/2014/main" id="{FEA209D9-B06C-412A-A10C-976384EB451C}"/>
                      </a:ext>
                    </a:extLst>
                  </p:cNvPr>
                  <p:cNvSpPr/>
                  <p:nvPr/>
                </p:nvSpPr>
                <p:spPr>
                  <a:xfrm>
                    <a:off x="4364506" y="1981198"/>
                    <a:ext cx="887767" cy="461639"/>
                  </a:xfrm>
                  <a:prstGeom prst="roundRect">
                    <a:avLst/>
                  </a:prstGeom>
                  <a:noFill/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4E2F98A8-84A6-479E-A67B-AF6A495776D5}"/>
                      </a:ext>
                    </a:extLst>
                  </p:cNvPr>
                  <p:cNvSpPr txBox="1"/>
                  <p:nvPr/>
                </p:nvSpPr>
                <p:spPr>
                  <a:xfrm>
                    <a:off x="4525287" y="2049124"/>
                    <a:ext cx="740609" cy="4245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b="1" dirty="0"/>
                      <a:t>chip</a:t>
                    </a:r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25ECE39E-F9FF-457C-87AE-3EE57060205C}"/>
                      </a:ext>
                    </a:extLst>
                  </p:cNvPr>
                  <p:cNvSpPr/>
                  <p:nvPr/>
                </p:nvSpPr>
                <p:spPr>
                  <a:xfrm>
                    <a:off x="4266850" y="1897323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347A44CF-13DE-4E7F-8613-DB294094462B}"/>
                      </a:ext>
                    </a:extLst>
                  </p:cNvPr>
                  <p:cNvSpPr/>
                  <p:nvPr/>
                </p:nvSpPr>
                <p:spPr>
                  <a:xfrm>
                    <a:off x="5299615" y="1897322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458A5E33-A43C-4E1C-96B1-EF544031BABC}"/>
                      </a:ext>
                    </a:extLst>
                  </p:cNvPr>
                  <p:cNvSpPr/>
                  <p:nvPr/>
                </p:nvSpPr>
                <p:spPr>
                  <a:xfrm>
                    <a:off x="5299615" y="2477329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F06449DE-BB7D-4FA7-BF15-09B50502E5FB}"/>
                      </a:ext>
                    </a:extLst>
                  </p:cNvPr>
                  <p:cNvSpPr/>
                  <p:nvPr/>
                </p:nvSpPr>
                <p:spPr>
                  <a:xfrm>
                    <a:off x="4266850" y="2477328"/>
                    <a:ext cx="73959" cy="7395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b="1"/>
                  </a:p>
                </p:txBody>
              </p:sp>
            </p:grp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1EC10E6-3665-41D0-B739-B368AD36EF94}"/>
                    </a:ext>
                  </a:extLst>
                </p:cNvPr>
                <p:cNvSpPr/>
                <p:nvPr/>
              </p:nvSpPr>
              <p:spPr>
                <a:xfrm>
                  <a:off x="6715111" y="5029836"/>
                  <a:ext cx="73960" cy="6300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b="1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9305EAC9-0626-484F-9852-E2641E0E1866}"/>
                    </a:ext>
                  </a:extLst>
                </p:cNvPr>
                <p:cNvSpPr/>
                <p:nvPr/>
              </p:nvSpPr>
              <p:spPr>
                <a:xfrm>
                  <a:off x="10391774" y="1906843"/>
                  <a:ext cx="73960" cy="6300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b="1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9BF4F683-6FCE-4160-9C38-B105AC573E07}"/>
                    </a:ext>
                  </a:extLst>
                </p:cNvPr>
                <p:cNvSpPr/>
                <p:nvPr/>
              </p:nvSpPr>
              <p:spPr>
                <a:xfrm>
                  <a:off x="10394153" y="5035856"/>
                  <a:ext cx="73960" cy="6300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b="1"/>
                </a:p>
              </p:txBody>
            </p:sp>
          </p:grpSp>
          <p:sp>
            <p:nvSpPr>
              <p:cNvPr id="95" name="Plus Sign 94">
                <a:extLst>
                  <a:ext uri="{FF2B5EF4-FFF2-40B4-BE49-F238E27FC236}">
                    <a16:creationId xmlns:a16="http://schemas.microsoft.com/office/drawing/2014/main" id="{88DDB2A5-BCBC-481E-A06C-DFF792DD917A}"/>
                  </a:ext>
                </a:extLst>
              </p:cNvPr>
              <p:cNvSpPr/>
              <p:nvPr/>
            </p:nvSpPr>
            <p:spPr>
              <a:xfrm>
                <a:off x="8410581" y="972767"/>
                <a:ext cx="489889" cy="531150"/>
              </a:xfrm>
              <a:prstGeom prst="mathPlus">
                <a:avLst>
                  <a:gd name="adj1" fmla="val 6396"/>
                </a:avLst>
              </a:prstGeom>
              <a:solidFill>
                <a:srgbClr val="FFFF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/>
              </a:p>
            </p:txBody>
          </p:sp>
          <p:sp>
            <p:nvSpPr>
              <p:cNvPr id="96" name="Plus Sign 95">
                <a:extLst>
                  <a:ext uri="{FF2B5EF4-FFF2-40B4-BE49-F238E27FC236}">
                    <a16:creationId xmlns:a16="http://schemas.microsoft.com/office/drawing/2014/main" id="{164012FE-BA50-4618-92CB-FE7732B1EC03}"/>
                  </a:ext>
                </a:extLst>
              </p:cNvPr>
              <p:cNvSpPr/>
              <p:nvPr/>
            </p:nvSpPr>
            <p:spPr>
              <a:xfrm>
                <a:off x="6019718" y="3403328"/>
                <a:ext cx="489889" cy="531150"/>
              </a:xfrm>
              <a:prstGeom prst="mathPlus">
                <a:avLst>
                  <a:gd name="adj1" fmla="val 6396"/>
                </a:avLst>
              </a:prstGeom>
              <a:solidFill>
                <a:srgbClr val="FFFF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/>
              </a:p>
            </p:txBody>
          </p:sp>
          <p:sp>
            <p:nvSpPr>
              <p:cNvPr id="97" name="Plus Sign 96">
                <a:extLst>
                  <a:ext uri="{FF2B5EF4-FFF2-40B4-BE49-F238E27FC236}">
                    <a16:creationId xmlns:a16="http://schemas.microsoft.com/office/drawing/2014/main" id="{2D214CB7-85DB-4920-8DCA-796D3B3C5B18}"/>
                  </a:ext>
                </a:extLst>
              </p:cNvPr>
              <p:cNvSpPr/>
              <p:nvPr/>
            </p:nvSpPr>
            <p:spPr>
              <a:xfrm>
                <a:off x="8366723" y="5510082"/>
                <a:ext cx="489889" cy="531150"/>
              </a:xfrm>
              <a:prstGeom prst="mathPlus">
                <a:avLst>
                  <a:gd name="adj1" fmla="val 6396"/>
                </a:avLst>
              </a:prstGeom>
              <a:solidFill>
                <a:srgbClr val="FFFF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/>
              </a:p>
            </p:txBody>
          </p:sp>
          <p:sp>
            <p:nvSpPr>
              <p:cNvPr id="98" name="Plus Sign 97">
                <a:extLst>
                  <a:ext uri="{FF2B5EF4-FFF2-40B4-BE49-F238E27FC236}">
                    <a16:creationId xmlns:a16="http://schemas.microsoft.com/office/drawing/2014/main" id="{3E3CCF9F-2B50-45B0-B968-4709270FB2E2}"/>
                  </a:ext>
                </a:extLst>
              </p:cNvPr>
              <p:cNvSpPr/>
              <p:nvPr/>
            </p:nvSpPr>
            <p:spPr>
              <a:xfrm>
                <a:off x="10614782" y="3254969"/>
                <a:ext cx="489889" cy="531150"/>
              </a:xfrm>
              <a:prstGeom prst="mathPlus">
                <a:avLst>
                  <a:gd name="adj1" fmla="val 6396"/>
                </a:avLst>
              </a:prstGeom>
              <a:solidFill>
                <a:srgbClr val="FFFF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/>
              </a:p>
            </p:txBody>
          </p: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5236AE82-F829-4F0C-A3D4-EA4E73F61B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856612" y="1359017"/>
                <a:ext cx="261739" cy="112549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CAAE603-1D8C-43CF-B144-EA74ED00B152}"/>
                  </a:ext>
                </a:extLst>
              </p:cNvPr>
              <p:cNvSpPr txBox="1"/>
              <p:nvPr/>
            </p:nvSpPr>
            <p:spPr>
              <a:xfrm>
                <a:off x="8802798" y="1442247"/>
                <a:ext cx="1057462" cy="302228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sz="900" b="1" dirty="0"/>
                  <a:t>Wafer makers</a:t>
                </a: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4DCE1D6C-7BD8-4F04-B24B-C4B61C0EE125}"/>
                  </a:ext>
                </a:extLst>
              </p:cNvPr>
              <p:cNvGrpSpPr/>
              <p:nvPr/>
            </p:nvGrpSpPr>
            <p:grpSpPr>
              <a:xfrm>
                <a:off x="7103833" y="1319644"/>
                <a:ext cx="1513582" cy="549383"/>
                <a:chOff x="7103833" y="1319644"/>
                <a:chExt cx="1513582" cy="549383"/>
              </a:xfrm>
            </p:grpSpPr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3F532522-EB79-4DB4-913D-4272432B82F7}"/>
                    </a:ext>
                  </a:extLst>
                </p:cNvPr>
                <p:cNvSpPr txBox="1"/>
                <p:nvPr/>
              </p:nvSpPr>
              <p:spPr>
                <a:xfrm>
                  <a:off x="7103833" y="1319644"/>
                  <a:ext cx="1513582" cy="302229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none" lIns="91440" tIns="45720" rIns="91440" bIns="45720" rtlCol="0">
                  <a:noAutofit/>
                </a:bodyPr>
                <a:lstStyle/>
                <a:p>
                  <a:pPr algn="l"/>
                  <a:r>
                    <a:rPr lang="en-US" sz="900" b="1" dirty="0"/>
                    <a:t>Chip makers</a:t>
                  </a:r>
                </a:p>
              </p:txBody>
            </p: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23E78105-CABA-453C-920B-FC952028C790}"/>
                    </a:ext>
                  </a:extLst>
                </p:cNvPr>
                <p:cNvCxnSpPr/>
                <p:nvPr/>
              </p:nvCxnSpPr>
              <p:spPr>
                <a:xfrm flipH="1">
                  <a:off x="7777460" y="1658232"/>
                  <a:ext cx="9708" cy="210795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4B6B9B10-A9B3-4A51-BBF3-E23072FFBB9C}"/>
                </a:ext>
              </a:extLst>
            </p:cNvPr>
            <p:cNvGrpSpPr/>
            <p:nvPr/>
          </p:nvGrpSpPr>
          <p:grpSpPr>
            <a:xfrm>
              <a:off x="959848" y="2948531"/>
              <a:ext cx="2484491" cy="1028421"/>
              <a:chOff x="1682941" y="1790023"/>
              <a:chExt cx="2484491" cy="1028421"/>
            </a:xfrm>
          </p:grpSpPr>
          <p:sp>
            <p:nvSpPr>
              <p:cNvPr id="225" name="Plus Sign 224">
                <a:extLst>
                  <a:ext uri="{FF2B5EF4-FFF2-40B4-BE49-F238E27FC236}">
                    <a16:creationId xmlns:a16="http://schemas.microsoft.com/office/drawing/2014/main" id="{230793E3-61BE-4737-BB9F-8C6388FDAD7C}"/>
                  </a:ext>
                </a:extLst>
              </p:cNvPr>
              <p:cNvSpPr/>
              <p:nvPr/>
            </p:nvSpPr>
            <p:spPr>
              <a:xfrm>
                <a:off x="3424176" y="1790023"/>
                <a:ext cx="689344" cy="561782"/>
              </a:xfrm>
              <a:prstGeom prst="mathPlus">
                <a:avLst>
                  <a:gd name="adj1" fmla="val 1128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Arrow: Bent-Up 226">
                <a:extLst>
                  <a:ext uri="{FF2B5EF4-FFF2-40B4-BE49-F238E27FC236}">
                    <a16:creationId xmlns:a16="http://schemas.microsoft.com/office/drawing/2014/main" id="{7B43E293-AFC7-4235-9AAC-33992D2CD202}"/>
                  </a:ext>
                </a:extLst>
              </p:cNvPr>
              <p:cNvSpPr/>
              <p:nvPr/>
            </p:nvSpPr>
            <p:spPr>
              <a:xfrm rot="5400000">
                <a:off x="2737814" y="1880572"/>
                <a:ext cx="315356" cy="347256"/>
              </a:xfrm>
              <a:prstGeom prst="bentUpArrow">
                <a:avLst>
                  <a:gd name="adj1" fmla="val 25000"/>
                  <a:gd name="adj2" fmla="val 12428"/>
                  <a:gd name="adj3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C37D36B0-C2EC-4721-92E6-9724AA948B2D}"/>
                  </a:ext>
                </a:extLst>
              </p:cNvPr>
              <p:cNvSpPr/>
              <p:nvPr/>
            </p:nvSpPr>
            <p:spPr>
              <a:xfrm>
                <a:off x="1682941" y="1871336"/>
                <a:ext cx="408018" cy="3991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9" name="Arrow: Right 228">
                <a:extLst>
                  <a:ext uri="{FF2B5EF4-FFF2-40B4-BE49-F238E27FC236}">
                    <a16:creationId xmlns:a16="http://schemas.microsoft.com/office/drawing/2014/main" id="{66896D7F-C8D8-4293-9838-603D2F7000ED}"/>
                  </a:ext>
                </a:extLst>
              </p:cNvPr>
              <p:cNvSpPr/>
              <p:nvPr/>
            </p:nvSpPr>
            <p:spPr>
              <a:xfrm>
                <a:off x="1695604" y="2300789"/>
                <a:ext cx="2471828" cy="517655"/>
              </a:xfrm>
              <a:prstGeom prst="rightArrow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Better</a:t>
                </a:r>
              </a:p>
            </p:txBody>
          </p: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EC1FF453-F0D3-43E4-BD95-643E0A0F6C9E}"/>
                </a:ext>
              </a:extLst>
            </p:cNvPr>
            <p:cNvGrpSpPr/>
            <p:nvPr/>
          </p:nvGrpSpPr>
          <p:grpSpPr>
            <a:xfrm>
              <a:off x="4022860" y="2840872"/>
              <a:ext cx="1480631" cy="1461741"/>
              <a:chOff x="4235473" y="1728742"/>
              <a:chExt cx="1480631" cy="1461741"/>
            </a:xfrm>
          </p:grpSpPr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8E876371-651E-45D3-BC8D-F572DA2AB84F}"/>
                  </a:ext>
                </a:extLst>
              </p:cNvPr>
              <p:cNvGrpSpPr/>
              <p:nvPr/>
            </p:nvGrpSpPr>
            <p:grpSpPr>
              <a:xfrm>
                <a:off x="4319798" y="1728742"/>
                <a:ext cx="1304057" cy="1093456"/>
                <a:chOff x="5683823" y="1333240"/>
                <a:chExt cx="1304057" cy="1093456"/>
              </a:xfrm>
            </p:grpSpPr>
            <p:sp>
              <p:nvSpPr>
                <p:cNvPr id="208" name="Plus Sign 207">
                  <a:extLst>
                    <a:ext uri="{FF2B5EF4-FFF2-40B4-BE49-F238E27FC236}">
                      <a16:creationId xmlns:a16="http://schemas.microsoft.com/office/drawing/2014/main" id="{C2448D73-6535-40CE-B61F-F0924F2D3805}"/>
                    </a:ext>
                  </a:extLst>
                </p:cNvPr>
                <p:cNvSpPr/>
                <p:nvPr/>
              </p:nvSpPr>
              <p:spPr>
                <a:xfrm>
                  <a:off x="5689018" y="1333240"/>
                  <a:ext cx="412177" cy="328437"/>
                </a:xfrm>
                <a:prstGeom prst="mathPlus">
                  <a:avLst>
                    <a:gd name="adj1" fmla="val 7785"/>
                  </a:avLst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Plus Sign 208">
                  <a:extLst>
                    <a:ext uri="{FF2B5EF4-FFF2-40B4-BE49-F238E27FC236}">
                      <a16:creationId xmlns:a16="http://schemas.microsoft.com/office/drawing/2014/main" id="{834FF314-43CD-48AE-B8E6-4E7F16F993A4}"/>
                    </a:ext>
                  </a:extLst>
                </p:cNvPr>
                <p:cNvSpPr/>
                <p:nvPr/>
              </p:nvSpPr>
              <p:spPr>
                <a:xfrm>
                  <a:off x="6548373" y="1337563"/>
                  <a:ext cx="412177" cy="328437"/>
                </a:xfrm>
                <a:prstGeom prst="mathPlus">
                  <a:avLst>
                    <a:gd name="adj1" fmla="val 7785"/>
                  </a:avLst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Plus Sign 209">
                  <a:extLst>
                    <a:ext uri="{FF2B5EF4-FFF2-40B4-BE49-F238E27FC236}">
                      <a16:creationId xmlns:a16="http://schemas.microsoft.com/office/drawing/2014/main" id="{C2F36FDC-AA50-4D61-97CB-FB6AABF988D3}"/>
                    </a:ext>
                  </a:extLst>
                </p:cNvPr>
                <p:cNvSpPr/>
                <p:nvPr/>
              </p:nvSpPr>
              <p:spPr>
                <a:xfrm>
                  <a:off x="5683823" y="2098259"/>
                  <a:ext cx="412177" cy="328437"/>
                </a:xfrm>
                <a:prstGeom prst="mathPlus">
                  <a:avLst>
                    <a:gd name="adj1" fmla="val 7785"/>
                  </a:avLst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Plus Sign 210">
                  <a:extLst>
                    <a:ext uri="{FF2B5EF4-FFF2-40B4-BE49-F238E27FC236}">
                      <a16:creationId xmlns:a16="http://schemas.microsoft.com/office/drawing/2014/main" id="{4E63C567-FC84-455F-B948-711ACA015345}"/>
                    </a:ext>
                  </a:extLst>
                </p:cNvPr>
                <p:cNvSpPr/>
                <p:nvPr/>
              </p:nvSpPr>
              <p:spPr>
                <a:xfrm>
                  <a:off x="6575703" y="2092842"/>
                  <a:ext cx="412177" cy="328437"/>
                </a:xfrm>
                <a:prstGeom prst="mathPlus">
                  <a:avLst>
                    <a:gd name="adj1" fmla="val 7785"/>
                  </a:avLst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E92412AD-23C1-4128-AF1F-9FA8DE758AE2}"/>
                    </a:ext>
                  </a:extLst>
                </p:cNvPr>
                <p:cNvSpPr/>
                <p:nvPr/>
              </p:nvSpPr>
              <p:spPr>
                <a:xfrm>
                  <a:off x="5978904" y="1598746"/>
                  <a:ext cx="722454" cy="565614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/>
                    <a:t>Patterns</a:t>
                  </a:r>
                </a:p>
                <a:p>
                  <a:pPr algn="ctr"/>
                  <a:r>
                    <a:rPr lang="en-US" sz="1000" b="1" dirty="0"/>
                    <a:t>area</a:t>
                  </a:r>
                  <a:endParaRPr lang="en-US" sz="900" b="1" dirty="0"/>
                </a:p>
              </p:txBody>
            </p:sp>
          </p:grp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4625EABE-4105-4945-A742-8B4024AC1F95}"/>
                  </a:ext>
                </a:extLst>
              </p:cNvPr>
              <p:cNvSpPr txBox="1"/>
              <p:nvPr/>
            </p:nvSpPr>
            <p:spPr>
              <a:xfrm>
                <a:off x="4235473" y="2862046"/>
                <a:ext cx="1480631" cy="328437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dirty="0"/>
                  <a:t>Good design</a:t>
                </a:r>
              </a:p>
            </p:txBody>
          </p: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C7D0D727-72FC-4CF1-9474-FE09943AED1C}"/>
                </a:ext>
              </a:extLst>
            </p:cNvPr>
            <p:cNvGrpSpPr/>
            <p:nvPr/>
          </p:nvGrpSpPr>
          <p:grpSpPr>
            <a:xfrm>
              <a:off x="6170570" y="2841780"/>
              <a:ext cx="1513401" cy="1506247"/>
              <a:chOff x="6382289" y="1735766"/>
              <a:chExt cx="1513401" cy="1506247"/>
            </a:xfrm>
          </p:grpSpPr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3F768171-216A-4A6B-805A-E9C0BEDC5CB9}"/>
                  </a:ext>
                </a:extLst>
              </p:cNvPr>
              <p:cNvGrpSpPr/>
              <p:nvPr/>
            </p:nvGrpSpPr>
            <p:grpSpPr>
              <a:xfrm>
                <a:off x="6382289" y="1735766"/>
                <a:ext cx="1460566" cy="1154359"/>
                <a:chOff x="5545123" y="3887425"/>
                <a:chExt cx="1460566" cy="1154359"/>
              </a:xfrm>
            </p:grpSpPr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C8912014-DA83-4C1A-B07F-D3016D8379B9}"/>
                    </a:ext>
                  </a:extLst>
                </p:cNvPr>
                <p:cNvSpPr/>
                <p:nvPr/>
              </p:nvSpPr>
              <p:spPr>
                <a:xfrm>
                  <a:off x="5545123" y="3887426"/>
                  <a:ext cx="1460566" cy="1154358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/>
                    <a:t>Patterns</a:t>
                  </a:r>
                </a:p>
                <a:p>
                  <a:pPr algn="ctr"/>
                  <a:r>
                    <a:rPr lang="en-US" sz="1000" b="1" dirty="0"/>
                    <a:t>area</a:t>
                  </a:r>
                  <a:endParaRPr lang="en-US" sz="900" b="1" dirty="0"/>
                </a:p>
              </p:txBody>
            </p:sp>
            <p:sp>
              <p:nvSpPr>
                <p:cNvPr id="217" name="Plus Sign 216">
                  <a:extLst>
                    <a:ext uri="{FF2B5EF4-FFF2-40B4-BE49-F238E27FC236}">
                      <a16:creationId xmlns:a16="http://schemas.microsoft.com/office/drawing/2014/main" id="{9A0FF717-D0F7-4693-BC32-A0021473324E}"/>
                    </a:ext>
                  </a:extLst>
                </p:cNvPr>
                <p:cNvSpPr/>
                <p:nvPr/>
              </p:nvSpPr>
              <p:spPr>
                <a:xfrm>
                  <a:off x="5663851" y="3887425"/>
                  <a:ext cx="412177" cy="328437"/>
                </a:xfrm>
                <a:prstGeom prst="mathPlus">
                  <a:avLst>
                    <a:gd name="adj1" fmla="val 7785"/>
                  </a:avLst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Plus Sign 217">
                  <a:extLst>
                    <a:ext uri="{FF2B5EF4-FFF2-40B4-BE49-F238E27FC236}">
                      <a16:creationId xmlns:a16="http://schemas.microsoft.com/office/drawing/2014/main" id="{26A6A9AB-33CD-456F-95DD-3458BB612025}"/>
                    </a:ext>
                  </a:extLst>
                </p:cNvPr>
                <p:cNvSpPr/>
                <p:nvPr/>
              </p:nvSpPr>
              <p:spPr>
                <a:xfrm>
                  <a:off x="6523206" y="3891748"/>
                  <a:ext cx="412177" cy="328437"/>
                </a:xfrm>
                <a:prstGeom prst="mathPlus">
                  <a:avLst>
                    <a:gd name="adj1" fmla="val 7785"/>
                  </a:avLst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Plus Sign 218">
                  <a:extLst>
                    <a:ext uri="{FF2B5EF4-FFF2-40B4-BE49-F238E27FC236}">
                      <a16:creationId xmlns:a16="http://schemas.microsoft.com/office/drawing/2014/main" id="{26A36369-F2EA-4230-881B-CA18288D81E7}"/>
                    </a:ext>
                  </a:extLst>
                </p:cNvPr>
                <p:cNvSpPr/>
                <p:nvPr/>
              </p:nvSpPr>
              <p:spPr>
                <a:xfrm>
                  <a:off x="5658656" y="4652444"/>
                  <a:ext cx="412177" cy="328437"/>
                </a:xfrm>
                <a:prstGeom prst="mathPlus">
                  <a:avLst>
                    <a:gd name="adj1" fmla="val 7785"/>
                  </a:avLst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Plus Sign 219">
                  <a:extLst>
                    <a:ext uri="{FF2B5EF4-FFF2-40B4-BE49-F238E27FC236}">
                      <a16:creationId xmlns:a16="http://schemas.microsoft.com/office/drawing/2014/main" id="{F9AB9623-1866-4152-B5EA-65B26FBA9720}"/>
                    </a:ext>
                  </a:extLst>
                </p:cNvPr>
                <p:cNvSpPr/>
                <p:nvPr/>
              </p:nvSpPr>
              <p:spPr>
                <a:xfrm>
                  <a:off x="6550536" y="4647027"/>
                  <a:ext cx="412177" cy="328437"/>
                </a:xfrm>
                <a:prstGeom prst="mathPlus">
                  <a:avLst>
                    <a:gd name="adj1" fmla="val 7785"/>
                  </a:avLst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CF7BB417-E7EB-47DE-A064-6D2BDEC8562E}"/>
                  </a:ext>
                </a:extLst>
              </p:cNvPr>
              <p:cNvSpPr txBox="1"/>
              <p:nvPr/>
            </p:nvSpPr>
            <p:spPr>
              <a:xfrm>
                <a:off x="6415059" y="2913576"/>
                <a:ext cx="1480631" cy="328437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dirty="0"/>
                  <a:t>Bad design</a:t>
                </a:r>
              </a:p>
            </p:txBody>
          </p:sp>
        </p:grpSp>
      </p:grpSp>
      <p:sp>
        <p:nvSpPr>
          <p:cNvPr id="237" name="TextBox 236">
            <a:extLst>
              <a:ext uri="{FF2B5EF4-FFF2-40B4-BE49-F238E27FC236}">
                <a16:creationId xmlns:a16="http://schemas.microsoft.com/office/drawing/2014/main" id="{3C4D1544-F8F0-48EB-8C81-7A8BD13EFC07}"/>
              </a:ext>
            </a:extLst>
          </p:cNvPr>
          <p:cNvSpPr txBox="1"/>
          <p:nvPr/>
        </p:nvSpPr>
        <p:spPr>
          <a:xfrm>
            <a:off x="662890" y="895814"/>
            <a:ext cx="110992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+mj-lt"/>
              </a:rPr>
              <a:t>Global and chip markers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Global/wafer markers: markers to align the wafer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For high accuracy use chip level alignment markers. Chip markers &lt;&lt; global markers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Use global markers as a 1</a:t>
            </a:r>
            <a:r>
              <a:rPr lang="en-US" baseline="30000" dirty="0"/>
              <a:t>st</a:t>
            </a:r>
            <a:r>
              <a:rPr lang="en-US" dirty="0"/>
              <a:t> alignment step, then go to chip markers for high accuracy alignment</a:t>
            </a:r>
          </a:p>
        </p:txBody>
      </p:sp>
    </p:spTree>
    <p:extLst>
      <p:ext uri="{BB962C8B-B14F-4D97-AF65-F5344CB8AC3E}">
        <p14:creationId xmlns:p14="http://schemas.microsoft.com/office/powerpoint/2010/main" val="6809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6752A-6879-4D0E-B8BF-858196E0D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 high resolution patterning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F3D96-CF18-4FD4-8A99-FF4EA20342B7}"/>
              </a:ext>
            </a:extLst>
          </p:cNvPr>
          <p:cNvSpPr txBox="1"/>
          <p:nvPr/>
        </p:nvSpPr>
        <p:spPr>
          <a:xfrm>
            <a:off x="713090" y="890399"/>
            <a:ext cx="10547706" cy="376696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dirty="0"/>
              <a:t>Resist thickness and depth of focus (DOF)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Maintain resist thickness &lt; DOF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Optical: DOF </a:t>
            </a:r>
            <a:r>
              <a:rPr lang="en-US" i="1" dirty="0"/>
              <a:t>α </a:t>
            </a:r>
            <a:r>
              <a:rPr lang="el-GR" dirty="0"/>
              <a:t>λ</a:t>
            </a:r>
            <a:r>
              <a:rPr lang="en-US" dirty="0"/>
              <a:t>/NA</a:t>
            </a:r>
            <a:r>
              <a:rPr lang="en-US" baseline="30000" dirty="0"/>
              <a:t>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 EBL: DOF </a:t>
            </a:r>
            <a:r>
              <a:rPr lang="en-US" i="1" dirty="0"/>
              <a:t>α </a:t>
            </a:r>
            <a:r>
              <a:rPr lang="en-US" dirty="0"/>
              <a:t>electron energy (kV)</a:t>
            </a:r>
          </a:p>
          <a:p>
            <a:pPr algn="l"/>
            <a:r>
              <a:rPr lang="en-US" b="1" dirty="0"/>
              <a:t>Focus optimization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Optical: use defects or markers to focus on the transparent substrate, minimize sample tilt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EBL: Minimize astigmatism, Focus plan fit (</a:t>
            </a:r>
            <a:r>
              <a:rPr lang="en-US" dirty="0" err="1"/>
              <a:t>Nabity</a:t>
            </a:r>
            <a:r>
              <a:rPr lang="en-US" dirty="0"/>
              <a:t>), contamination dot focus (</a:t>
            </a:r>
            <a:r>
              <a:rPr lang="en-US" dirty="0" err="1"/>
              <a:t>Nabity</a:t>
            </a:r>
            <a:r>
              <a:rPr lang="en-US" dirty="0"/>
              <a:t>), S-focus correction (JEOL), height correction (JEOL)</a:t>
            </a:r>
          </a:p>
          <a:p>
            <a:pPr algn="l"/>
            <a:r>
              <a:rPr lang="en-US" b="1" dirty="0"/>
              <a:t>Exposure corrections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Optical: Edge beads removal, wedge error compensation (WEC), wafer reflection and proximity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EBL: charge removal (discharge layer), proximity correction, shot noise minimization</a:t>
            </a:r>
          </a:p>
          <a:p>
            <a:r>
              <a:rPr lang="en-US" b="1" dirty="0"/>
              <a:t>Dose test, Dose test, Dose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Optical and EBL: carry out series of dose test to identify optimal dose for the patterning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AFEC28-5247-4EAC-AA42-D467897C35A6}"/>
              </a:ext>
            </a:extLst>
          </p:cNvPr>
          <p:cNvGrpSpPr/>
          <p:nvPr/>
        </p:nvGrpSpPr>
        <p:grpSpPr>
          <a:xfrm>
            <a:off x="3139832" y="4571956"/>
            <a:ext cx="4642907" cy="1091160"/>
            <a:chOff x="3364502" y="4799496"/>
            <a:chExt cx="4642907" cy="10911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EBED7A7-1CD1-4252-B450-DE35F3CA2211}"/>
                </a:ext>
              </a:extLst>
            </p:cNvPr>
            <p:cNvGrpSpPr/>
            <p:nvPr/>
          </p:nvGrpSpPr>
          <p:grpSpPr>
            <a:xfrm>
              <a:off x="3364502" y="4799496"/>
              <a:ext cx="4642907" cy="1091160"/>
              <a:chOff x="4565009" y="1126400"/>
              <a:chExt cx="4859140" cy="132652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C05D438-E850-4A27-9E63-759288B1D7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4149" y="1126400"/>
                <a:ext cx="1440000" cy="1326094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1D20FD6-9CCE-431D-84FD-0B739D6824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5009" y="1126834"/>
                <a:ext cx="1440000" cy="1326094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DB96C6C-D91C-4BE6-A0D1-341E2E2CEE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567" y="1126834"/>
                <a:ext cx="1440000" cy="1326094"/>
              </a:xfrm>
              <a:prstGeom prst="rect">
                <a:avLst/>
              </a:prstGeom>
            </p:spPr>
          </p:pic>
        </p:grp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A99F7844-03EC-4397-BB4E-B5136AAB9C49}"/>
                </a:ext>
              </a:extLst>
            </p:cNvPr>
            <p:cNvSpPr/>
            <p:nvPr/>
          </p:nvSpPr>
          <p:spPr>
            <a:xfrm>
              <a:off x="4130472" y="5437372"/>
              <a:ext cx="3321108" cy="4529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Dose test: Increased dose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86C9F7-6F4A-4D6E-BE20-BB9B7E5D5389}"/>
              </a:ext>
            </a:extLst>
          </p:cNvPr>
          <p:cNvSpPr txBox="1"/>
          <p:nvPr/>
        </p:nvSpPr>
        <p:spPr>
          <a:xfrm>
            <a:off x="713090" y="5633561"/>
            <a:ext cx="111657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/>
              <a:t>Development control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Higher resolution with dilute developers; cold development </a:t>
            </a:r>
            <a:r>
              <a:rPr lang="en-US" dirty="0">
                <a:sym typeface="Wingdings" panose="05000000000000000000" pitchFamily="2" charset="2"/>
              </a:rPr>
              <a:t> higher resolution (requires higher dose)</a:t>
            </a:r>
            <a:endParaRPr lang="en-US" dirty="0"/>
          </a:p>
          <a:p>
            <a:pPr algn="l"/>
            <a:r>
              <a:rPr lang="en-US" b="1" dirty="0"/>
              <a:t>Post process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Consider post processes (e.g. </a:t>
            </a:r>
            <a:r>
              <a:rPr lang="en-US" dirty="0" err="1"/>
              <a:t>loftoff</a:t>
            </a:r>
            <a:r>
              <a:rPr lang="en-US" dirty="0"/>
              <a:t>, etching) for final resolution of the feature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1B49DD-2E37-4984-8D2B-B205ED021414}"/>
              </a:ext>
            </a:extLst>
          </p:cNvPr>
          <p:cNvGrpSpPr/>
          <p:nvPr/>
        </p:nvGrpSpPr>
        <p:grpSpPr>
          <a:xfrm>
            <a:off x="7711388" y="4512087"/>
            <a:ext cx="2723268" cy="1451781"/>
            <a:chOff x="7655799" y="4647649"/>
            <a:chExt cx="2723268" cy="145178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711FC28-B278-4B94-AF80-A7190CEB4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9" t="29019" r="39253" b="26900"/>
            <a:stretch/>
          </p:blipFill>
          <p:spPr>
            <a:xfrm>
              <a:off x="8204215" y="4647649"/>
              <a:ext cx="1626436" cy="115102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FE2EC1-5DFA-4EE1-925C-225867D42FC8}"/>
                </a:ext>
              </a:extLst>
            </p:cNvPr>
            <p:cNvSpPr txBox="1"/>
            <p:nvPr/>
          </p:nvSpPr>
          <p:spPr>
            <a:xfrm>
              <a:off x="7655799" y="5768566"/>
              <a:ext cx="2723268" cy="33086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en-US" sz="1100" b="1" dirty="0"/>
                <a:t>Rounded corners: too much dose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64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7CC173-4D57-E24E-AC26-5A8FEA08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62" y="261193"/>
            <a:ext cx="10096500" cy="774779"/>
          </a:xfrm>
        </p:spPr>
        <p:txBody>
          <a:bodyPr>
            <a:normAutofit/>
          </a:bodyPr>
          <a:lstStyle/>
          <a:p>
            <a:r>
              <a:rPr lang="en-US" sz="3200" dirty="0"/>
              <a:t>CINT Nanofabrication Workshop Series (CNWS)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034C35-F7AA-4250-BCD5-23EEE28654C1}"/>
              </a:ext>
            </a:extLst>
          </p:cNvPr>
          <p:cNvGrpSpPr/>
          <p:nvPr/>
        </p:nvGrpSpPr>
        <p:grpSpPr>
          <a:xfrm>
            <a:off x="829054" y="3049989"/>
            <a:ext cx="1386636" cy="1608781"/>
            <a:chOff x="465713" y="2429173"/>
            <a:chExt cx="1606872" cy="1919259"/>
          </a:xfrm>
        </p:grpSpPr>
        <p:pic>
          <p:nvPicPr>
            <p:cNvPr id="1026" name="Picture 2" descr="DirectorySpot - Home | Facebook">
              <a:extLst>
                <a:ext uri="{FF2B5EF4-FFF2-40B4-BE49-F238E27FC236}">
                  <a16:creationId xmlns:a16="http://schemas.microsoft.com/office/drawing/2014/main" id="{719E3B40-1846-47CC-B023-CA08DCEEE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71" y="2429173"/>
              <a:ext cx="1589014" cy="1589014"/>
            </a:xfrm>
            <a:prstGeom prst="ellipse">
              <a:avLst/>
            </a:prstGeom>
            <a:ln w="3175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2B0E76-C4B7-47BD-94CB-75CF20CEBB8D}"/>
                </a:ext>
              </a:extLst>
            </p:cNvPr>
            <p:cNvSpPr txBox="1"/>
            <p:nvPr/>
          </p:nvSpPr>
          <p:spPr>
            <a:xfrm>
              <a:off x="465713" y="4038600"/>
              <a:ext cx="1369894" cy="309832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dirty="0"/>
                <a:t>New IL Users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6F70118-6BDE-4783-8EE2-3E7FA3298C07}"/>
              </a:ext>
            </a:extLst>
          </p:cNvPr>
          <p:cNvSpPr txBox="1"/>
          <p:nvPr/>
        </p:nvSpPr>
        <p:spPr>
          <a:xfrm>
            <a:off x="1420123" y="1160865"/>
            <a:ext cx="9811667" cy="1280596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>
                <a:solidFill>
                  <a:srgbClr val="002060"/>
                </a:solidFill>
              </a:rPr>
              <a:t>Goals: Help integration lab (IL) users community to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Smooth out learning curve for new users with no/little prior fabrication experience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Address fabrication bottlenecks for the users and minimize/avoid “rediscovering the wheel”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Discuss advanced fabrication topics with experts and learn from each other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52A365-1B37-4359-8A0A-52310193F59D}"/>
              </a:ext>
            </a:extLst>
          </p:cNvPr>
          <p:cNvGrpSpPr/>
          <p:nvPr/>
        </p:nvGrpSpPr>
        <p:grpSpPr>
          <a:xfrm>
            <a:off x="610376" y="4824913"/>
            <a:ext cx="1744336" cy="1812571"/>
            <a:chOff x="406573" y="4684668"/>
            <a:chExt cx="1744336" cy="181257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F281C3-3869-47BB-A376-2162D260F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491" y="4684668"/>
              <a:ext cx="1478501" cy="147850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18ED0F-1FBA-4597-AD6D-1A1196A51803}"/>
                </a:ext>
              </a:extLst>
            </p:cNvPr>
            <p:cNvSpPr txBox="1"/>
            <p:nvPr/>
          </p:nvSpPr>
          <p:spPr>
            <a:xfrm>
              <a:off x="406573" y="6187406"/>
              <a:ext cx="1744336" cy="309833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dirty="0"/>
                <a:t>Existing IL Users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63CD0C8-9C31-4AF4-8D96-22F5B213CCB1}"/>
              </a:ext>
            </a:extLst>
          </p:cNvPr>
          <p:cNvGrpSpPr/>
          <p:nvPr/>
        </p:nvGrpSpPr>
        <p:grpSpPr>
          <a:xfrm>
            <a:off x="3610703" y="2524532"/>
            <a:ext cx="3414320" cy="4171473"/>
            <a:chOff x="3786022" y="2534105"/>
            <a:chExt cx="3414320" cy="417147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A528F3-D9E6-401E-824A-C304D8F036B7}"/>
                </a:ext>
              </a:extLst>
            </p:cNvPr>
            <p:cNvSpPr txBox="1"/>
            <p:nvPr/>
          </p:nvSpPr>
          <p:spPr>
            <a:xfrm>
              <a:off x="4440362" y="2534105"/>
              <a:ext cx="1921080" cy="371892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b="1" dirty="0"/>
                <a:t>Workshop Topics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A1911E6-4D3E-43F3-9BEA-EE001FF57C6C}"/>
                </a:ext>
              </a:extLst>
            </p:cNvPr>
            <p:cNvSpPr/>
            <p:nvPr/>
          </p:nvSpPr>
          <p:spPr>
            <a:xfrm>
              <a:off x="3786023" y="2947788"/>
              <a:ext cx="3414319" cy="116037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Introductory Topics</a:t>
              </a:r>
            </a:p>
            <a:p>
              <a:r>
                <a:rPr lang="en-US" sz="1400" dirty="0"/>
                <a:t>Planning &amp; design, fab process flow, sample handling, troubleshooting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97BCAAA-76BC-4874-94A4-AD37DD55C0C0}"/>
                </a:ext>
              </a:extLst>
            </p:cNvPr>
            <p:cNvSpPr/>
            <p:nvPr/>
          </p:nvSpPr>
          <p:spPr>
            <a:xfrm>
              <a:off x="3786022" y="4254300"/>
              <a:ext cx="3414319" cy="116037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Intermediate Topics</a:t>
              </a:r>
            </a:p>
            <a:p>
              <a:r>
                <a:rPr lang="en-US" sz="1400" dirty="0"/>
                <a:t>Lithography, chemical processes, etching, depositions, metrology, holistic approach, troubleshooting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8371669-9AF7-4135-B33D-6B0800C1594B}"/>
                </a:ext>
              </a:extLst>
            </p:cNvPr>
            <p:cNvSpPr/>
            <p:nvPr/>
          </p:nvSpPr>
          <p:spPr>
            <a:xfrm>
              <a:off x="3786022" y="5545205"/>
              <a:ext cx="3414319" cy="116037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Advanced Topics</a:t>
              </a:r>
            </a:p>
            <a:p>
              <a:r>
                <a:rPr lang="en-US" sz="1400" dirty="0"/>
                <a:t>Materials specific, device architecture specific, complex process flow, integration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1D1E631-0B87-498A-AF1A-9C81730FD15E}"/>
              </a:ext>
            </a:extLst>
          </p:cNvPr>
          <p:cNvGrpSpPr/>
          <p:nvPr/>
        </p:nvGrpSpPr>
        <p:grpSpPr>
          <a:xfrm>
            <a:off x="8097838" y="2783377"/>
            <a:ext cx="3852776" cy="3332440"/>
            <a:chOff x="3103277" y="2834367"/>
            <a:chExt cx="3852776" cy="3332440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C60329A2-E11C-46F5-A5A3-8D71FCCD295A}"/>
                </a:ext>
              </a:extLst>
            </p:cNvPr>
            <p:cNvSpPr/>
            <p:nvPr/>
          </p:nvSpPr>
          <p:spPr>
            <a:xfrm rot="16200000">
              <a:off x="3363445" y="2574199"/>
              <a:ext cx="3332440" cy="3852776"/>
            </a:xfrm>
            <a:prstGeom prst="homePlate">
              <a:avLst>
                <a:gd name="adj" fmla="val 2047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BF0106-B646-47C2-8E21-CD82A0D4C66A}"/>
                </a:ext>
              </a:extLst>
            </p:cNvPr>
            <p:cNvSpPr txBox="1"/>
            <p:nvPr/>
          </p:nvSpPr>
          <p:spPr>
            <a:xfrm>
              <a:off x="3915339" y="3326212"/>
              <a:ext cx="218066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Workshop Format</a:t>
              </a:r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448EB33-3761-4506-85C9-C1DAED45EC8B}"/>
                </a:ext>
              </a:extLst>
            </p:cNvPr>
            <p:cNvGrpSpPr/>
            <p:nvPr/>
          </p:nvGrpSpPr>
          <p:grpSpPr>
            <a:xfrm>
              <a:off x="3300589" y="4008296"/>
              <a:ext cx="3407411" cy="1936391"/>
              <a:chOff x="3300590" y="3947015"/>
              <a:chExt cx="3407411" cy="1724796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082B9A8-5663-41F7-AE61-7CE0CD53E100}"/>
                  </a:ext>
                </a:extLst>
              </p:cNvPr>
              <p:cNvSpPr/>
              <p:nvPr/>
            </p:nvSpPr>
            <p:spPr>
              <a:xfrm>
                <a:off x="3300590" y="3947015"/>
                <a:ext cx="3407410" cy="115327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1A315D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rgbClr val="1A315D"/>
                    </a:solidFill>
                  </a:rPr>
                  <a:t>Presentation on the Topic</a:t>
                </a:r>
              </a:p>
              <a:p>
                <a:pPr algn="ctr"/>
                <a:r>
                  <a:rPr lang="en-US" sz="1600" b="1" dirty="0">
                    <a:solidFill>
                      <a:srgbClr val="1A315D"/>
                    </a:solidFill>
                  </a:rPr>
                  <a:t>(40 minutes)</a:t>
                </a:r>
              </a:p>
              <a:p>
                <a:pPr algn="ctr"/>
                <a:r>
                  <a:rPr lang="en-US" sz="1600" b="1" dirty="0"/>
                  <a:t> (30 min)</a:t>
                </a:r>
                <a:endParaRPr lang="en-US" sz="160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7088694-791C-4741-88A5-CAB53835D650}"/>
                  </a:ext>
                </a:extLst>
              </p:cNvPr>
              <p:cNvSpPr/>
              <p:nvPr/>
            </p:nvSpPr>
            <p:spPr>
              <a:xfrm>
                <a:off x="3300590" y="5100287"/>
                <a:ext cx="3407411" cy="57152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1A315D"/>
                    </a:solidFill>
                  </a:rPr>
                  <a:t>Discussion and fab questions </a:t>
                </a:r>
              </a:p>
              <a:p>
                <a:pPr algn="ctr"/>
                <a:r>
                  <a:rPr lang="en-US" sz="1600" b="1" dirty="0">
                    <a:solidFill>
                      <a:srgbClr val="1A315D"/>
                    </a:solidFill>
                  </a:rPr>
                  <a:t>(20 minutes)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896FE68-2FC8-4E16-820C-4CE6A97A9D5D}"/>
              </a:ext>
            </a:extLst>
          </p:cNvPr>
          <p:cNvGrpSpPr/>
          <p:nvPr/>
        </p:nvGrpSpPr>
        <p:grpSpPr>
          <a:xfrm>
            <a:off x="2583809" y="4449597"/>
            <a:ext cx="829580" cy="802462"/>
            <a:chOff x="2583809" y="4507769"/>
            <a:chExt cx="646873" cy="466903"/>
          </a:xfrm>
        </p:grpSpPr>
        <p:sp>
          <p:nvSpPr>
            <p:cNvPr id="39" name="Arrow: Chevron 38">
              <a:extLst>
                <a:ext uri="{FF2B5EF4-FFF2-40B4-BE49-F238E27FC236}">
                  <a16:creationId xmlns:a16="http://schemas.microsoft.com/office/drawing/2014/main" id="{46DB609B-F7EB-45A1-A14D-EE5D920EFB5A}"/>
                </a:ext>
              </a:extLst>
            </p:cNvPr>
            <p:cNvSpPr/>
            <p:nvPr/>
          </p:nvSpPr>
          <p:spPr>
            <a:xfrm>
              <a:off x="2583809" y="4507769"/>
              <a:ext cx="268448" cy="466903"/>
            </a:xfrm>
            <a:prstGeom prst="chevr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Arrow: Chevron 42">
              <a:extLst>
                <a:ext uri="{FF2B5EF4-FFF2-40B4-BE49-F238E27FC236}">
                  <a16:creationId xmlns:a16="http://schemas.microsoft.com/office/drawing/2014/main" id="{F1BA6742-17E3-42B3-B625-63EEEE430FE1}"/>
                </a:ext>
              </a:extLst>
            </p:cNvPr>
            <p:cNvSpPr/>
            <p:nvPr/>
          </p:nvSpPr>
          <p:spPr>
            <a:xfrm>
              <a:off x="2778338" y="4507769"/>
              <a:ext cx="268448" cy="466903"/>
            </a:xfrm>
            <a:prstGeom prst="chevr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Arrow: Chevron 43">
              <a:extLst>
                <a:ext uri="{FF2B5EF4-FFF2-40B4-BE49-F238E27FC236}">
                  <a16:creationId xmlns:a16="http://schemas.microsoft.com/office/drawing/2014/main" id="{F6F09691-557F-4148-9796-E673B038533C}"/>
                </a:ext>
              </a:extLst>
            </p:cNvPr>
            <p:cNvSpPr/>
            <p:nvPr/>
          </p:nvSpPr>
          <p:spPr>
            <a:xfrm>
              <a:off x="2962234" y="4507769"/>
              <a:ext cx="268448" cy="466903"/>
            </a:xfrm>
            <a:prstGeom prst="chevr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E0B3538-A1AD-4A7D-ABC5-E314CD8C010E}"/>
              </a:ext>
            </a:extLst>
          </p:cNvPr>
          <p:cNvGrpSpPr/>
          <p:nvPr/>
        </p:nvGrpSpPr>
        <p:grpSpPr>
          <a:xfrm>
            <a:off x="7161213" y="4449597"/>
            <a:ext cx="829580" cy="802462"/>
            <a:chOff x="2583809" y="4507769"/>
            <a:chExt cx="646873" cy="466903"/>
          </a:xfrm>
        </p:grpSpPr>
        <p:sp>
          <p:nvSpPr>
            <p:cNvPr id="47" name="Arrow: Chevron 46">
              <a:extLst>
                <a:ext uri="{FF2B5EF4-FFF2-40B4-BE49-F238E27FC236}">
                  <a16:creationId xmlns:a16="http://schemas.microsoft.com/office/drawing/2014/main" id="{F244E945-2D3C-471D-B4CB-780B72A502C4}"/>
                </a:ext>
              </a:extLst>
            </p:cNvPr>
            <p:cNvSpPr/>
            <p:nvPr/>
          </p:nvSpPr>
          <p:spPr>
            <a:xfrm>
              <a:off x="2583809" y="4507769"/>
              <a:ext cx="268448" cy="466903"/>
            </a:xfrm>
            <a:prstGeom prst="chevr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Arrow: Chevron 47">
              <a:extLst>
                <a:ext uri="{FF2B5EF4-FFF2-40B4-BE49-F238E27FC236}">
                  <a16:creationId xmlns:a16="http://schemas.microsoft.com/office/drawing/2014/main" id="{F7E9795A-A3DE-4640-83D3-342E203C908F}"/>
                </a:ext>
              </a:extLst>
            </p:cNvPr>
            <p:cNvSpPr/>
            <p:nvPr/>
          </p:nvSpPr>
          <p:spPr>
            <a:xfrm>
              <a:off x="2778338" y="4507769"/>
              <a:ext cx="268448" cy="466903"/>
            </a:xfrm>
            <a:prstGeom prst="chevr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Arrow: Chevron 48">
              <a:extLst>
                <a:ext uri="{FF2B5EF4-FFF2-40B4-BE49-F238E27FC236}">
                  <a16:creationId xmlns:a16="http://schemas.microsoft.com/office/drawing/2014/main" id="{C845AF25-0F0E-4A65-B949-4D550F2E2040}"/>
                </a:ext>
              </a:extLst>
            </p:cNvPr>
            <p:cNvSpPr/>
            <p:nvPr/>
          </p:nvSpPr>
          <p:spPr>
            <a:xfrm>
              <a:off x="2962234" y="4507769"/>
              <a:ext cx="268448" cy="466903"/>
            </a:xfrm>
            <a:prstGeom prst="chevr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38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BD8D-EB8D-4298-82C2-D4F98DAB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processes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D5217-8FA2-42D5-BC1B-9833C35A5333}"/>
              </a:ext>
            </a:extLst>
          </p:cNvPr>
          <p:cNvSpPr txBox="1"/>
          <p:nvPr/>
        </p:nvSpPr>
        <p:spPr>
          <a:xfrm>
            <a:off x="637564" y="1661022"/>
            <a:ext cx="4622334" cy="303681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dirty="0"/>
              <a:t>Image reversal process (Photolithography)</a:t>
            </a:r>
          </a:p>
          <a:p>
            <a:pPr algn="l"/>
            <a:r>
              <a:rPr lang="en-US" dirty="0"/>
              <a:t>Photoresist: AZ5214E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Spin coat AZ5214E at 4krpm on clean dry sample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Prebake at 110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 for 90s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Exposure: 40mJ/cm</a:t>
            </a:r>
            <a:r>
              <a:rPr lang="en-US" baseline="30000" dirty="0"/>
              <a:t>2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IR bake: 110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 for 2 minute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Flood exposure: 45 sec exposure on mask aligner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Develop in MF319 for 60-90s</a:t>
            </a:r>
          </a:p>
          <a:p>
            <a:pPr algn="l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D0252-1DDF-4EB1-A4A3-1B58C1234394}"/>
              </a:ext>
            </a:extLst>
          </p:cNvPr>
          <p:cNvSpPr txBox="1"/>
          <p:nvPr/>
        </p:nvSpPr>
        <p:spPr>
          <a:xfrm>
            <a:off x="5603847" y="1669412"/>
            <a:ext cx="5511566" cy="303681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dirty="0"/>
              <a:t>HSQ process (EBL) on insulating substrate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Spin coat HSQ at desired speed on clean dry sample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Bake sample at 180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 for 2 minutes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Coat polymer discharge layer on the top of HSQ (alternately, 10nm Au layer)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Exposure for large sparse features: 1200uC/cm</a:t>
            </a:r>
            <a:r>
              <a:rPr lang="en-US" baseline="30000" dirty="0"/>
              <a:t>2 </a:t>
            </a:r>
            <a:r>
              <a:rPr lang="en-US" dirty="0"/>
              <a:t> at 30kV, dose test to optimize dose</a:t>
            </a:r>
            <a:endParaRPr lang="en-US" baseline="30000" dirty="0"/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Develop in 80</a:t>
            </a:r>
            <a:r>
              <a:rPr lang="en-US" baseline="30000" dirty="0"/>
              <a:t>o</a:t>
            </a:r>
            <a:r>
              <a:rPr lang="en-US" dirty="0"/>
              <a:t>C TMAH for 30sec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Rinse sample on water for about a minute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2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BD8D-EB8D-4298-82C2-D4F98DAB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processes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2FAEBC-C4C3-442C-A247-3CE3EF8DA2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262" y="4083304"/>
            <a:ext cx="3464182" cy="2345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8BFC80-8175-45BA-9564-370629F0CA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750" y="4087527"/>
            <a:ext cx="3259125" cy="23414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C5A9B8-960C-4365-A0F5-ECE50FD887B4}"/>
              </a:ext>
            </a:extLst>
          </p:cNvPr>
          <p:cNvSpPr txBox="1"/>
          <p:nvPr/>
        </p:nvSpPr>
        <p:spPr>
          <a:xfrm>
            <a:off x="1448155" y="929182"/>
            <a:ext cx="9295689" cy="3390686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/>
              <a:t>Ultrahigh resolution (10nm) EBL patterning by cold development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PMMA 950A2 spun at 4krpm (~70-80nm)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Bake at 180C for 2 minutes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Expose in JEOL using 100 kV electrons, 1550uC/cm</a:t>
            </a:r>
            <a:r>
              <a:rPr lang="en-US" baseline="30000" dirty="0"/>
              <a:t>2</a:t>
            </a:r>
            <a:endParaRPr lang="en-US" dirty="0"/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Prechill the developer (3:1 IPA:H2O) closer to -2C for at least 2 hours at chiller station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Fill the </a:t>
            </a:r>
            <a:r>
              <a:rPr lang="en-US" dirty="0" err="1"/>
              <a:t>sonicator</a:t>
            </a:r>
            <a:r>
              <a:rPr lang="en-US" dirty="0"/>
              <a:t> with an ice bath and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Place the developer cup in the ice bath and turn on the </a:t>
            </a:r>
            <a:r>
              <a:rPr lang="en-US" dirty="0" err="1"/>
              <a:t>sonicator</a:t>
            </a:r>
            <a:endParaRPr lang="en-US" dirty="0"/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Develop for 25-27s and remove sample from cup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Immediately dry with N2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Total development time 30-33s on average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Metal deposition, liftoff in Remover PG for 3 </a:t>
            </a:r>
            <a:r>
              <a:rPr lang="en-US" dirty="0" err="1"/>
              <a:t>hrs</a:t>
            </a:r>
            <a:r>
              <a:rPr lang="en-US" dirty="0"/>
              <a:t>, ultrasonication in acetone for ~30s</a:t>
            </a:r>
          </a:p>
          <a:p>
            <a:pPr marL="342900" indent="-342900" algn="l">
              <a:buFont typeface="+mj-lt"/>
              <a:buAutoNum type="arabicPeriod"/>
            </a:pPr>
            <a:endParaRPr lang="en-US" dirty="0"/>
          </a:p>
          <a:p>
            <a:pPr marL="342900" indent="-342900" algn="l">
              <a:buFont typeface="+mj-lt"/>
              <a:buAutoNum type="arabicPeriod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FEE61E-D65B-49B6-A3DF-9DDFF21DDFCE}"/>
              </a:ext>
            </a:extLst>
          </p:cNvPr>
          <p:cNvSpPr txBox="1"/>
          <p:nvPr/>
        </p:nvSpPr>
        <p:spPr>
          <a:xfrm>
            <a:off x="3415834" y="643195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Process developed by Troy Hutchins-Delgado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BADE7F-5C99-43DF-B6CF-978CBE477E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2705" y="4083304"/>
            <a:ext cx="3253206" cy="233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BD8D-EB8D-4298-82C2-D4F98DAB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processes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E4414-AC80-4A46-945F-18D09470C4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607" y="3024701"/>
            <a:ext cx="3037538" cy="2797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C48FC0-50A9-4D66-8D88-5268CEF03B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746" y="3024701"/>
            <a:ext cx="3037538" cy="27972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17860A-7EA1-4A39-A260-FE28E573ADFB}"/>
              </a:ext>
            </a:extLst>
          </p:cNvPr>
          <p:cNvSpPr txBox="1"/>
          <p:nvPr/>
        </p:nvSpPr>
        <p:spPr>
          <a:xfrm>
            <a:off x="1409350" y="1036036"/>
            <a:ext cx="7333437" cy="153099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dirty="0"/>
              <a:t>Salt based development of high contrast HSQ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Substrate: </a:t>
            </a:r>
            <a:r>
              <a:rPr lang="en-US" sz="1800" dirty="0" err="1"/>
              <a:t>InGaAs</a:t>
            </a:r>
            <a:r>
              <a:rPr lang="en-US" sz="1800" dirty="0"/>
              <a:t> with HMDS (Prime)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Dose: 3500-4500 µC/cm</a:t>
            </a:r>
            <a:r>
              <a:rPr lang="en-US" sz="1800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Developer: NaOH (1% wt.) and NaCl (6% wt.) at room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Development time: 1 minute</a:t>
            </a:r>
          </a:p>
          <a:p>
            <a:pPr algn="l"/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F2BB3-915C-4618-BC4E-FBA0AC610DE8}"/>
              </a:ext>
            </a:extLst>
          </p:cNvPr>
          <p:cNvSpPr txBox="1"/>
          <p:nvPr/>
        </p:nvSpPr>
        <p:spPr>
          <a:xfrm>
            <a:off x="3048699" y="609496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Process developed by Choe Doiron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1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BD8D-EB8D-4298-82C2-D4F98DAB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processes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F2BB3-915C-4618-BC4E-FBA0AC610DE8}"/>
              </a:ext>
            </a:extLst>
          </p:cNvPr>
          <p:cNvSpPr txBox="1"/>
          <p:nvPr/>
        </p:nvSpPr>
        <p:spPr>
          <a:xfrm>
            <a:off x="3468149" y="6412077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Process developed by Willie Luk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A40B19-57A2-496D-8DAA-ECCA5E35772B}"/>
              </a:ext>
            </a:extLst>
          </p:cNvPr>
          <p:cNvSpPr txBox="1"/>
          <p:nvPr/>
        </p:nvSpPr>
        <p:spPr>
          <a:xfrm>
            <a:off x="2914475" y="1036036"/>
            <a:ext cx="609460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Negative e-beam resist for etch mask</a:t>
            </a:r>
          </a:p>
          <a:p>
            <a:r>
              <a:rPr lang="en-US" sz="1800" i="1" dirty="0"/>
              <a:t>NEB31 resist to pattern ellipses on LPCVD Si on quartz</a:t>
            </a: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NEB 31 resist, 4000 rpm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Bake on hotplate at 110˚C for 2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Expose at a dose between 30-60uC/cm2 -can be much higher for thin isolated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Post exposure bake on hotplate at 95˚C for 2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in MIF 321 for 30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Rinse with DI water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A033F6-F8A1-4789-893E-AA6DD67837C4}"/>
              </a:ext>
            </a:extLst>
          </p:cNvPr>
          <p:cNvGrpSpPr/>
          <p:nvPr/>
        </p:nvGrpSpPr>
        <p:grpSpPr>
          <a:xfrm>
            <a:off x="2115423" y="3826754"/>
            <a:ext cx="3424291" cy="2313615"/>
            <a:chOff x="866274" y="1239822"/>
            <a:chExt cx="4114800" cy="295483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9E0C794-3E57-4E3B-BC80-934C378A6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6274" y="1239822"/>
              <a:ext cx="4114800" cy="295483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983898-4110-4B2B-BBD9-91D2D966C29E}"/>
                </a:ext>
              </a:extLst>
            </p:cNvPr>
            <p:cNvSpPr txBox="1"/>
            <p:nvPr/>
          </p:nvSpPr>
          <p:spPr>
            <a:xfrm>
              <a:off x="918085" y="3429000"/>
              <a:ext cx="31149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2020-6-28 sample r1c1, 130x250_p500, 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dose 136uC/cm2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D5BFE26-CC13-43F9-B5A1-BA2D118EF7C5}"/>
              </a:ext>
            </a:extLst>
          </p:cNvPr>
          <p:cNvSpPr txBox="1"/>
          <p:nvPr/>
        </p:nvSpPr>
        <p:spPr>
          <a:xfrm>
            <a:off x="5961776" y="3429000"/>
            <a:ext cx="4752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Etch recipe: 6</a:t>
            </a:r>
            <a:r>
              <a:rPr lang="en-US" sz="1200" b="1" baseline="30000" dirty="0"/>
              <a:t>o</a:t>
            </a:r>
            <a:r>
              <a:rPr lang="en-US" sz="1200" b="1" dirty="0"/>
              <a:t>C, RF 1KW, Bias 13W, 26 SF6, 45 C4F8, 6mins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0549D1-8862-4F69-BD2B-D0CF588F4A21}"/>
              </a:ext>
            </a:extLst>
          </p:cNvPr>
          <p:cNvGrpSpPr/>
          <p:nvPr/>
        </p:nvGrpSpPr>
        <p:grpSpPr>
          <a:xfrm>
            <a:off x="6232183" y="3732807"/>
            <a:ext cx="3775883" cy="2585324"/>
            <a:chOff x="5849270" y="2388837"/>
            <a:chExt cx="4136412" cy="2954834"/>
          </a:xfrm>
        </p:grpSpPr>
        <p:pic>
          <p:nvPicPr>
            <p:cNvPr id="15" name="Picture 14" descr="A picture containing green, keyboard, person&#10;&#10;Description automatically generated">
              <a:extLst>
                <a:ext uri="{FF2B5EF4-FFF2-40B4-BE49-F238E27FC236}">
                  <a16:creationId xmlns:a16="http://schemas.microsoft.com/office/drawing/2014/main" id="{A83DC103-1D3F-4F6A-984D-E0DA54DA4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0882" y="2388837"/>
              <a:ext cx="4114800" cy="295483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02357B-1A66-41AC-8D30-E847452EB182}"/>
                </a:ext>
              </a:extLst>
            </p:cNvPr>
            <p:cNvSpPr txBox="1"/>
            <p:nvPr/>
          </p:nvSpPr>
          <p:spPr>
            <a:xfrm>
              <a:off x="5849270" y="2402726"/>
              <a:ext cx="3451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Jun 30, 2020  sample r3c2 120x290 dose120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55E053-F7CB-426D-9CB1-FC49050D1033}"/>
                </a:ext>
              </a:extLst>
            </p:cNvPr>
            <p:cNvSpPr txBox="1"/>
            <p:nvPr/>
          </p:nvSpPr>
          <p:spPr>
            <a:xfrm>
              <a:off x="5870882" y="4762681"/>
              <a:ext cx="11648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Delta=-2nm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7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CB0F3-30EA-46F9-9AF1-09B3E69B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Fabrication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DEEB52-6F0F-4A2E-B11F-2D1BD35831A3}"/>
              </a:ext>
            </a:extLst>
          </p:cNvPr>
          <p:cNvGrpSpPr/>
          <p:nvPr/>
        </p:nvGrpSpPr>
        <p:grpSpPr>
          <a:xfrm>
            <a:off x="808996" y="1544690"/>
            <a:ext cx="10748276" cy="4797498"/>
            <a:chOff x="878865" y="1370618"/>
            <a:chExt cx="10748276" cy="479749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6D9A45F-6C3D-4153-A1CB-0BAA33646A77}"/>
                </a:ext>
              </a:extLst>
            </p:cNvPr>
            <p:cNvGrpSpPr/>
            <p:nvPr/>
          </p:nvGrpSpPr>
          <p:grpSpPr>
            <a:xfrm>
              <a:off x="878865" y="1500808"/>
              <a:ext cx="3963562" cy="4446636"/>
              <a:chOff x="485617" y="1556404"/>
              <a:chExt cx="3963562" cy="444663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1824A88-B704-48E0-8F63-A857038E6525}"/>
                  </a:ext>
                </a:extLst>
              </p:cNvPr>
              <p:cNvSpPr/>
              <p:nvPr/>
            </p:nvSpPr>
            <p:spPr>
              <a:xfrm>
                <a:off x="2398189" y="1556404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Define problem, set goals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5DB10CB-D1B7-4DF6-9C29-8A27D85EB0F1}"/>
                  </a:ext>
                </a:extLst>
              </p:cNvPr>
              <p:cNvSpPr/>
              <p:nvPr/>
            </p:nvSpPr>
            <p:spPr>
              <a:xfrm>
                <a:off x="2398189" y="2518175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Identify parameters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640F1F0-4FB0-48FD-8F3C-04DC3D8DF6D4}"/>
                  </a:ext>
                </a:extLst>
              </p:cNvPr>
              <p:cNvSpPr/>
              <p:nvPr/>
            </p:nvSpPr>
            <p:spPr>
              <a:xfrm>
                <a:off x="2398189" y="3431317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Identify Fab process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E6AD13B-B270-4679-BBE3-86DC5DC1C762}"/>
                  </a:ext>
                </a:extLst>
              </p:cNvPr>
              <p:cNvSpPr/>
              <p:nvPr/>
            </p:nvSpPr>
            <p:spPr>
              <a:xfrm>
                <a:off x="2398189" y="4393088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Execute Fab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F2D3F92-5460-4C2D-9FFB-CFF478DD8E66}"/>
                  </a:ext>
                </a:extLst>
              </p:cNvPr>
              <p:cNvSpPr/>
              <p:nvPr/>
            </p:nvSpPr>
            <p:spPr>
              <a:xfrm>
                <a:off x="2398189" y="5306230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Measurement &amp; Analysis</a:t>
                </a: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C2F2C8D-7A50-487E-A074-B778E286A92C}"/>
                  </a:ext>
                </a:extLst>
              </p:cNvPr>
              <p:cNvGrpSpPr/>
              <p:nvPr/>
            </p:nvGrpSpPr>
            <p:grpSpPr>
              <a:xfrm flipH="1">
                <a:off x="1235458" y="1973881"/>
                <a:ext cx="1162728" cy="3701826"/>
                <a:chOff x="3097984" y="1997882"/>
                <a:chExt cx="1162728" cy="3701826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97171353-3A07-4AA9-BC1E-4F8339817809}"/>
                    </a:ext>
                  </a:extLst>
                </p:cNvPr>
                <p:cNvCxnSpPr>
                  <a:cxnSpLocks/>
                  <a:stCxn id="15" idx="3"/>
                </p:cNvCxnSpPr>
                <p:nvPr/>
              </p:nvCxnSpPr>
              <p:spPr>
                <a:xfrm>
                  <a:off x="3097984" y="5699708"/>
                  <a:ext cx="1162728" cy="0"/>
                </a:xfrm>
                <a:prstGeom prst="line">
                  <a:avLst/>
                </a:prstGeom>
                <a:ln w="19050" cap="flat" cmpd="sng" algn="ctr">
                  <a:solidFill>
                    <a:schemeClr val="accent4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26E9FB38-A129-4E90-BF90-0C06BB2976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0712" y="1997882"/>
                  <a:ext cx="0" cy="3701826"/>
                </a:xfrm>
                <a:prstGeom prst="line">
                  <a:avLst/>
                </a:prstGeom>
                <a:ln w="19050" cap="flat" cmpd="sng" algn="ctr">
                  <a:solidFill>
                    <a:schemeClr val="accent4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DDBF48EA-9F1B-4718-A9EA-99D5EC985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97984" y="1997882"/>
                  <a:ext cx="1162728" cy="0"/>
                </a:xfrm>
                <a:prstGeom prst="line">
                  <a:avLst/>
                </a:prstGeom>
                <a:ln w="19050" cap="flat" cmpd="sng" algn="ctr">
                  <a:solidFill>
                    <a:schemeClr val="accent4"/>
                  </a:solidFill>
                  <a:prstDash val="dash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DBF1DFA-1DDB-4436-9B1E-3FDD6E21DF8C}"/>
                  </a:ext>
                </a:extLst>
              </p:cNvPr>
              <p:cNvSpPr/>
              <p:nvPr/>
            </p:nvSpPr>
            <p:spPr>
              <a:xfrm>
                <a:off x="485617" y="3539468"/>
                <a:ext cx="1568741" cy="52850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Feedback</a:t>
                </a:r>
              </a:p>
            </p:txBody>
          </p:sp>
          <p:sp>
            <p:nvSpPr>
              <p:cNvPr id="36" name="Arrow: Down 35">
                <a:extLst>
                  <a:ext uri="{FF2B5EF4-FFF2-40B4-BE49-F238E27FC236}">
                    <a16:creationId xmlns:a16="http://schemas.microsoft.com/office/drawing/2014/main" id="{9FF2FDF4-4D18-4CCF-B28B-AEB671CCA446}"/>
                  </a:ext>
                </a:extLst>
              </p:cNvPr>
              <p:cNvSpPr/>
              <p:nvPr/>
            </p:nvSpPr>
            <p:spPr>
              <a:xfrm>
                <a:off x="3276876" y="2266679"/>
                <a:ext cx="293615" cy="251496"/>
              </a:xfrm>
              <a:prstGeom prst="down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Arrow: Down 37">
                <a:extLst>
                  <a:ext uri="{FF2B5EF4-FFF2-40B4-BE49-F238E27FC236}">
                    <a16:creationId xmlns:a16="http://schemas.microsoft.com/office/drawing/2014/main" id="{AC95DEBD-3574-4278-AC91-C7382DDD586D}"/>
                  </a:ext>
                </a:extLst>
              </p:cNvPr>
              <p:cNvSpPr/>
              <p:nvPr/>
            </p:nvSpPr>
            <p:spPr>
              <a:xfrm>
                <a:off x="3288948" y="3214985"/>
                <a:ext cx="293615" cy="251496"/>
              </a:xfrm>
              <a:prstGeom prst="down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Arrow: Down 40">
                <a:extLst>
                  <a:ext uri="{FF2B5EF4-FFF2-40B4-BE49-F238E27FC236}">
                    <a16:creationId xmlns:a16="http://schemas.microsoft.com/office/drawing/2014/main" id="{20C8179D-CB2C-4E0B-8D1C-4CCAD72A9A74}"/>
                  </a:ext>
                </a:extLst>
              </p:cNvPr>
              <p:cNvSpPr/>
              <p:nvPr/>
            </p:nvSpPr>
            <p:spPr>
              <a:xfrm>
                <a:off x="3276875" y="4128127"/>
                <a:ext cx="293615" cy="251496"/>
              </a:xfrm>
              <a:prstGeom prst="down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Arrow: Down 41">
                <a:extLst>
                  <a:ext uri="{FF2B5EF4-FFF2-40B4-BE49-F238E27FC236}">
                    <a16:creationId xmlns:a16="http://schemas.microsoft.com/office/drawing/2014/main" id="{44324BD1-973A-44B0-8FCC-EA352CB5E27F}"/>
                  </a:ext>
                </a:extLst>
              </p:cNvPr>
              <p:cNvSpPr/>
              <p:nvPr/>
            </p:nvSpPr>
            <p:spPr>
              <a:xfrm>
                <a:off x="3288947" y="5092027"/>
                <a:ext cx="293615" cy="251496"/>
              </a:xfrm>
              <a:prstGeom prst="down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15DBADA-83D5-4C08-8C66-4E07F9494BF8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4842427" y="1849213"/>
              <a:ext cx="7781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CA1FEC9-1D69-43D2-BB96-6141C3C04308}"/>
                </a:ext>
              </a:extLst>
            </p:cNvPr>
            <p:cNvSpPr txBox="1"/>
            <p:nvPr/>
          </p:nvSpPr>
          <p:spPr>
            <a:xfrm>
              <a:off x="5721292" y="1370618"/>
              <a:ext cx="4311941" cy="69681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3418646-2E47-49AA-8828-FB26CE1BFD5B}"/>
                </a:ext>
              </a:extLst>
            </p:cNvPr>
            <p:cNvSpPr txBox="1"/>
            <p:nvPr/>
          </p:nvSpPr>
          <p:spPr>
            <a:xfrm>
              <a:off x="5721290" y="1393620"/>
              <a:ext cx="5893774" cy="91118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Device needs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Theory and simulation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dirty="0"/>
                <a:t>Test a concept/theory, prototyping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514B15F-BC01-4D88-BAED-EE5E5AECF475}"/>
                </a:ext>
              </a:extLst>
            </p:cNvPr>
            <p:cNvSpPr txBox="1"/>
            <p:nvPr/>
          </p:nvSpPr>
          <p:spPr>
            <a:xfrm>
              <a:off x="5721112" y="2356869"/>
              <a:ext cx="5893953" cy="91118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Fabrication shape, size, resolution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Materials stack, compatibility, integration needs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Measurement requirements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47BC5E9-D738-4694-92BF-2A13DEA5C755}"/>
                </a:ext>
              </a:extLst>
            </p:cNvPr>
            <p:cNvCxnSpPr>
              <a:cxnSpLocks/>
            </p:cNvCxnSpPr>
            <p:nvPr/>
          </p:nvCxnSpPr>
          <p:spPr>
            <a:xfrm>
              <a:off x="4842427" y="2823008"/>
              <a:ext cx="7781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457FF04-5D54-429A-9914-6090FF89DDC0}"/>
                </a:ext>
              </a:extLst>
            </p:cNvPr>
            <p:cNvSpPr txBox="1"/>
            <p:nvPr/>
          </p:nvSpPr>
          <p:spPr>
            <a:xfrm>
              <a:off x="5721112" y="3320118"/>
              <a:ext cx="5893954" cy="91118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Identify sample size, design pattern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Step by step process flow based on parameters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Identify steps that need testing/optimization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051C07C-86F1-47B7-A64C-B0FDC437DAC5}"/>
                </a:ext>
              </a:extLst>
            </p:cNvPr>
            <p:cNvCxnSpPr>
              <a:cxnSpLocks/>
            </p:cNvCxnSpPr>
            <p:nvPr/>
          </p:nvCxnSpPr>
          <p:spPr>
            <a:xfrm>
              <a:off x="4842427" y="3720630"/>
              <a:ext cx="7781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68DAB3B-6FBE-4D85-A3BC-EF27C2931695}"/>
                </a:ext>
              </a:extLst>
            </p:cNvPr>
            <p:cNvSpPr txBox="1"/>
            <p:nvPr/>
          </p:nvSpPr>
          <p:spPr>
            <a:xfrm>
              <a:off x="5721111" y="4282581"/>
              <a:ext cx="5893955" cy="91118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Work in parts: </a:t>
              </a:r>
              <a:r>
                <a:rPr lang="en-US" dirty="0"/>
                <a:t>test/optimize unknown steps- can be parallelized, may need multiple experiments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Put them together </a:t>
              </a:r>
              <a:r>
                <a:rPr lang="en-US" dirty="0"/>
                <a:t>once individual steps are tested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CE5F69B-B6AB-4F76-ABA5-C0422C6535A1}"/>
                </a:ext>
              </a:extLst>
            </p:cNvPr>
            <p:cNvCxnSpPr>
              <a:cxnSpLocks/>
            </p:cNvCxnSpPr>
            <p:nvPr/>
          </p:nvCxnSpPr>
          <p:spPr>
            <a:xfrm>
              <a:off x="4842426" y="4685897"/>
              <a:ext cx="7781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7D7858F-C351-4C49-939A-0D592D1BA07C}"/>
                </a:ext>
              </a:extLst>
            </p:cNvPr>
            <p:cNvSpPr txBox="1"/>
            <p:nvPr/>
          </p:nvSpPr>
          <p:spPr>
            <a:xfrm>
              <a:off x="5733185" y="5256929"/>
              <a:ext cx="5893956" cy="91118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Inspect/measure sample at each step when possible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Use reference sample with primary sample to enable additional measurements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80B738C-6559-4C54-8091-D3C478771442}"/>
                </a:ext>
              </a:extLst>
            </p:cNvPr>
            <p:cNvCxnSpPr>
              <a:cxnSpLocks/>
            </p:cNvCxnSpPr>
            <p:nvPr/>
          </p:nvCxnSpPr>
          <p:spPr>
            <a:xfrm>
              <a:off x="4842426" y="5624951"/>
              <a:ext cx="7781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1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CB0F3-30EA-46F9-9AF1-09B3E69B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grpSp>
        <p:nvGrpSpPr>
          <p:cNvPr id="7172" name="Group 7171">
            <a:extLst>
              <a:ext uri="{FF2B5EF4-FFF2-40B4-BE49-F238E27FC236}">
                <a16:creationId xmlns:a16="http://schemas.microsoft.com/office/drawing/2014/main" id="{0E7A500B-0098-40F9-879F-100DE5A26E18}"/>
              </a:ext>
            </a:extLst>
          </p:cNvPr>
          <p:cNvGrpSpPr/>
          <p:nvPr/>
        </p:nvGrpSpPr>
        <p:grpSpPr>
          <a:xfrm>
            <a:off x="7952256" y="3041755"/>
            <a:ext cx="3478308" cy="2979577"/>
            <a:chOff x="4438202" y="5167617"/>
            <a:chExt cx="2373661" cy="1507588"/>
          </a:xfrm>
        </p:grpSpPr>
        <p:sp>
          <p:nvSpPr>
            <p:cNvPr id="7169" name="Freeform: Shape 7168">
              <a:extLst>
                <a:ext uri="{FF2B5EF4-FFF2-40B4-BE49-F238E27FC236}">
                  <a16:creationId xmlns:a16="http://schemas.microsoft.com/office/drawing/2014/main" id="{4FB8DBDC-D153-4B2F-A2A3-1EE1D07846F4}"/>
                </a:ext>
              </a:extLst>
            </p:cNvPr>
            <p:cNvSpPr/>
            <p:nvPr/>
          </p:nvSpPr>
          <p:spPr>
            <a:xfrm rot="18929812" flipH="1">
              <a:off x="5176675" y="5512769"/>
              <a:ext cx="973347" cy="1074655"/>
            </a:xfrm>
            <a:custGeom>
              <a:avLst/>
              <a:gdLst>
                <a:gd name="connsiteX0" fmla="*/ 679508 w 679508"/>
                <a:gd name="connsiteY0" fmla="*/ 0 h 1015068"/>
                <a:gd name="connsiteX1" fmla="*/ 503339 w 679508"/>
                <a:gd name="connsiteY1" fmla="*/ 469783 h 1015068"/>
                <a:gd name="connsiteX2" fmla="*/ 0 w 679508"/>
                <a:gd name="connsiteY2" fmla="*/ 1015068 h 1015068"/>
                <a:gd name="connsiteX3" fmla="*/ 0 w 679508"/>
                <a:gd name="connsiteY3" fmla="*/ 1015068 h 101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9508" h="1015068">
                  <a:moveTo>
                    <a:pt x="679508" y="0"/>
                  </a:moveTo>
                  <a:cubicBezTo>
                    <a:pt x="648049" y="150302"/>
                    <a:pt x="616590" y="300605"/>
                    <a:pt x="503339" y="469783"/>
                  </a:cubicBezTo>
                  <a:cubicBezTo>
                    <a:pt x="390088" y="638961"/>
                    <a:pt x="0" y="1015068"/>
                    <a:pt x="0" y="1015068"/>
                  </a:cubicBezTo>
                  <a:lnTo>
                    <a:pt x="0" y="1015068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71" name="Group 7170">
              <a:extLst>
                <a:ext uri="{FF2B5EF4-FFF2-40B4-BE49-F238E27FC236}">
                  <a16:creationId xmlns:a16="http://schemas.microsoft.com/office/drawing/2014/main" id="{C7FD4FD0-1AC3-4A7C-AD82-3931B55D31AD}"/>
                </a:ext>
              </a:extLst>
            </p:cNvPr>
            <p:cNvGrpSpPr/>
            <p:nvPr/>
          </p:nvGrpSpPr>
          <p:grpSpPr>
            <a:xfrm>
              <a:off x="4438202" y="5167617"/>
              <a:ext cx="2373661" cy="1507588"/>
              <a:chOff x="4438201" y="5167618"/>
              <a:chExt cx="2373661" cy="1507588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DAC611B-081F-4ABB-BF24-00CD21DA69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1725" y="5167618"/>
                <a:ext cx="0" cy="12247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4176F15-90A4-49B2-AC71-603A65EA7A0F}"/>
                  </a:ext>
                </a:extLst>
              </p:cNvPr>
              <p:cNvCxnSpPr/>
              <p:nvPr/>
            </p:nvCxnSpPr>
            <p:spPr>
              <a:xfrm>
                <a:off x="4781725" y="6392411"/>
                <a:ext cx="177007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BBD04D5-93DC-40B2-9287-8C2B3AD32E63}"/>
                  </a:ext>
                </a:extLst>
              </p:cNvPr>
              <p:cNvSpPr txBox="1"/>
              <p:nvPr/>
            </p:nvSpPr>
            <p:spPr>
              <a:xfrm rot="16200000">
                <a:off x="4192272" y="5461996"/>
                <a:ext cx="751917" cy="26005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b="1" dirty="0">
                    <a:solidFill>
                      <a:srgbClr val="C00000"/>
                    </a:solidFill>
                  </a:rPr>
                  <a:t>Error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CD51530-FDA9-4D0D-861B-4DE9E9389F94}"/>
                  </a:ext>
                </a:extLst>
              </p:cNvPr>
              <p:cNvSpPr txBox="1"/>
              <p:nvPr/>
            </p:nvSpPr>
            <p:spPr>
              <a:xfrm rot="16200000">
                <a:off x="6305874" y="5493466"/>
                <a:ext cx="751917" cy="26005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b="1" dirty="0">
                    <a:solidFill>
                      <a:srgbClr val="00B050"/>
                    </a:solidFill>
                  </a:rPr>
                  <a:t>Yield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76B0D58C-B1A7-4C9E-BB04-25F27F4F8134}"/>
                  </a:ext>
                </a:extLst>
              </p:cNvPr>
              <p:cNvCxnSpPr/>
              <p:nvPr/>
            </p:nvCxnSpPr>
            <p:spPr>
              <a:xfrm>
                <a:off x="4773336" y="5167618"/>
                <a:ext cx="177007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3ABB6EEE-F568-4A14-8630-969D52A92C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43413" y="5167618"/>
                <a:ext cx="0" cy="12247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F77400F-7BDF-4984-8232-BA483C21064E}"/>
                  </a:ext>
                </a:extLst>
              </p:cNvPr>
              <p:cNvSpPr/>
              <p:nvPr/>
            </p:nvSpPr>
            <p:spPr>
              <a:xfrm rot="2734140" flipH="1" flipV="1">
                <a:off x="5328028" y="4880102"/>
                <a:ext cx="654153" cy="1516216"/>
              </a:xfrm>
              <a:custGeom>
                <a:avLst/>
                <a:gdLst>
                  <a:gd name="connsiteX0" fmla="*/ 679508 w 679508"/>
                  <a:gd name="connsiteY0" fmla="*/ 0 h 1015068"/>
                  <a:gd name="connsiteX1" fmla="*/ 503339 w 679508"/>
                  <a:gd name="connsiteY1" fmla="*/ 469783 h 1015068"/>
                  <a:gd name="connsiteX2" fmla="*/ 0 w 679508"/>
                  <a:gd name="connsiteY2" fmla="*/ 1015068 h 1015068"/>
                  <a:gd name="connsiteX3" fmla="*/ 0 w 679508"/>
                  <a:gd name="connsiteY3" fmla="*/ 1015068 h 101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508" h="1015068">
                    <a:moveTo>
                      <a:pt x="679508" y="0"/>
                    </a:moveTo>
                    <a:cubicBezTo>
                      <a:pt x="648049" y="150302"/>
                      <a:pt x="616590" y="300605"/>
                      <a:pt x="503339" y="469783"/>
                    </a:cubicBezTo>
                    <a:cubicBezTo>
                      <a:pt x="390088" y="638961"/>
                      <a:pt x="0" y="1015068"/>
                      <a:pt x="0" y="1015068"/>
                    </a:cubicBezTo>
                    <a:lnTo>
                      <a:pt x="0" y="1015068"/>
                    </a:ln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BBC5B53-A804-4663-A521-055C13D40C1F}"/>
                  </a:ext>
                </a:extLst>
              </p:cNvPr>
              <p:cNvSpPr txBox="1"/>
              <p:nvPr/>
            </p:nvSpPr>
            <p:spPr>
              <a:xfrm>
                <a:off x="5178683" y="6415147"/>
                <a:ext cx="1159864" cy="26005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l"/>
                <a:r>
                  <a:rPr lang="en-US" b="1" dirty="0">
                    <a:solidFill>
                      <a:srgbClr val="0070C0"/>
                    </a:solidFill>
                  </a:rPr>
                  <a:t>Iteration</a:t>
                </a:r>
              </a:p>
            </p:txBody>
          </p:sp>
        </p:grpSp>
      </p:grpSp>
      <p:grpSp>
        <p:nvGrpSpPr>
          <p:cNvPr id="7183" name="Group 7182">
            <a:extLst>
              <a:ext uri="{FF2B5EF4-FFF2-40B4-BE49-F238E27FC236}">
                <a16:creationId xmlns:a16="http://schemas.microsoft.com/office/drawing/2014/main" id="{1E74A7C9-E211-4FBD-90D6-7261A255D76F}"/>
              </a:ext>
            </a:extLst>
          </p:cNvPr>
          <p:cNvGrpSpPr/>
          <p:nvPr/>
        </p:nvGrpSpPr>
        <p:grpSpPr>
          <a:xfrm>
            <a:off x="528164" y="1435777"/>
            <a:ext cx="7068681" cy="5152567"/>
            <a:chOff x="177917" y="1057242"/>
            <a:chExt cx="7068681" cy="515256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0B43C6D-A37B-4375-9581-F33295B47A89}"/>
                </a:ext>
              </a:extLst>
            </p:cNvPr>
            <p:cNvGrpSpPr/>
            <p:nvPr/>
          </p:nvGrpSpPr>
          <p:grpSpPr>
            <a:xfrm>
              <a:off x="177917" y="1569526"/>
              <a:ext cx="3963562" cy="4446636"/>
              <a:chOff x="485617" y="1556404"/>
              <a:chExt cx="3963562" cy="444663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9CBDDA-F6A6-41E1-8A17-3AF83DB6781E}"/>
                  </a:ext>
                </a:extLst>
              </p:cNvPr>
              <p:cNvSpPr/>
              <p:nvPr/>
            </p:nvSpPr>
            <p:spPr>
              <a:xfrm>
                <a:off x="2398189" y="1556404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Define problem, set goals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EE4BB7B-69B0-4FF8-ABBC-2E6DFB50254E}"/>
                  </a:ext>
                </a:extLst>
              </p:cNvPr>
              <p:cNvSpPr/>
              <p:nvPr/>
            </p:nvSpPr>
            <p:spPr>
              <a:xfrm>
                <a:off x="2398189" y="2518175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Identify parameters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834E16A-1329-491F-9078-3DCF62AD008C}"/>
                  </a:ext>
                </a:extLst>
              </p:cNvPr>
              <p:cNvSpPr/>
              <p:nvPr/>
            </p:nvSpPr>
            <p:spPr>
              <a:xfrm>
                <a:off x="2398189" y="3431317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Identify Fab process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2DA8488-C862-4398-AFE4-55068B44DAFA}"/>
                  </a:ext>
                </a:extLst>
              </p:cNvPr>
              <p:cNvSpPr/>
              <p:nvPr/>
            </p:nvSpPr>
            <p:spPr>
              <a:xfrm>
                <a:off x="2398189" y="4393088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Execute Fab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DA53710-14A6-4B8D-A0CF-C8BBDF772471}"/>
                  </a:ext>
                </a:extLst>
              </p:cNvPr>
              <p:cNvSpPr/>
              <p:nvPr/>
            </p:nvSpPr>
            <p:spPr>
              <a:xfrm>
                <a:off x="2398189" y="5306230"/>
                <a:ext cx="2050990" cy="696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Measurement &amp; Analysis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2808104-27C6-47E8-9D3D-EEF53B8DF8C2}"/>
                  </a:ext>
                </a:extLst>
              </p:cNvPr>
              <p:cNvGrpSpPr/>
              <p:nvPr/>
            </p:nvGrpSpPr>
            <p:grpSpPr>
              <a:xfrm flipH="1">
                <a:off x="1235458" y="1973881"/>
                <a:ext cx="1162728" cy="3701826"/>
                <a:chOff x="3097984" y="1997882"/>
                <a:chExt cx="1162728" cy="3701826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49044BCD-EE82-4260-84AF-C5EBB589265D}"/>
                    </a:ext>
                  </a:extLst>
                </p:cNvPr>
                <p:cNvCxnSpPr>
                  <a:cxnSpLocks/>
                  <a:stCxn id="20" idx="3"/>
                </p:cNvCxnSpPr>
                <p:nvPr/>
              </p:nvCxnSpPr>
              <p:spPr>
                <a:xfrm>
                  <a:off x="3097984" y="5699708"/>
                  <a:ext cx="1162728" cy="0"/>
                </a:xfrm>
                <a:prstGeom prst="line">
                  <a:avLst/>
                </a:prstGeom>
                <a:ln w="19050" cap="flat" cmpd="sng" algn="ctr">
                  <a:solidFill>
                    <a:schemeClr val="accent4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F3B94ABC-DA06-4F02-878C-85818F98C3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0712" y="1997882"/>
                  <a:ext cx="0" cy="3701826"/>
                </a:xfrm>
                <a:prstGeom prst="line">
                  <a:avLst/>
                </a:prstGeom>
                <a:ln w="19050" cap="flat" cmpd="sng" algn="ctr">
                  <a:solidFill>
                    <a:schemeClr val="accent4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27CFD6AB-8C60-441D-8446-FE18FBC4F5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97984" y="1997882"/>
                  <a:ext cx="1162728" cy="0"/>
                </a:xfrm>
                <a:prstGeom prst="line">
                  <a:avLst/>
                </a:prstGeom>
                <a:ln w="19050" cap="flat" cmpd="sng" algn="ctr">
                  <a:solidFill>
                    <a:schemeClr val="accent4"/>
                  </a:solidFill>
                  <a:prstDash val="dash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E69F697-44B5-4639-B49E-10DB371EEC67}"/>
                  </a:ext>
                </a:extLst>
              </p:cNvPr>
              <p:cNvSpPr/>
              <p:nvPr/>
            </p:nvSpPr>
            <p:spPr>
              <a:xfrm>
                <a:off x="485617" y="3539468"/>
                <a:ext cx="1568741" cy="52850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Feedback</a:t>
                </a:r>
              </a:p>
            </p:txBody>
          </p:sp>
          <p:sp>
            <p:nvSpPr>
              <p:cNvPr id="23" name="Arrow: Down 22">
                <a:extLst>
                  <a:ext uri="{FF2B5EF4-FFF2-40B4-BE49-F238E27FC236}">
                    <a16:creationId xmlns:a16="http://schemas.microsoft.com/office/drawing/2014/main" id="{807F68C5-4656-48EE-B44E-E1F46F27E15B}"/>
                  </a:ext>
                </a:extLst>
              </p:cNvPr>
              <p:cNvSpPr/>
              <p:nvPr/>
            </p:nvSpPr>
            <p:spPr>
              <a:xfrm>
                <a:off x="3276876" y="2266679"/>
                <a:ext cx="293615" cy="251496"/>
              </a:xfrm>
              <a:prstGeom prst="down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Arrow: Down 23">
                <a:extLst>
                  <a:ext uri="{FF2B5EF4-FFF2-40B4-BE49-F238E27FC236}">
                    <a16:creationId xmlns:a16="http://schemas.microsoft.com/office/drawing/2014/main" id="{2CCE5338-B706-4824-BEA4-652F72C40053}"/>
                  </a:ext>
                </a:extLst>
              </p:cNvPr>
              <p:cNvSpPr/>
              <p:nvPr/>
            </p:nvSpPr>
            <p:spPr>
              <a:xfrm>
                <a:off x="3288948" y="3214985"/>
                <a:ext cx="293615" cy="251496"/>
              </a:xfrm>
              <a:prstGeom prst="down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Arrow: Down 24">
                <a:extLst>
                  <a:ext uri="{FF2B5EF4-FFF2-40B4-BE49-F238E27FC236}">
                    <a16:creationId xmlns:a16="http://schemas.microsoft.com/office/drawing/2014/main" id="{08D843B1-BD55-4BE0-9F8B-609A7A2AE4C6}"/>
                  </a:ext>
                </a:extLst>
              </p:cNvPr>
              <p:cNvSpPr/>
              <p:nvPr/>
            </p:nvSpPr>
            <p:spPr>
              <a:xfrm>
                <a:off x="3276875" y="4128127"/>
                <a:ext cx="293615" cy="251496"/>
              </a:xfrm>
              <a:prstGeom prst="down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Arrow: Down 25">
                <a:extLst>
                  <a:ext uri="{FF2B5EF4-FFF2-40B4-BE49-F238E27FC236}">
                    <a16:creationId xmlns:a16="http://schemas.microsoft.com/office/drawing/2014/main" id="{2A12BE97-7321-47AA-8272-A0B48EFD3E13}"/>
                  </a:ext>
                </a:extLst>
              </p:cNvPr>
              <p:cNvSpPr/>
              <p:nvPr/>
            </p:nvSpPr>
            <p:spPr>
              <a:xfrm>
                <a:off x="3288947" y="5092027"/>
                <a:ext cx="293615" cy="251496"/>
              </a:xfrm>
              <a:prstGeom prst="down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182" name="Group 7181">
              <a:extLst>
                <a:ext uri="{FF2B5EF4-FFF2-40B4-BE49-F238E27FC236}">
                  <a16:creationId xmlns:a16="http://schemas.microsoft.com/office/drawing/2014/main" id="{D9CE98D4-C134-46A0-B091-196D28EA38E7}"/>
                </a:ext>
              </a:extLst>
            </p:cNvPr>
            <p:cNvGrpSpPr/>
            <p:nvPr/>
          </p:nvGrpSpPr>
          <p:grpSpPr>
            <a:xfrm>
              <a:off x="1995540" y="1057242"/>
              <a:ext cx="5251058" cy="5152567"/>
              <a:chOff x="1995540" y="1057242"/>
              <a:chExt cx="5251058" cy="5152567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0AF966C-394C-4A89-9A13-B4CD9BC17121}"/>
                  </a:ext>
                </a:extLst>
              </p:cNvPr>
              <p:cNvSpPr txBox="1"/>
              <p:nvPr/>
            </p:nvSpPr>
            <p:spPr>
              <a:xfrm>
                <a:off x="1995540" y="1057242"/>
                <a:ext cx="2265028" cy="396405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b="1" u="sng" dirty="0"/>
                  <a:t>Design of Fabrication </a:t>
                </a:r>
              </a:p>
            </p:txBody>
          </p:sp>
          <p:cxnSp>
            <p:nvCxnSpPr>
              <p:cNvPr id="7176" name="Straight Connector 7175">
                <a:extLst>
                  <a:ext uri="{FF2B5EF4-FFF2-40B4-BE49-F238E27FC236}">
                    <a16:creationId xmlns:a16="http://schemas.microsoft.com/office/drawing/2014/main" id="{D09A8ECD-7245-436C-8BA0-E0AFF1984E06}"/>
                  </a:ext>
                </a:extLst>
              </p:cNvPr>
              <p:cNvCxnSpPr>
                <a:stCxn id="19" idx="3"/>
              </p:cNvCxnSpPr>
              <p:nvPr/>
            </p:nvCxnSpPr>
            <p:spPr>
              <a:xfrm>
                <a:off x="4141479" y="4754615"/>
                <a:ext cx="858360" cy="0"/>
              </a:xfrm>
              <a:prstGeom prst="line">
                <a:avLst/>
              </a:prstGeom>
              <a:ln w="28575">
                <a:prstDash val="sysDot"/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0002A9B-3BC7-4781-A4A4-93A380777D59}"/>
                  </a:ext>
                </a:extLst>
              </p:cNvPr>
              <p:cNvCxnSpPr/>
              <p:nvPr/>
            </p:nvCxnSpPr>
            <p:spPr>
              <a:xfrm>
                <a:off x="4126092" y="3754126"/>
                <a:ext cx="858360" cy="0"/>
              </a:xfrm>
              <a:prstGeom prst="line">
                <a:avLst/>
              </a:prstGeom>
              <a:ln w="28575">
                <a:prstDash val="sysDot"/>
                <a:headEnd type="arrow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78" name="Straight Connector 7177">
                <a:extLst>
                  <a:ext uri="{FF2B5EF4-FFF2-40B4-BE49-F238E27FC236}">
                    <a16:creationId xmlns:a16="http://schemas.microsoft.com/office/drawing/2014/main" id="{8EA45CA5-5132-45B8-887D-2B33E213AB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84452" y="3753106"/>
                <a:ext cx="0" cy="1018287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5E8D26FF-E1A5-49E2-913A-F83C0A54F4F8}"/>
                  </a:ext>
                </a:extLst>
              </p:cNvPr>
              <p:cNvGrpSpPr/>
              <p:nvPr/>
            </p:nvGrpSpPr>
            <p:grpSpPr>
              <a:xfrm>
                <a:off x="4772242" y="3593655"/>
                <a:ext cx="1631870" cy="1335547"/>
                <a:chOff x="4849595" y="3340437"/>
                <a:chExt cx="1795241" cy="1604811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51244481-7BCB-43CE-8632-546B105BCD11}"/>
                    </a:ext>
                  </a:extLst>
                </p:cNvPr>
                <p:cNvSpPr/>
                <p:nvPr/>
              </p:nvSpPr>
              <p:spPr>
                <a:xfrm>
                  <a:off x="4849595" y="3453688"/>
                  <a:ext cx="1795241" cy="137830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Optimize process</a:t>
                  </a:r>
                </a:p>
              </p:txBody>
            </p:sp>
            <p:sp>
              <p:nvSpPr>
                <p:cNvPr id="41" name="Arrow: Right 40">
                  <a:extLst>
                    <a:ext uri="{FF2B5EF4-FFF2-40B4-BE49-F238E27FC236}">
                      <a16:creationId xmlns:a16="http://schemas.microsoft.com/office/drawing/2014/main" id="{D8B6B76D-8CA4-43AA-8253-BCC4129C6E5D}"/>
                    </a:ext>
                  </a:extLst>
                </p:cNvPr>
                <p:cNvSpPr/>
                <p:nvPr/>
              </p:nvSpPr>
              <p:spPr>
                <a:xfrm>
                  <a:off x="5723899" y="4718745"/>
                  <a:ext cx="130652" cy="226503"/>
                </a:xfrm>
                <a:prstGeom prst="rightArrow">
                  <a:avLst>
                    <a:gd name="adj1" fmla="val 5555"/>
                    <a:gd name="adj2" fmla="val 109259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Arrow: Right 42">
                  <a:extLst>
                    <a:ext uri="{FF2B5EF4-FFF2-40B4-BE49-F238E27FC236}">
                      <a16:creationId xmlns:a16="http://schemas.microsoft.com/office/drawing/2014/main" id="{58D98E8E-F349-4AC7-B612-C2C45C94F311}"/>
                    </a:ext>
                  </a:extLst>
                </p:cNvPr>
                <p:cNvSpPr/>
                <p:nvPr/>
              </p:nvSpPr>
              <p:spPr>
                <a:xfrm flipH="1">
                  <a:off x="5685503" y="3340437"/>
                  <a:ext cx="130652" cy="226503"/>
                </a:xfrm>
                <a:prstGeom prst="rightArrow">
                  <a:avLst>
                    <a:gd name="adj1" fmla="val 5555"/>
                    <a:gd name="adj2" fmla="val 109259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80" name="Rectangle: Rounded Corners 7179">
                <a:extLst>
                  <a:ext uri="{FF2B5EF4-FFF2-40B4-BE49-F238E27FC236}">
                    <a16:creationId xmlns:a16="http://schemas.microsoft.com/office/drawing/2014/main" id="{DDA4CC38-BBB0-4AE5-8D98-007B3ECEA414}"/>
                  </a:ext>
                </a:extLst>
              </p:cNvPr>
              <p:cNvSpPr/>
              <p:nvPr/>
            </p:nvSpPr>
            <p:spPr>
              <a:xfrm>
                <a:off x="4427036" y="2241652"/>
                <a:ext cx="1261993" cy="978912"/>
              </a:xfrm>
              <a:prstGeom prst="roundRect">
                <a:avLst/>
              </a:prstGeom>
              <a:noFill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00B050"/>
                    </a:solidFill>
                  </a:rPr>
                  <a:t>Controlled variables </a:t>
                </a: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68DB7E84-85B0-4C9A-B593-E8E3B7BAE370}"/>
                  </a:ext>
                </a:extLst>
              </p:cNvPr>
              <p:cNvSpPr/>
              <p:nvPr/>
            </p:nvSpPr>
            <p:spPr>
              <a:xfrm>
                <a:off x="5889333" y="2249195"/>
                <a:ext cx="1357265" cy="978912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Uncontrolled variables </a:t>
                </a:r>
              </a:p>
            </p:txBody>
          </p:sp>
          <p:sp>
            <p:nvSpPr>
              <p:cNvPr id="7181" name="Arc 7180">
                <a:extLst>
                  <a:ext uri="{FF2B5EF4-FFF2-40B4-BE49-F238E27FC236}">
                    <a16:creationId xmlns:a16="http://schemas.microsoft.com/office/drawing/2014/main" id="{C45170D0-40DE-4017-9022-55EBD75679A6}"/>
                  </a:ext>
                </a:extLst>
              </p:cNvPr>
              <p:cNvSpPr/>
              <p:nvPr/>
            </p:nvSpPr>
            <p:spPr>
              <a:xfrm>
                <a:off x="5038214" y="2726018"/>
                <a:ext cx="650815" cy="1018287"/>
              </a:xfrm>
              <a:prstGeom prst="arc">
                <a:avLst>
                  <a:gd name="adj1" fmla="val 6003808"/>
                  <a:gd name="adj2" fmla="val 11029681"/>
                </a:avLst>
              </a:prstGeom>
              <a:ln w="28575">
                <a:solidFill>
                  <a:schemeClr val="tx1">
                    <a:lumMod val="50000"/>
                  </a:schemeClr>
                </a:solidFill>
                <a:prstDash val="sysDot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id="{197EB45C-F3FF-4435-8720-D18F227F711F}"/>
                  </a:ext>
                </a:extLst>
              </p:cNvPr>
              <p:cNvSpPr/>
              <p:nvPr/>
            </p:nvSpPr>
            <p:spPr>
              <a:xfrm flipH="1">
                <a:off x="5522406" y="2733998"/>
                <a:ext cx="650815" cy="1018287"/>
              </a:xfrm>
              <a:prstGeom prst="arc">
                <a:avLst>
                  <a:gd name="adj1" fmla="val 6003808"/>
                  <a:gd name="adj2" fmla="val 11029681"/>
                </a:avLst>
              </a:prstGeom>
              <a:ln w="28575">
                <a:solidFill>
                  <a:schemeClr val="tx1">
                    <a:lumMod val="50000"/>
                  </a:schemeClr>
                </a:solidFill>
                <a:prstDash val="sysDot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565828FF-7F94-42B7-9CB3-990128450FE6}"/>
                  </a:ext>
                </a:extLst>
              </p:cNvPr>
              <p:cNvSpPr/>
              <p:nvPr/>
            </p:nvSpPr>
            <p:spPr>
              <a:xfrm>
                <a:off x="5010396" y="5230897"/>
                <a:ext cx="1357265" cy="978912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</a:rPr>
                  <a:t>Unknown variables </a:t>
                </a:r>
              </a:p>
            </p:txBody>
          </p:sp>
        </p:grpSp>
      </p:grpSp>
      <p:cxnSp>
        <p:nvCxnSpPr>
          <p:cNvPr id="7187" name="Straight Arrow Connector 7186">
            <a:extLst>
              <a:ext uri="{FF2B5EF4-FFF2-40B4-BE49-F238E27FC236}">
                <a16:creationId xmlns:a16="http://schemas.microsoft.com/office/drawing/2014/main" id="{4B43F9FF-2362-4509-ADD3-69CA55437991}"/>
              </a:ext>
            </a:extLst>
          </p:cNvPr>
          <p:cNvCxnSpPr>
            <a:stCxn id="88" idx="0"/>
          </p:cNvCxnSpPr>
          <p:nvPr/>
        </p:nvCxnSpPr>
        <p:spPr>
          <a:xfrm flipH="1" flipV="1">
            <a:off x="6039275" y="5213487"/>
            <a:ext cx="1" cy="395945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8" name="TextBox 7187">
            <a:extLst>
              <a:ext uri="{FF2B5EF4-FFF2-40B4-BE49-F238E27FC236}">
                <a16:creationId xmlns:a16="http://schemas.microsoft.com/office/drawing/2014/main" id="{8B59D3FA-F6D2-48F2-9309-39A84E6732B0}"/>
              </a:ext>
            </a:extLst>
          </p:cNvPr>
          <p:cNvSpPr txBox="1"/>
          <p:nvPr/>
        </p:nvSpPr>
        <p:spPr>
          <a:xfrm>
            <a:off x="5360643" y="1138506"/>
            <a:ext cx="6490349" cy="124215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Controllable: Resist thickness, dose, plasma power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Partially controllable: Photoresist edge beads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Uncontrollable: Tools dependent variation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Uncontrolled: humidity and its impact on photoresist film</a:t>
            </a:r>
          </a:p>
        </p:txBody>
      </p:sp>
      <p:sp>
        <p:nvSpPr>
          <p:cNvPr id="7189" name="TextBox 7188">
            <a:extLst>
              <a:ext uri="{FF2B5EF4-FFF2-40B4-BE49-F238E27FC236}">
                <a16:creationId xmlns:a16="http://schemas.microsoft.com/office/drawing/2014/main" id="{DDEDC520-7D76-4E0E-B58C-A74CAE3F2321}"/>
              </a:ext>
            </a:extLst>
          </p:cNvPr>
          <p:cNvSpPr txBox="1"/>
          <p:nvPr/>
        </p:nvSpPr>
        <p:spPr>
          <a:xfrm>
            <a:off x="7647498" y="5853927"/>
            <a:ext cx="4049202" cy="34543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dirty="0"/>
              <a:t>Optimization of a process by iteration</a:t>
            </a:r>
          </a:p>
        </p:txBody>
      </p:sp>
    </p:spTree>
    <p:extLst>
      <p:ext uri="{BB962C8B-B14F-4D97-AF65-F5344CB8AC3E}">
        <p14:creationId xmlns:p14="http://schemas.microsoft.com/office/powerpoint/2010/main" val="418692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B6DFC-EB0E-45D5-80AE-54E880B3B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6090"/>
            <a:ext cx="10096500" cy="774779"/>
          </a:xfrm>
        </p:spPr>
        <p:txBody>
          <a:bodyPr/>
          <a:lstStyle/>
          <a:p>
            <a:r>
              <a:rPr lang="en-US" dirty="0"/>
              <a:t>Components of Nanofabrication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D825D0-EDE4-4BD2-A846-F73827E209B7}"/>
              </a:ext>
            </a:extLst>
          </p:cNvPr>
          <p:cNvGrpSpPr/>
          <p:nvPr/>
        </p:nvGrpSpPr>
        <p:grpSpPr>
          <a:xfrm>
            <a:off x="3107036" y="1509364"/>
            <a:ext cx="6006033" cy="4154468"/>
            <a:chOff x="3571677" y="1316888"/>
            <a:chExt cx="6006033" cy="41544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830FAF-A3B0-4A37-B2BE-C12EB55A9F9D}"/>
                </a:ext>
              </a:extLst>
            </p:cNvPr>
            <p:cNvSpPr/>
            <p:nvPr/>
          </p:nvSpPr>
          <p:spPr>
            <a:xfrm>
              <a:off x="3571677" y="4020060"/>
              <a:ext cx="2214693" cy="14512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Create patterns on polymer (photoresist)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324203-8743-4D4C-811A-73C89B08F425}"/>
                </a:ext>
              </a:extLst>
            </p:cNvPr>
            <p:cNvSpPr/>
            <p:nvPr/>
          </p:nvSpPr>
          <p:spPr>
            <a:xfrm>
              <a:off x="7363017" y="4020060"/>
              <a:ext cx="2214693" cy="145129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Transfer pattern to sample/substrate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9A6FFDE-AE84-4F6C-8B0F-0B668F362215}"/>
                </a:ext>
              </a:extLst>
            </p:cNvPr>
            <p:cNvSpPr/>
            <p:nvPr/>
          </p:nvSpPr>
          <p:spPr>
            <a:xfrm>
              <a:off x="5285064" y="1316888"/>
              <a:ext cx="2214693" cy="14512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Process sample/substrate</a:t>
              </a:r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FCA40674-6D0F-4E2C-8BDD-9D4430B6D9A2}"/>
                </a:ext>
              </a:extLst>
            </p:cNvPr>
            <p:cNvSpPr/>
            <p:nvPr/>
          </p:nvSpPr>
          <p:spPr>
            <a:xfrm rot="2164654">
              <a:off x="5170606" y="2954677"/>
              <a:ext cx="536895" cy="9486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C02110DA-8EEB-4F98-8D58-AFAF02B7BCCF}"/>
                </a:ext>
              </a:extLst>
            </p:cNvPr>
            <p:cNvSpPr/>
            <p:nvPr/>
          </p:nvSpPr>
          <p:spPr>
            <a:xfrm rot="16200000">
              <a:off x="6354768" y="4143807"/>
              <a:ext cx="536895" cy="105415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BC9940BB-8028-457A-9C17-4A1E8999CB9B}"/>
                </a:ext>
              </a:extLst>
            </p:cNvPr>
            <p:cNvSpPr/>
            <p:nvPr/>
          </p:nvSpPr>
          <p:spPr>
            <a:xfrm rot="8055093">
              <a:off x="7066085" y="2936508"/>
              <a:ext cx="536895" cy="9486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662F480-693E-449F-87E0-5FF7787C9412}"/>
              </a:ext>
            </a:extLst>
          </p:cNvPr>
          <p:cNvSpPr txBox="1"/>
          <p:nvPr/>
        </p:nvSpPr>
        <p:spPr>
          <a:xfrm>
            <a:off x="7239256" y="1643990"/>
            <a:ext cx="3817433" cy="1131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noAutofit/>
          </a:bodyPr>
          <a:lstStyle/>
          <a:p>
            <a:r>
              <a:rPr lang="en-US" sz="1600" b="1" u="sng" dirty="0"/>
              <a:t>Films processing</a:t>
            </a:r>
          </a:p>
          <a:p>
            <a:r>
              <a:rPr lang="en-US" sz="1600" dirty="0"/>
              <a:t>Oxides, nitrides, poly-Si, (ALD, CVD)</a:t>
            </a:r>
          </a:p>
          <a:p>
            <a:r>
              <a:rPr lang="en-US" sz="1600" b="1" u="sng" dirty="0"/>
              <a:t>Additional treatments</a:t>
            </a:r>
          </a:p>
          <a:p>
            <a:r>
              <a:rPr lang="en-US" sz="1600" dirty="0"/>
              <a:t>RTA, annealing, passivation, protection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531BDE-FB32-4E7B-A428-A0B625454F51}"/>
              </a:ext>
            </a:extLst>
          </p:cNvPr>
          <p:cNvSpPr txBox="1"/>
          <p:nvPr/>
        </p:nvSpPr>
        <p:spPr>
          <a:xfrm>
            <a:off x="1234301" y="1964967"/>
            <a:ext cx="3504531" cy="5321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noAutofit/>
          </a:bodyPr>
          <a:lstStyle/>
          <a:p>
            <a:pPr algn="r"/>
            <a:r>
              <a:rPr lang="en-US" sz="1600" b="1" u="sng" dirty="0"/>
              <a:t>Sample preparation</a:t>
            </a:r>
          </a:p>
          <a:p>
            <a:pPr algn="r"/>
            <a:r>
              <a:rPr lang="en-US" sz="1600" dirty="0"/>
              <a:t>Sample cleaning, mounting, transfer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EAB5EF-529F-4EB5-B78D-A3CBBCFF050B}"/>
              </a:ext>
            </a:extLst>
          </p:cNvPr>
          <p:cNvSpPr txBox="1"/>
          <p:nvPr/>
        </p:nvSpPr>
        <p:spPr>
          <a:xfrm>
            <a:off x="636710" y="4648618"/>
            <a:ext cx="234213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algn="r"/>
            <a:r>
              <a:rPr lang="en-US" sz="1600" b="1" u="sng" dirty="0"/>
              <a:t>Lithography</a:t>
            </a:r>
            <a:r>
              <a:rPr lang="en-US" sz="1600" dirty="0"/>
              <a:t> </a:t>
            </a:r>
          </a:p>
          <a:p>
            <a:pPr algn="r"/>
            <a:r>
              <a:rPr lang="en-US" sz="1600" dirty="0"/>
              <a:t>e-beam, photo, imprint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6CEFEF-C26B-4640-A714-D75A7F3CB486}"/>
              </a:ext>
            </a:extLst>
          </p:cNvPr>
          <p:cNvSpPr txBox="1">
            <a:spLocks/>
          </p:cNvSpPr>
          <p:nvPr/>
        </p:nvSpPr>
        <p:spPr>
          <a:xfrm>
            <a:off x="2894202" y="2986298"/>
            <a:ext cx="184731" cy="36933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7FDAB5-168E-41F9-8E67-2E7418902EF9}"/>
              </a:ext>
            </a:extLst>
          </p:cNvPr>
          <p:cNvSpPr txBox="1"/>
          <p:nvPr/>
        </p:nvSpPr>
        <p:spPr>
          <a:xfrm>
            <a:off x="9241256" y="4648618"/>
            <a:ext cx="2791223" cy="5653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noAutofit/>
          </a:bodyPr>
          <a:lstStyle/>
          <a:p>
            <a:r>
              <a:rPr lang="en-US" sz="1600" b="1" u="sng" dirty="0"/>
              <a:t>Etch/Liftoff</a:t>
            </a:r>
          </a:p>
          <a:p>
            <a:r>
              <a:rPr lang="en-US" sz="1600" dirty="0"/>
              <a:t>Metal dep, dry etch, wet etch</a:t>
            </a:r>
          </a:p>
        </p:txBody>
      </p:sp>
    </p:spTree>
    <p:extLst>
      <p:ext uri="{BB962C8B-B14F-4D97-AF65-F5344CB8AC3E}">
        <p14:creationId xmlns:p14="http://schemas.microsoft.com/office/powerpoint/2010/main" val="106911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D1ACF-EB86-47EF-BCAE-69D1541A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10923"/>
            <a:ext cx="10096500" cy="774779"/>
          </a:xfrm>
        </p:spPr>
        <p:txBody>
          <a:bodyPr/>
          <a:lstStyle/>
          <a:p>
            <a:r>
              <a:rPr lang="en-US" dirty="0"/>
              <a:t>Patterning by Lithography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B671B6-4DF4-4E6D-8FA1-F34BAF735A08}"/>
              </a:ext>
            </a:extLst>
          </p:cNvPr>
          <p:cNvGrpSpPr/>
          <p:nvPr/>
        </p:nvGrpSpPr>
        <p:grpSpPr>
          <a:xfrm>
            <a:off x="6737723" y="2279290"/>
            <a:ext cx="4798503" cy="3692003"/>
            <a:chOff x="-138264" y="1952883"/>
            <a:chExt cx="3920233" cy="41135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EEA70FC-639D-47C9-8BAD-166BFAE27FF4}"/>
                </a:ext>
              </a:extLst>
            </p:cNvPr>
            <p:cNvGrpSpPr/>
            <p:nvPr/>
          </p:nvGrpSpPr>
          <p:grpSpPr>
            <a:xfrm>
              <a:off x="236369" y="1952883"/>
              <a:ext cx="2573568" cy="1991720"/>
              <a:chOff x="4149312" y="4032187"/>
              <a:chExt cx="2381208" cy="1781845"/>
            </a:xfrm>
          </p:grpSpPr>
          <p:pic>
            <p:nvPicPr>
              <p:cNvPr id="8" name="Picture 12" descr="Synthesis, Fabrication, Manipulation &amp; Assembly Capabilities">
                <a:extLst>
                  <a:ext uri="{FF2B5EF4-FFF2-40B4-BE49-F238E27FC236}">
                    <a16:creationId xmlns:a16="http://schemas.microsoft.com/office/drawing/2014/main" id="{DCDDA87E-72A0-4429-B6FB-10D94F3622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9312" y="4032187"/>
                <a:ext cx="2381208" cy="17818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0A00BA-7436-4CC1-905A-B77353CD86CA}"/>
                  </a:ext>
                </a:extLst>
              </p:cNvPr>
              <p:cNvSpPr txBox="1"/>
              <p:nvPr/>
            </p:nvSpPr>
            <p:spPr>
              <a:xfrm>
                <a:off x="4564590" y="5433698"/>
                <a:ext cx="1150627" cy="2882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b="1" dirty="0"/>
                  <a:t>100 kV EBL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F2E1A6-837D-4089-A8AF-61B5620D0312}"/>
                </a:ext>
              </a:extLst>
            </p:cNvPr>
            <p:cNvSpPr txBox="1"/>
            <p:nvPr/>
          </p:nvSpPr>
          <p:spPr>
            <a:xfrm>
              <a:off x="-138264" y="4731099"/>
              <a:ext cx="3920233" cy="133536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dirty="0"/>
                <a:t>High resolution, down to 10nm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dirty="0"/>
                <a:t>Slow patterning speed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dirty="0"/>
                <a:t>Maskless patterning, create patterns directly from CAD design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7FA9A00-70C4-4C5F-AB27-5D94AE6E5C56}"/>
              </a:ext>
            </a:extLst>
          </p:cNvPr>
          <p:cNvGrpSpPr/>
          <p:nvPr/>
        </p:nvGrpSpPr>
        <p:grpSpPr>
          <a:xfrm>
            <a:off x="1284350" y="2031233"/>
            <a:ext cx="3826528" cy="2380293"/>
            <a:chOff x="861263" y="1704314"/>
            <a:chExt cx="3826528" cy="238029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5E9317-1547-415A-8F58-C7A91F468DD4}"/>
                </a:ext>
              </a:extLst>
            </p:cNvPr>
            <p:cNvGrpSpPr/>
            <p:nvPr/>
          </p:nvGrpSpPr>
          <p:grpSpPr>
            <a:xfrm>
              <a:off x="2719925" y="1704314"/>
              <a:ext cx="1967866" cy="2380293"/>
              <a:chOff x="3138272" y="4455359"/>
              <a:chExt cx="757629" cy="976840"/>
            </a:xfrm>
          </p:grpSpPr>
          <p:pic>
            <p:nvPicPr>
              <p:cNvPr id="5" name="Picture 14" descr="Maskless Aligner MLA150 - Spectra Research Corporation">
                <a:extLst>
                  <a:ext uri="{FF2B5EF4-FFF2-40B4-BE49-F238E27FC236}">
                    <a16:creationId xmlns:a16="http://schemas.microsoft.com/office/drawing/2014/main" id="{0A1C3B6E-D8AE-4026-BCD2-4C1D31BEC8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09" r="11688"/>
              <a:stretch/>
            </p:blipFill>
            <p:spPr bwMode="auto">
              <a:xfrm>
                <a:off x="3138272" y="4455359"/>
                <a:ext cx="757629" cy="976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7E742E-3A26-4BB5-8BB0-B10C2BD7E7FB}"/>
                  </a:ext>
                </a:extLst>
              </p:cNvPr>
              <p:cNvSpPr txBox="1"/>
              <p:nvPr/>
            </p:nvSpPr>
            <p:spPr>
              <a:xfrm>
                <a:off x="3215997" y="5099162"/>
                <a:ext cx="646763" cy="1463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sz="1600" b="1" dirty="0"/>
                  <a:t>Maskless aligner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64DEA4-312C-49A9-ADC8-DA0D38836E35}"/>
                </a:ext>
              </a:extLst>
            </p:cNvPr>
            <p:cNvGrpSpPr/>
            <p:nvPr/>
          </p:nvGrpSpPr>
          <p:grpSpPr>
            <a:xfrm>
              <a:off x="861263" y="1836837"/>
              <a:ext cx="1803388" cy="1945832"/>
              <a:chOff x="3208813" y="1701555"/>
              <a:chExt cx="1803388" cy="1945832"/>
            </a:xfrm>
          </p:grpSpPr>
          <p:pic>
            <p:nvPicPr>
              <p:cNvPr id="8194" name="Picture 2" descr="Used Karl Suss MJB3 Mask Aligner for Sale at Tara Semiconductor Tec...">
                <a:extLst>
                  <a:ext uri="{FF2B5EF4-FFF2-40B4-BE49-F238E27FC236}">
                    <a16:creationId xmlns:a16="http://schemas.microsoft.com/office/drawing/2014/main" id="{3BFE93CE-9022-4CD8-9B83-CA4D0E6AD7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12" r="34999"/>
              <a:stretch/>
            </p:blipFill>
            <p:spPr bwMode="auto">
              <a:xfrm>
                <a:off x="3208813" y="1701555"/>
                <a:ext cx="1803388" cy="1945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D045DF-65DF-4882-B2EC-028E338C2649}"/>
                  </a:ext>
                </a:extLst>
              </p:cNvPr>
              <p:cNvSpPr txBox="1"/>
              <p:nvPr/>
            </p:nvSpPr>
            <p:spPr>
              <a:xfrm>
                <a:off x="3530623" y="3150439"/>
                <a:ext cx="1320737" cy="3566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l"/>
                <a:r>
                  <a:rPr lang="en-US" sz="1600" b="1" dirty="0"/>
                  <a:t>Mask aligner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292741E-D88A-4570-9D94-FF82B2AA1438}"/>
              </a:ext>
            </a:extLst>
          </p:cNvPr>
          <p:cNvSpPr txBox="1"/>
          <p:nvPr/>
        </p:nvSpPr>
        <p:spPr>
          <a:xfrm>
            <a:off x="2046914" y="886707"/>
            <a:ext cx="4798503" cy="35790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A2DDF9-EC5D-488B-A98C-BA47352954D3}"/>
              </a:ext>
            </a:extLst>
          </p:cNvPr>
          <p:cNvSpPr txBox="1"/>
          <p:nvPr/>
        </p:nvSpPr>
        <p:spPr>
          <a:xfrm>
            <a:off x="1373625" y="1509691"/>
            <a:ext cx="2795998" cy="396405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2400" b="1" u="sng" dirty="0"/>
              <a:t>Photolithography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41C5D0-D58A-4C22-9FD5-D53B4B4E1248}"/>
              </a:ext>
            </a:extLst>
          </p:cNvPr>
          <p:cNvSpPr txBox="1"/>
          <p:nvPr/>
        </p:nvSpPr>
        <p:spPr>
          <a:xfrm>
            <a:off x="6737723" y="1584366"/>
            <a:ext cx="3828510" cy="396405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2400" b="1" u="sng" dirty="0"/>
              <a:t>Electron-beam lithography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FC3BE4-9E76-474A-9703-E8C45B7027B7}"/>
              </a:ext>
            </a:extLst>
          </p:cNvPr>
          <p:cNvSpPr txBox="1"/>
          <p:nvPr/>
        </p:nvSpPr>
        <p:spPr>
          <a:xfrm>
            <a:off x="1179904" y="4631001"/>
            <a:ext cx="5231867" cy="210706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dirty="0"/>
              <a:t>Mask Aligner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Resolution available at CINT ~1um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Fast patterning</a:t>
            </a:r>
          </a:p>
          <a:p>
            <a:pPr algn="l"/>
            <a:r>
              <a:rPr lang="en-US" b="1" dirty="0"/>
              <a:t>Maskless Aligner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Patterning from CAD design without mask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Patterning Slower than mask aligner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B38F665-762A-4F83-93B6-95A78C65C892}"/>
              </a:ext>
            </a:extLst>
          </p:cNvPr>
          <p:cNvSpPr txBox="1"/>
          <p:nvPr/>
        </p:nvSpPr>
        <p:spPr>
          <a:xfrm>
            <a:off x="1864470" y="943193"/>
            <a:ext cx="844280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Lithography: process of creating patterns on a polymer/film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96B7574-17EA-453F-B19E-9CB0D82532CF}"/>
              </a:ext>
            </a:extLst>
          </p:cNvPr>
          <p:cNvSpPr txBox="1"/>
          <p:nvPr/>
        </p:nvSpPr>
        <p:spPr>
          <a:xfrm>
            <a:off x="707399" y="4286697"/>
            <a:ext cx="4472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Resolution depends on wavelength (nm)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E556929-070C-4FE8-9F59-512A0E281DAF}"/>
              </a:ext>
            </a:extLst>
          </p:cNvPr>
          <p:cNvSpPr txBox="1"/>
          <p:nvPr/>
        </p:nvSpPr>
        <p:spPr>
          <a:xfrm>
            <a:off x="6737723" y="4155737"/>
            <a:ext cx="4472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Resolution depends electron energy (kV), beam current (</a:t>
            </a:r>
            <a:r>
              <a:rPr lang="en-US" b="1" dirty="0" err="1">
                <a:solidFill>
                  <a:srgbClr val="00B0F0"/>
                </a:solidFill>
              </a:rPr>
              <a:t>pA</a:t>
            </a:r>
            <a:r>
              <a:rPr lang="en-US" b="1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8099AE-908A-4AFB-9C3A-2FFF74859979}"/>
              </a:ext>
            </a:extLst>
          </p:cNvPr>
          <p:cNvSpPr txBox="1"/>
          <p:nvPr/>
        </p:nvSpPr>
        <p:spPr>
          <a:xfrm>
            <a:off x="2046914" y="6404677"/>
            <a:ext cx="3429202" cy="2745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Expose on Photoresist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32B340-A3AC-49EF-ADA6-B493E4730230}"/>
              </a:ext>
            </a:extLst>
          </p:cNvPr>
          <p:cNvSpPr txBox="1"/>
          <p:nvPr/>
        </p:nvSpPr>
        <p:spPr>
          <a:xfrm>
            <a:off x="7599457" y="6404677"/>
            <a:ext cx="3029393" cy="2745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Expose on E-beam resist</a:t>
            </a:r>
          </a:p>
        </p:txBody>
      </p:sp>
    </p:spTree>
    <p:extLst>
      <p:ext uri="{BB962C8B-B14F-4D97-AF65-F5344CB8AC3E}">
        <p14:creationId xmlns:p14="http://schemas.microsoft.com/office/powerpoint/2010/main" val="6059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9AAD-94BA-4819-A63C-4947681C1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6090"/>
            <a:ext cx="10096500" cy="774779"/>
          </a:xfrm>
        </p:spPr>
        <p:txBody>
          <a:bodyPr/>
          <a:lstStyle/>
          <a:p>
            <a:r>
              <a:rPr lang="en-US" dirty="0"/>
              <a:t>Photoresist: positive tone, negative tone, chemically amplified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F757A07-6C7D-4A11-80D8-BECEF1388D0F}"/>
              </a:ext>
            </a:extLst>
          </p:cNvPr>
          <p:cNvGrpSpPr/>
          <p:nvPr/>
        </p:nvGrpSpPr>
        <p:grpSpPr>
          <a:xfrm>
            <a:off x="419449" y="1307260"/>
            <a:ext cx="11707013" cy="1057017"/>
            <a:chOff x="353393" y="1632691"/>
            <a:chExt cx="11707013" cy="105701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A579AD-5E53-4338-8A74-ED5C98703473}"/>
                </a:ext>
              </a:extLst>
            </p:cNvPr>
            <p:cNvSpPr/>
            <p:nvPr/>
          </p:nvSpPr>
          <p:spPr>
            <a:xfrm>
              <a:off x="353393" y="1632691"/>
              <a:ext cx="2099345" cy="5285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Photoresist</a:t>
              </a:r>
            </a:p>
          </p:txBody>
        </p:sp>
        <p:sp>
          <p:nvSpPr>
            <p:cNvPr id="15" name="Plus Sign 14">
              <a:extLst>
                <a:ext uri="{FF2B5EF4-FFF2-40B4-BE49-F238E27FC236}">
                  <a16:creationId xmlns:a16="http://schemas.microsoft.com/office/drawing/2014/main" id="{D2EB9CC7-8531-4B49-911D-F3BF26C93337}"/>
                </a:ext>
              </a:extLst>
            </p:cNvPr>
            <p:cNvSpPr/>
            <p:nvPr/>
          </p:nvSpPr>
          <p:spPr>
            <a:xfrm>
              <a:off x="5587863" y="1662054"/>
              <a:ext cx="535400" cy="469783"/>
            </a:xfrm>
            <a:prstGeom prst="mathPlus">
              <a:avLst>
                <a:gd name="adj1" fmla="val 128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Equals 15">
              <a:extLst>
                <a:ext uri="{FF2B5EF4-FFF2-40B4-BE49-F238E27FC236}">
                  <a16:creationId xmlns:a16="http://schemas.microsoft.com/office/drawing/2014/main" id="{CC3BF079-39A6-4A80-A66C-B5DACC551AAE}"/>
                </a:ext>
              </a:extLst>
            </p:cNvPr>
            <p:cNvSpPr/>
            <p:nvPr/>
          </p:nvSpPr>
          <p:spPr>
            <a:xfrm>
              <a:off x="2642532" y="1716583"/>
              <a:ext cx="389736" cy="360724"/>
            </a:xfrm>
            <a:prstGeom prst="mathEqual">
              <a:avLst>
                <a:gd name="adj1" fmla="val 18869"/>
                <a:gd name="adj2" fmla="val 1176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4F4265-92AA-43D1-B1A0-D23C6773D63D}"/>
                </a:ext>
              </a:extLst>
            </p:cNvPr>
            <p:cNvSpPr/>
            <p:nvPr/>
          </p:nvSpPr>
          <p:spPr>
            <a:xfrm>
              <a:off x="3214561" y="1632691"/>
              <a:ext cx="2288618" cy="5285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Resin</a:t>
              </a:r>
              <a:r>
                <a:rPr lang="en-US" dirty="0"/>
                <a:t> </a:t>
              </a:r>
            </a:p>
            <a:p>
              <a:pPr algn="ctr"/>
              <a:r>
                <a:rPr lang="en-US" sz="1600" dirty="0"/>
                <a:t>e.g. </a:t>
              </a:r>
              <a:r>
                <a:rPr lang="en-US" sz="1600" dirty="0" err="1"/>
                <a:t>Novolak</a:t>
              </a:r>
              <a:endParaRPr lang="en-US" sz="16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443D57-F10E-437D-AD0C-E7EF2502DFD3}"/>
                </a:ext>
              </a:extLst>
            </p:cNvPr>
            <p:cNvSpPr/>
            <p:nvPr/>
          </p:nvSpPr>
          <p:spPr>
            <a:xfrm>
              <a:off x="6223056" y="1632691"/>
              <a:ext cx="2683337" cy="5285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Photoactive compound </a:t>
              </a:r>
              <a:r>
                <a:rPr lang="en-US" sz="1600" dirty="0"/>
                <a:t>e.g. DNQ</a:t>
              </a:r>
              <a:r>
                <a:rPr lang="en-US" sz="1600" dirty="0">
                  <a:sym typeface="Wingdings" panose="05000000000000000000" pitchFamily="2" charset="2"/>
                </a:rPr>
                <a:t> Carboxylic acid</a:t>
              </a:r>
              <a:endParaRPr lang="en-US" sz="16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54984A8-972A-4299-BB76-A07E2C6C46D3}"/>
                </a:ext>
              </a:extLst>
            </p:cNvPr>
            <p:cNvSpPr/>
            <p:nvPr/>
          </p:nvSpPr>
          <p:spPr>
            <a:xfrm>
              <a:off x="9539324" y="1632691"/>
              <a:ext cx="2422493" cy="5285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Solvents or Thinner</a:t>
              </a:r>
            </a:p>
            <a:p>
              <a:pPr algn="ctr"/>
              <a:r>
                <a:rPr lang="en-US" dirty="0"/>
                <a:t> </a:t>
              </a:r>
              <a:r>
                <a:rPr lang="en-US" sz="1600" dirty="0"/>
                <a:t>e.g. PGMEA, Anisole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Plus Sign 19">
              <a:extLst>
                <a:ext uri="{FF2B5EF4-FFF2-40B4-BE49-F238E27FC236}">
                  <a16:creationId xmlns:a16="http://schemas.microsoft.com/office/drawing/2014/main" id="{95C0384B-987A-4CBF-B484-985AE4D42F7D}"/>
                </a:ext>
              </a:extLst>
            </p:cNvPr>
            <p:cNvSpPr/>
            <p:nvPr/>
          </p:nvSpPr>
          <p:spPr>
            <a:xfrm>
              <a:off x="8906394" y="1662054"/>
              <a:ext cx="534341" cy="469783"/>
            </a:xfrm>
            <a:prstGeom prst="mathPlus">
              <a:avLst>
                <a:gd name="adj1" fmla="val 128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23E95F3-F1A3-4A45-BD38-5136E8B13DF0}"/>
                </a:ext>
              </a:extLst>
            </p:cNvPr>
            <p:cNvSpPr/>
            <p:nvPr/>
          </p:nvSpPr>
          <p:spPr>
            <a:xfrm>
              <a:off x="3461685" y="2161199"/>
              <a:ext cx="2159734" cy="5285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Chemical matrix, binder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2E7554C-2FB8-4D65-8236-EA6C25EB1D8A}"/>
                </a:ext>
              </a:extLst>
            </p:cNvPr>
            <p:cNvSpPr/>
            <p:nvPr/>
          </p:nvSpPr>
          <p:spPr>
            <a:xfrm>
              <a:off x="6542624" y="2161199"/>
              <a:ext cx="2422493" cy="5285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photon/electron activates chemical reaction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D9FCD4D-1730-4B54-A37C-B1B6EB12A470}"/>
                </a:ext>
              </a:extLst>
            </p:cNvPr>
            <p:cNvSpPr/>
            <p:nvPr/>
          </p:nvSpPr>
          <p:spPr>
            <a:xfrm>
              <a:off x="9979395" y="2161200"/>
              <a:ext cx="2081011" cy="5285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Keeps photoresist in solution form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A9A342A-E3F8-4705-AD87-791FD52E534A}"/>
              </a:ext>
            </a:extLst>
          </p:cNvPr>
          <p:cNvGrpSpPr/>
          <p:nvPr/>
        </p:nvGrpSpPr>
        <p:grpSpPr>
          <a:xfrm>
            <a:off x="522027" y="2890704"/>
            <a:ext cx="7494191" cy="1830269"/>
            <a:chOff x="571507" y="3491620"/>
            <a:chExt cx="7494191" cy="183026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F545A36-71C0-4F67-B960-79527F7F6E01}"/>
                </a:ext>
              </a:extLst>
            </p:cNvPr>
            <p:cNvSpPr txBox="1"/>
            <p:nvPr/>
          </p:nvSpPr>
          <p:spPr>
            <a:xfrm>
              <a:off x="571507" y="3899716"/>
              <a:ext cx="2099346" cy="92333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</a:rPr>
                <a:t>Exposing photoresist with photons, electrons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21F08FA-04CB-42A5-9B8F-EE58A0A720A1}"/>
                </a:ext>
              </a:extLst>
            </p:cNvPr>
            <p:cNvSpPr txBox="1"/>
            <p:nvPr/>
          </p:nvSpPr>
          <p:spPr>
            <a:xfrm>
              <a:off x="3512859" y="3491620"/>
              <a:ext cx="209934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Polymerization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C2182E0-88AE-479E-9708-D78DDCD73EE3}"/>
                </a:ext>
              </a:extLst>
            </p:cNvPr>
            <p:cNvSpPr txBox="1"/>
            <p:nvPr/>
          </p:nvSpPr>
          <p:spPr>
            <a:xfrm>
              <a:off x="3526274" y="4176715"/>
              <a:ext cx="2099346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Crosslinking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79038C0-362A-4DD8-8640-6ED23334F541}"/>
                </a:ext>
              </a:extLst>
            </p:cNvPr>
            <p:cNvSpPr txBox="1"/>
            <p:nvPr/>
          </p:nvSpPr>
          <p:spPr>
            <a:xfrm>
              <a:off x="3512859" y="4952557"/>
              <a:ext cx="2099346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Decomposition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559CE65-A24B-456B-B0F6-9F074E469E28}"/>
                </a:ext>
              </a:extLst>
            </p:cNvPr>
            <p:cNvCxnSpPr>
              <a:stCxn id="34" idx="3"/>
              <a:endCxn id="36" idx="1"/>
            </p:cNvCxnSpPr>
            <p:nvPr/>
          </p:nvCxnSpPr>
          <p:spPr>
            <a:xfrm>
              <a:off x="2670853" y="4361381"/>
              <a:ext cx="85542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56E7DBC-7BF8-4D6B-B31D-953B882AC359}"/>
                </a:ext>
              </a:extLst>
            </p:cNvPr>
            <p:cNvCxnSpPr>
              <a:endCxn id="35" idx="1"/>
            </p:cNvCxnSpPr>
            <p:nvPr/>
          </p:nvCxnSpPr>
          <p:spPr>
            <a:xfrm>
              <a:off x="3116518" y="3676286"/>
              <a:ext cx="39634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68600B5-1C20-4E11-AFFF-845ED51D4E4B}"/>
                </a:ext>
              </a:extLst>
            </p:cNvPr>
            <p:cNvCxnSpPr/>
            <p:nvPr/>
          </p:nvCxnSpPr>
          <p:spPr>
            <a:xfrm>
              <a:off x="3116517" y="5137223"/>
              <a:ext cx="39634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A17A98D-67BA-468B-AEA4-E4516C08B4D3}"/>
                </a:ext>
              </a:extLst>
            </p:cNvPr>
            <p:cNvCxnSpPr/>
            <p:nvPr/>
          </p:nvCxnSpPr>
          <p:spPr>
            <a:xfrm>
              <a:off x="3116518" y="3676286"/>
              <a:ext cx="0" cy="14609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917FD31-F649-40ED-86E3-0D1404B4F9DD}"/>
                </a:ext>
              </a:extLst>
            </p:cNvPr>
            <p:cNvSpPr txBox="1"/>
            <p:nvPr/>
          </p:nvSpPr>
          <p:spPr>
            <a:xfrm>
              <a:off x="5966352" y="3798961"/>
              <a:ext cx="2099346" cy="369332"/>
            </a:xfrm>
            <a:prstGeom prst="rect">
              <a:avLst/>
            </a:prstGeom>
            <a:ln w="19050">
              <a:solidFill>
                <a:srgbClr val="00ACD5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Negative tone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BBD0CA0-EEA9-4BF8-83E7-A7CD6DD24D96}"/>
                </a:ext>
              </a:extLst>
            </p:cNvPr>
            <p:cNvSpPr txBox="1"/>
            <p:nvPr/>
          </p:nvSpPr>
          <p:spPr>
            <a:xfrm>
              <a:off x="5966352" y="4951663"/>
              <a:ext cx="2099346" cy="369332"/>
            </a:xfrm>
            <a:prstGeom prst="rect">
              <a:avLst/>
            </a:prstGeom>
            <a:ln w="19050">
              <a:solidFill>
                <a:srgbClr val="00ACD5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Positive tone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A06651E-FD2C-4F3D-8C34-8FAFB0220A70}"/>
                </a:ext>
              </a:extLst>
            </p:cNvPr>
            <p:cNvCxnSpPr>
              <a:stCxn id="35" idx="3"/>
              <a:endCxn id="46" idx="1"/>
            </p:cNvCxnSpPr>
            <p:nvPr/>
          </p:nvCxnSpPr>
          <p:spPr>
            <a:xfrm>
              <a:off x="5612205" y="3676286"/>
              <a:ext cx="354147" cy="3073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74E3DD8-91E0-4359-87AA-6A4B6858D873}"/>
                </a:ext>
              </a:extLst>
            </p:cNvPr>
            <p:cNvCxnSpPr>
              <a:stCxn id="36" idx="3"/>
              <a:endCxn id="46" idx="1"/>
            </p:cNvCxnSpPr>
            <p:nvPr/>
          </p:nvCxnSpPr>
          <p:spPr>
            <a:xfrm flipV="1">
              <a:off x="5625620" y="3983627"/>
              <a:ext cx="340732" cy="37775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3D7BC01-A5CE-4751-9271-AEEEA4F6B6CD}"/>
                </a:ext>
              </a:extLst>
            </p:cNvPr>
            <p:cNvCxnSpPr>
              <a:stCxn id="37" idx="3"/>
              <a:endCxn id="47" idx="1"/>
            </p:cNvCxnSpPr>
            <p:nvPr/>
          </p:nvCxnSpPr>
          <p:spPr>
            <a:xfrm flipV="1">
              <a:off x="5612205" y="5136329"/>
              <a:ext cx="354147" cy="894"/>
            </a:xfrm>
            <a:prstGeom prst="straightConnector1">
              <a:avLst/>
            </a:prstGeom>
            <a:ln w="19050">
              <a:solidFill>
                <a:srgbClr val="00ACD5"/>
              </a:solidFill>
              <a:tailEnd type="triangle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4E556F2B-AFE3-40B7-B958-5587918C80C4}"/>
              </a:ext>
            </a:extLst>
          </p:cNvPr>
          <p:cNvSpPr txBox="1"/>
          <p:nvPr/>
        </p:nvSpPr>
        <p:spPr>
          <a:xfrm>
            <a:off x="522027" y="5685066"/>
            <a:ext cx="11017192" cy="105569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u="sng" dirty="0">
                <a:solidFill>
                  <a:srgbClr val="002060"/>
                </a:solidFill>
                <a:latin typeface="+mj-lt"/>
              </a:rPr>
              <a:t>Chemically amplified resist (CAR)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E3E3E"/>
                </a:solidFill>
                <a:effectLst/>
                <a:latin typeface="open sans" panose="020B0606030504020204" pitchFamily="34" charset="0"/>
              </a:rPr>
              <a:t>Light is absorbed by photoacid generators (PAGs) </a:t>
            </a:r>
            <a:r>
              <a:rPr lang="en-US" sz="1800" b="0" i="0" dirty="0">
                <a:solidFill>
                  <a:srgbClr val="3E3E3E"/>
                </a:solidFill>
                <a:effectLst/>
                <a:latin typeface="open sans" panose="020B0606030504020204" pitchFamily="34" charset="0"/>
                <a:sym typeface="Wingdings" panose="05000000000000000000" pitchFamily="2" charset="2"/>
              </a:rPr>
              <a:t> </a:t>
            </a:r>
            <a:r>
              <a:rPr lang="en-US" sz="1800" b="0" i="0" dirty="0">
                <a:solidFill>
                  <a:srgbClr val="3E3E3E"/>
                </a:solidFill>
                <a:effectLst/>
                <a:latin typeface="open sans" panose="020B0606030504020204" pitchFamily="34" charset="0"/>
              </a:rPr>
              <a:t>multiple photoacid molecules per photon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E3E3E"/>
                </a:solidFill>
                <a:latin typeface="open sans" panose="020B0606030504020204" pitchFamily="34" charset="0"/>
              </a:rPr>
              <a:t>High quantum yield </a:t>
            </a:r>
            <a:r>
              <a:rPr lang="en-US" dirty="0">
                <a:solidFill>
                  <a:srgbClr val="3E3E3E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 high sensitivity</a:t>
            </a:r>
            <a:r>
              <a:rPr lang="en-US" dirty="0">
                <a:solidFill>
                  <a:srgbClr val="3E3E3E"/>
                </a:solidFill>
                <a:latin typeface="open sans" panose="020B0606030504020204" pitchFamily="34" charset="0"/>
              </a:rPr>
              <a:t>, low exposure dose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EEC80F9-031B-4263-BCF9-1E1843AECF1B}"/>
              </a:ext>
            </a:extLst>
          </p:cNvPr>
          <p:cNvSpPr txBox="1"/>
          <p:nvPr/>
        </p:nvSpPr>
        <p:spPr>
          <a:xfrm>
            <a:off x="361248" y="2467195"/>
            <a:ext cx="4177717" cy="32550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u="sng" dirty="0">
                <a:solidFill>
                  <a:srgbClr val="002060"/>
                </a:solidFill>
                <a:latin typeface="+mj-lt"/>
              </a:rPr>
              <a:t>Positive &amp; negative tone resists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3014DE4-973B-4E56-9187-6E9F442A8BC3}"/>
              </a:ext>
            </a:extLst>
          </p:cNvPr>
          <p:cNvGrpSpPr/>
          <p:nvPr/>
        </p:nvGrpSpPr>
        <p:grpSpPr>
          <a:xfrm>
            <a:off x="9123753" y="2660667"/>
            <a:ext cx="2799578" cy="2500092"/>
            <a:chOff x="8912743" y="2950743"/>
            <a:chExt cx="2902207" cy="2615476"/>
          </a:xfrm>
        </p:grpSpPr>
        <p:pic>
          <p:nvPicPr>
            <p:cNvPr id="1026" name="Picture 2" descr="Ghodssi R., Lin P., MEMS Materials and Processes Handbook">
              <a:extLst>
                <a:ext uri="{FF2B5EF4-FFF2-40B4-BE49-F238E27FC236}">
                  <a16:creationId xmlns:a16="http://schemas.microsoft.com/office/drawing/2014/main" id="{DEE7541C-1B26-41DD-A5FE-19CEE81CF8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5117" y="2950743"/>
              <a:ext cx="2797459" cy="2615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CF4AA4A-8ECE-49D5-A69A-ADEBF6EEA676}"/>
                </a:ext>
              </a:extLst>
            </p:cNvPr>
            <p:cNvSpPr/>
            <p:nvPr/>
          </p:nvSpPr>
          <p:spPr>
            <a:xfrm>
              <a:off x="8912743" y="4773669"/>
              <a:ext cx="1144895" cy="164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Positive tone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9F4FCCA-4EF6-4DC0-9BEF-23682E20BB72}"/>
                </a:ext>
              </a:extLst>
            </p:cNvPr>
            <p:cNvSpPr/>
            <p:nvPr/>
          </p:nvSpPr>
          <p:spPr>
            <a:xfrm>
              <a:off x="10569750" y="4753920"/>
              <a:ext cx="1245200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Negative tone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16FDD70-4672-438E-BA31-38F82ED8C607}"/>
              </a:ext>
            </a:extLst>
          </p:cNvPr>
          <p:cNvSpPr txBox="1"/>
          <p:nvPr/>
        </p:nvSpPr>
        <p:spPr>
          <a:xfrm>
            <a:off x="540902" y="4738636"/>
            <a:ext cx="10079560" cy="95442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b="1" u="sng" dirty="0">
                <a:solidFill>
                  <a:srgbClr val="002060"/>
                </a:solidFill>
                <a:latin typeface="+mj-lt"/>
              </a:rPr>
              <a:t>Image reversal resist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Can be used as positive or negative tone resist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As positive tone: single exposure; as negative tone: exposure </a:t>
            </a:r>
            <a:r>
              <a:rPr lang="en-US" b="1" dirty="0">
                <a:sym typeface="Wingdings" panose="05000000000000000000" pitchFamily="2" charset="2"/>
              </a:rPr>
              <a:t> bake  flood exposure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27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9AAD-94BA-4819-A63C-4947681C1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6090"/>
            <a:ext cx="10096500" cy="774779"/>
          </a:xfrm>
        </p:spPr>
        <p:txBody>
          <a:bodyPr/>
          <a:lstStyle/>
          <a:p>
            <a:r>
              <a:rPr lang="en-US" dirty="0"/>
              <a:t>Photoresist process and choice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168C3C-C0C2-40BC-A9F1-B0BD98B60A4E}"/>
              </a:ext>
            </a:extLst>
          </p:cNvPr>
          <p:cNvSpPr txBox="1"/>
          <p:nvPr/>
        </p:nvSpPr>
        <p:spPr>
          <a:xfrm>
            <a:off x="468823" y="4832935"/>
            <a:ext cx="8717122" cy="18491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1600" b="1" u="sng" dirty="0"/>
              <a:t>Photoresist Choice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/>
              <a:t>Wet etch: </a:t>
            </a:r>
            <a:r>
              <a:rPr lang="en-US" sz="1600" dirty="0"/>
              <a:t>optimal adhesion is necessary to avoid creeping of etchant. AZ®1500 (thickness 0.5-3 </a:t>
            </a:r>
            <a:r>
              <a:rPr lang="en-US" sz="1600" dirty="0" err="1"/>
              <a:t>μm</a:t>
            </a:r>
            <a:r>
              <a:rPr lang="en-US" sz="1600" dirty="0"/>
              <a:t>), AZ ECI 3000 (thickness 1-4 </a:t>
            </a:r>
            <a:r>
              <a:rPr lang="en-US" sz="1600" dirty="0" err="1"/>
              <a:t>μm</a:t>
            </a:r>
            <a:r>
              <a:rPr lang="en-US" sz="1600" dirty="0"/>
              <a:t>), AZ 4500 (thickness ≥ 10 </a:t>
            </a:r>
            <a:r>
              <a:rPr lang="en-US" sz="1600" dirty="0" err="1"/>
              <a:t>μm</a:t>
            </a:r>
            <a:r>
              <a:rPr lang="en-US" sz="1600" dirty="0"/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/>
              <a:t>Dry etch: </a:t>
            </a:r>
            <a:r>
              <a:rPr lang="en-US" sz="1600" dirty="0"/>
              <a:t>high softening temperature, steep sidewalls. AZ701 </a:t>
            </a:r>
            <a:r>
              <a:rPr lang="en-US" sz="1600" dirty="0" err="1"/>
              <a:t>MiR</a:t>
            </a:r>
            <a:r>
              <a:rPr lang="en-US" sz="1600" dirty="0"/>
              <a:t> (1-4um), thick resist AZ4500 (e.g.4562), NEB (EBL), HSQ (EBL), ZEP (EBL)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/>
              <a:t>Liftoff: </a:t>
            </a:r>
            <a:r>
              <a:rPr lang="en-US" sz="1600" dirty="0"/>
              <a:t>Undercut profile: AZ5214E, AZ </a:t>
            </a:r>
            <a:r>
              <a:rPr lang="en-US" sz="1600" dirty="0" err="1"/>
              <a:t>nLOF</a:t>
            </a:r>
            <a:r>
              <a:rPr lang="en-US" sz="1600" dirty="0"/>
              <a:t> 2000 (2-15 um), PMMA (EBL), multi stacks (e.g. PMMA/MMA)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9E3FAD-AD32-4EEE-AABF-E8D0D21F873E}"/>
              </a:ext>
            </a:extLst>
          </p:cNvPr>
          <p:cNvSpPr txBox="1"/>
          <p:nvPr/>
        </p:nvSpPr>
        <p:spPr>
          <a:xfrm>
            <a:off x="1240273" y="2268905"/>
            <a:ext cx="6620211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*Post bake generally not necessary, can improve resolution by minimizing dose variation due to standing wave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Post bake temp  = (20 </a:t>
            </a:r>
            <a:r>
              <a:rPr lang="en-US" b="1" baseline="30000" dirty="0" err="1"/>
              <a:t>o</a:t>
            </a:r>
            <a:r>
              <a:rPr lang="en-US" b="1" dirty="0" err="1"/>
              <a:t>C</a:t>
            </a:r>
            <a:r>
              <a:rPr lang="en-US" b="1" dirty="0"/>
              <a:t>+ prebake) &lt; 130 </a:t>
            </a:r>
            <a:r>
              <a:rPr lang="en-US" b="1" baseline="30000" dirty="0" err="1"/>
              <a:t>o</a:t>
            </a:r>
            <a:r>
              <a:rPr lang="en-US" b="1" dirty="0" err="1"/>
              <a:t>C</a:t>
            </a:r>
            <a:endParaRPr lang="en-US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970452-3839-4E20-BB0C-0A0887369561}"/>
              </a:ext>
            </a:extLst>
          </p:cNvPr>
          <p:cNvGrpSpPr/>
          <p:nvPr/>
        </p:nvGrpSpPr>
        <p:grpSpPr>
          <a:xfrm>
            <a:off x="8553198" y="1939121"/>
            <a:ext cx="3231429" cy="3317191"/>
            <a:chOff x="7296762" y="2206304"/>
            <a:chExt cx="3231429" cy="331719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7F915DB-DCD0-4156-B01B-2012BDFCF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6762" y="2206304"/>
              <a:ext cx="3231429" cy="309068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E85D17-FD3D-4157-A571-D2AD11A5FA63}"/>
                </a:ext>
              </a:extLst>
            </p:cNvPr>
            <p:cNvSpPr txBox="1"/>
            <p:nvPr/>
          </p:nvSpPr>
          <p:spPr>
            <a:xfrm>
              <a:off x="8405768" y="5296992"/>
              <a:ext cx="1887524" cy="226503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Autofit/>
            </a:bodyPr>
            <a:lstStyle/>
            <a:p>
              <a:pPr algn="l"/>
              <a:r>
                <a:rPr lang="en-US" sz="1200" i="1" dirty="0"/>
                <a:t>www.microchemicals.com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6D68524-CA88-4F95-B74E-24141B200CEE}"/>
              </a:ext>
            </a:extLst>
          </p:cNvPr>
          <p:cNvGrpSpPr/>
          <p:nvPr/>
        </p:nvGrpSpPr>
        <p:grpSpPr>
          <a:xfrm>
            <a:off x="1240273" y="1212426"/>
            <a:ext cx="7146098" cy="914400"/>
            <a:chOff x="1240273" y="1375133"/>
            <a:chExt cx="7146098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2933DB-0774-44C2-92AC-5940DF28F41D}"/>
                </a:ext>
              </a:extLst>
            </p:cNvPr>
            <p:cNvSpPr/>
            <p:nvPr/>
          </p:nvSpPr>
          <p:spPr>
            <a:xfrm>
              <a:off x="1240273" y="1375133"/>
              <a:ext cx="1224793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Spin coat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10D04B-392E-40F0-A1CB-5397CEFFAB3F}"/>
                </a:ext>
              </a:extLst>
            </p:cNvPr>
            <p:cNvSpPr/>
            <p:nvPr/>
          </p:nvSpPr>
          <p:spPr>
            <a:xfrm>
              <a:off x="3149496" y="1375133"/>
              <a:ext cx="1224793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Prebake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40FBA4-246C-4F8C-9242-3062323679E7}"/>
                </a:ext>
              </a:extLst>
            </p:cNvPr>
            <p:cNvSpPr/>
            <p:nvPr/>
          </p:nvSpPr>
          <p:spPr>
            <a:xfrm>
              <a:off x="5067003" y="1375133"/>
              <a:ext cx="1224793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Exposure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BFC338C-AFBD-4DE9-A21C-3CCE98E2FB43}"/>
                </a:ext>
              </a:extLst>
            </p:cNvPr>
            <p:cNvSpPr/>
            <p:nvPr/>
          </p:nvSpPr>
          <p:spPr>
            <a:xfrm>
              <a:off x="6996474" y="1375133"/>
              <a:ext cx="1389897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Post bake</a:t>
              </a:r>
              <a:r>
                <a:rPr lang="en-US" baseline="30000" dirty="0"/>
                <a:t>*</a:t>
              </a:r>
            </a:p>
            <a:p>
              <a:pPr algn="ctr"/>
              <a:r>
                <a:rPr lang="en-US" sz="1100" dirty="0"/>
                <a:t>(photolithography)</a:t>
              </a:r>
              <a:endParaRPr lang="en-US" dirty="0"/>
            </a:p>
          </p:txBody>
        </p:sp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537ADEB8-A0A1-4A25-ABB4-5FA1D59E7B98}"/>
                </a:ext>
              </a:extLst>
            </p:cNvPr>
            <p:cNvSpPr/>
            <p:nvPr/>
          </p:nvSpPr>
          <p:spPr>
            <a:xfrm>
              <a:off x="2656928" y="1714891"/>
              <a:ext cx="276837" cy="2873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F92D424C-3E17-4BCC-B64A-B5C1F60A925B}"/>
                </a:ext>
              </a:extLst>
            </p:cNvPr>
            <p:cNvSpPr/>
            <p:nvPr/>
          </p:nvSpPr>
          <p:spPr>
            <a:xfrm>
              <a:off x="4569347" y="1701476"/>
              <a:ext cx="276837" cy="2873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F7D84C5A-34BF-49A4-B7FF-88A895C566EB}"/>
                </a:ext>
              </a:extLst>
            </p:cNvPr>
            <p:cNvSpPr/>
            <p:nvPr/>
          </p:nvSpPr>
          <p:spPr>
            <a:xfrm>
              <a:off x="6506739" y="1688672"/>
              <a:ext cx="276837" cy="2873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FCCC7A8-C1A0-4ED5-B214-300BEBEEEA03}"/>
              </a:ext>
            </a:extLst>
          </p:cNvPr>
          <p:cNvSpPr txBox="1"/>
          <p:nvPr/>
        </p:nvSpPr>
        <p:spPr>
          <a:xfrm>
            <a:off x="515036" y="3263275"/>
            <a:ext cx="79777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u="sng" dirty="0">
                <a:solidFill>
                  <a:srgbClr val="1A315D"/>
                </a:solidFill>
              </a:rPr>
              <a:t>Things to consider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A315D"/>
                </a:solidFill>
              </a:rPr>
              <a:t>Softening &amp; Rounding: </a:t>
            </a:r>
            <a:r>
              <a:rPr lang="en-US" sz="1600" dirty="0">
                <a:solidFill>
                  <a:srgbClr val="1A315D"/>
                </a:solidFill>
              </a:rPr>
              <a:t>Heating &gt; 100 </a:t>
            </a:r>
            <a:r>
              <a:rPr lang="en-US" sz="1600" baseline="30000" dirty="0" err="1">
                <a:solidFill>
                  <a:srgbClr val="1A315D"/>
                </a:solidFill>
              </a:rPr>
              <a:t>o</a:t>
            </a:r>
            <a:r>
              <a:rPr lang="en-US" sz="1600" dirty="0" err="1">
                <a:solidFill>
                  <a:srgbClr val="1A315D"/>
                </a:solidFill>
              </a:rPr>
              <a:t>C</a:t>
            </a:r>
            <a:r>
              <a:rPr lang="en-US" sz="1600" dirty="0">
                <a:solidFill>
                  <a:srgbClr val="1A315D"/>
                </a:solidFill>
              </a:rPr>
              <a:t> softens resist resulting reflow and rounded corners. Positive tone resists are more susceptible than negative tone.</a:t>
            </a:r>
            <a:endParaRPr lang="en-US" sz="1600" b="1" dirty="0">
              <a:solidFill>
                <a:srgbClr val="1A315D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A315D"/>
                </a:solidFill>
              </a:rPr>
              <a:t>Embrittlement: </a:t>
            </a:r>
            <a:r>
              <a:rPr lang="en-US" sz="1600" dirty="0">
                <a:solidFill>
                  <a:srgbClr val="1A315D"/>
                </a:solidFill>
              </a:rPr>
              <a:t>Heating ≥130 </a:t>
            </a:r>
            <a:r>
              <a:rPr lang="en-US" sz="1600" baseline="30000" dirty="0" err="1">
                <a:solidFill>
                  <a:srgbClr val="1A315D"/>
                </a:solidFill>
              </a:rPr>
              <a:t>o</a:t>
            </a:r>
            <a:r>
              <a:rPr lang="en-US" sz="1600" dirty="0" err="1">
                <a:solidFill>
                  <a:srgbClr val="1A315D"/>
                </a:solidFill>
              </a:rPr>
              <a:t>C</a:t>
            </a:r>
            <a:r>
              <a:rPr lang="en-US" sz="1600" dirty="0">
                <a:solidFill>
                  <a:srgbClr val="1A315D"/>
                </a:solidFill>
              </a:rPr>
              <a:t> can form cracks on the photoresist.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A315D"/>
                </a:solidFill>
              </a:rPr>
              <a:t>Thermal cross-linking:</a:t>
            </a:r>
            <a:r>
              <a:rPr lang="en-US" sz="1600" dirty="0">
                <a:solidFill>
                  <a:srgbClr val="1A315D"/>
                </a:solidFill>
              </a:rPr>
              <a:t> Thermal cross-linking can be significant at ≥ 140 </a:t>
            </a:r>
            <a:r>
              <a:rPr lang="en-US" sz="1600" baseline="30000" dirty="0" err="1">
                <a:solidFill>
                  <a:srgbClr val="1A315D"/>
                </a:solidFill>
              </a:rPr>
              <a:t>o</a:t>
            </a:r>
            <a:r>
              <a:rPr lang="en-US" sz="1600" dirty="0" err="1">
                <a:solidFill>
                  <a:srgbClr val="1A315D"/>
                </a:solidFill>
              </a:rPr>
              <a:t>C</a:t>
            </a:r>
            <a:r>
              <a:rPr lang="en-US" sz="1600" dirty="0">
                <a:solidFill>
                  <a:srgbClr val="1A315D"/>
                </a:solidFill>
              </a:rPr>
              <a:t> making it difficult to remove the resist</a:t>
            </a:r>
            <a:endParaRPr lang="en-US" sz="1600" b="1" dirty="0">
              <a:solidFill>
                <a:srgbClr val="1A31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8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7F031-7F1E-4D19-90D3-2CDBC3C6B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Photoresist: positive tone, negative tone, chemically amplified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394217-7E2D-4334-A3AA-70E7912F073C}"/>
              </a:ext>
            </a:extLst>
          </p:cNvPr>
          <p:cNvGrpSpPr/>
          <p:nvPr/>
        </p:nvGrpSpPr>
        <p:grpSpPr>
          <a:xfrm>
            <a:off x="504737" y="1176095"/>
            <a:ext cx="11182526" cy="5700544"/>
            <a:chOff x="14344" y="1677798"/>
            <a:chExt cx="8940905" cy="481087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7C5FDDC-8BBF-42AC-B05B-A88B4157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44" y="1677798"/>
              <a:ext cx="8940905" cy="453844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585359-3A58-4292-B4CF-251BF592D217}"/>
                </a:ext>
              </a:extLst>
            </p:cNvPr>
            <p:cNvSpPr txBox="1"/>
            <p:nvPr/>
          </p:nvSpPr>
          <p:spPr>
            <a:xfrm>
              <a:off x="830511" y="6211669"/>
              <a:ext cx="615751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i="1" dirty="0"/>
                <a:t>https://www.microchemicals.com/technical_information/image_reversal_resists.pdf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ED90956-7807-43F7-860C-8885D6EC5518}"/>
              </a:ext>
            </a:extLst>
          </p:cNvPr>
          <p:cNvSpPr txBox="1"/>
          <p:nvPr/>
        </p:nvSpPr>
        <p:spPr>
          <a:xfrm>
            <a:off x="2097248" y="7566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85379D-DD09-4C9D-A01B-6E2981E89FCE}"/>
              </a:ext>
            </a:extLst>
          </p:cNvPr>
          <p:cNvSpPr txBox="1"/>
          <p:nvPr/>
        </p:nvSpPr>
        <p:spPr>
          <a:xfrm>
            <a:off x="3592585" y="847871"/>
            <a:ext cx="3162650" cy="32822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>
                <a:solidFill>
                  <a:srgbClr val="00B050"/>
                </a:solidFill>
              </a:rPr>
              <a:t>Resists for photolithography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135D89-8B9A-4F3E-AF9C-E3A30756C0C1}"/>
              </a:ext>
            </a:extLst>
          </p:cNvPr>
          <p:cNvSpPr/>
          <p:nvPr/>
        </p:nvSpPr>
        <p:spPr>
          <a:xfrm>
            <a:off x="654341" y="1535185"/>
            <a:ext cx="444617" cy="23656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5DEB88-D570-4A6D-AF8D-FA3E1E60782F}"/>
              </a:ext>
            </a:extLst>
          </p:cNvPr>
          <p:cNvSpPr/>
          <p:nvPr/>
        </p:nvSpPr>
        <p:spPr>
          <a:xfrm>
            <a:off x="654340" y="5134062"/>
            <a:ext cx="444617" cy="12725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6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dia Angles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Open Sans Bold &amp; light">
      <a:majorFont>
        <a:latin typeface="Open Sans 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11016</TotalTime>
  <Words>2717</Words>
  <Application>Microsoft Office PowerPoint</Application>
  <PresentationFormat>Widescreen</PresentationFormat>
  <Paragraphs>397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Calibri</vt:lpstr>
      <vt:lpstr>Arial</vt:lpstr>
      <vt:lpstr>Cambria Math</vt:lpstr>
      <vt:lpstr>Open Sans bold</vt:lpstr>
      <vt:lpstr>Open Sans Light</vt:lpstr>
      <vt:lpstr>Wingdings</vt:lpstr>
      <vt:lpstr>Courier New</vt:lpstr>
      <vt:lpstr>Open Sans</vt:lpstr>
      <vt:lpstr>Open Sans</vt:lpstr>
      <vt:lpstr>Century Gothic</vt:lpstr>
      <vt:lpstr>Sandia Angles</vt:lpstr>
      <vt:lpstr>Lithography for micro and nanoscale patterning</vt:lpstr>
      <vt:lpstr>CINT Nanofabrication Workshop Series (CNWS)</vt:lpstr>
      <vt:lpstr>Design of Fabrication</vt:lpstr>
      <vt:lpstr>Optimization</vt:lpstr>
      <vt:lpstr>Components of Nanofabrication</vt:lpstr>
      <vt:lpstr>Patterning by Lithography</vt:lpstr>
      <vt:lpstr>Photoresist: positive tone, negative tone, chemically amplified</vt:lpstr>
      <vt:lpstr>Photoresist process and choice</vt:lpstr>
      <vt:lpstr>Photoresist: positive tone, negative tone, chemically amplified</vt:lpstr>
      <vt:lpstr>Common photoresist and e-beam resists</vt:lpstr>
      <vt:lpstr>Revisiting Photolithography</vt:lpstr>
      <vt:lpstr>Revisiting Photolithography</vt:lpstr>
      <vt:lpstr>Revisiting Photolithography</vt:lpstr>
      <vt:lpstr>Electron Beam Lithography (EBL)</vt:lpstr>
      <vt:lpstr>Electron Beam Lithography (EBL)</vt:lpstr>
      <vt:lpstr>Electron Beam Lithography (EBL)</vt:lpstr>
      <vt:lpstr>Electron Beam Lithography (EBL)</vt:lpstr>
      <vt:lpstr>Alignment and multilayer patterning</vt:lpstr>
      <vt:lpstr>Optimization for high resolution patterning</vt:lpstr>
      <vt:lpstr>Example processes</vt:lpstr>
      <vt:lpstr>Example processes</vt:lpstr>
      <vt:lpstr>Example processes</vt:lpstr>
      <vt:lpstr>Example processes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Rejeki Lancar</dc:creator>
  <cp:lastModifiedBy>Keshab Sapkota</cp:lastModifiedBy>
  <cp:revision>590</cp:revision>
  <dcterms:created xsi:type="dcterms:W3CDTF">2018-07-21T13:25:45Z</dcterms:created>
  <dcterms:modified xsi:type="dcterms:W3CDTF">2023-05-08T14:53:32Z</dcterms:modified>
</cp:coreProperties>
</file>