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7" r:id="rId4"/>
    <p:sldId id="272" r:id="rId5"/>
    <p:sldId id="273" r:id="rId6"/>
    <p:sldId id="276" r:id="rId7"/>
    <p:sldId id="274" r:id="rId8"/>
    <p:sldId id="275" r:id="rId9"/>
    <p:sldId id="257" r:id="rId10"/>
    <p:sldId id="258" r:id="rId11"/>
    <p:sldId id="259" r:id="rId12"/>
    <p:sldId id="260" r:id="rId13"/>
    <p:sldId id="261" r:id="rId14"/>
    <p:sldId id="262" r:id="rId15"/>
    <p:sldId id="263" r:id="rId16"/>
    <p:sldId id="264" r:id="rId17"/>
    <p:sldId id="265" r:id="rId18"/>
    <p:sldId id="266" r:id="rId19"/>
    <p:sldId id="267" r:id="rId20"/>
    <p:sldId id="269"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3636" y="102"/>
      </p:cViewPr>
      <p:guideLst>
        <p:guide orient="horz" pos="2880"/>
        <p:guide pos="216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1A70EF-C405-4814-8C08-A9FD372C70E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421294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A70EF-C405-4814-8C08-A9FD372C70E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37179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A70EF-C405-4814-8C08-A9FD372C70E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238412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A70EF-C405-4814-8C08-A9FD372C70E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92529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A70EF-C405-4814-8C08-A9FD372C70E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769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1A70EF-C405-4814-8C08-A9FD372C70E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120751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1A70EF-C405-4814-8C08-A9FD372C70EF}"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12876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1A70EF-C405-4814-8C08-A9FD372C70EF}"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329909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A70EF-C405-4814-8C08-A9FD372C70EF}"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35339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A70EF-C405-4814-8C08-A9FD372C70E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52800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A70EF-C405-4814-8C08-A9FD372C70E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5FFA-6D1F-4507-86B5-BAA3C5BDF3BA}" type="slidenum">
              <a:rPr lang="en-US" smtClean="0"/>
              <a:t>‹#›</a:t>
            </a:fld>
            <a:endParaRPr lang="en-US"/>
          </a:p>
        </p:txBody>
      </p:sp>
    </p:spTree>
    <p:extLst>
      <p:ext uri="{BB962C8B-B14F-4D97-AF65-F5344CB8AC3E}">
        <p14:creationId xmlns:p14="http://schemas.microsoft.com/office/powerpoint/2010/main" val="81130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61A70EF-C405-4814-8C08-A9FD372C70EF}" type="datetimeFigureOut">
              <a:rPr lang="en-US" smtClean="0"/>
              <a:t>6/30/2022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D2F5FFA-6D1F-4507-86B5-BAA3C5BDF3BA}" type="slidenum">
              <a:rPr lang="en-US" smtClean="0"/>
              <a:t>‹#›</a:t>
            </a:fld>
            <a:endParaRPr lang="en-US"/>
          </a:p>
        </p:txBody>
      </p:sp>
    </p:spTree>
    <p:extLst>
      <p:ext uri="{BB962C8B-B14F-4D97-AF65-F5344CB8AC3E}">
        <p14:creationId xmlns:p14="http://schemas.microsoft.com/office/powerpoint/2010/main" val="230982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dbrown@sandia.go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int.sandia.gov/"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s03stpnt\Admin\Logos\CINTLogoNoBackground2 cop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52600" y="838200"/>
            <a:ext cx="3352800" cy="3352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4953000"/>
            <a:ext cx="4953000" cy="461665"/>
          </a:xfrm>
          <a:prstGeom prst="rect">
            <a:avLst/>
          </a:prstGeom>
          <a:noFill/>
        </p:spPr>
        <p:txBody>
          <a:bodyPr wrap="square" rtlCol="0">
            <a:spAutoFit/>
          </a:bodyPr>
          <a:lstStyle/>
          <a:p>
            <a:pPr algn="ctr"/>
            <a:r>
              <a:rPr lang="en-US" sz="2400" b="1" dirty="0"/>
              <a:t>CINT Proposal Submission Guide</a:t>
            </a:r>
          </a:p>
        </p:txBody>
      </p:sp>
      <p:sp>
        <p:nvSpPr>
          <p:cNvPr id="5" name="TextBox 4"/>
          <p:cNvSpPr txBox="1"/>
          <p:nvPr/>
        </p:nvSpPr>
        <p:spPr>
          <a:xfrm>
            <a:off x="762000" y="5715000"/>
            <a:ext cx="5334000" cy="2862322"/>
          </a:xfrm>
          <a:prstGeom prst="rect">
            <a:avLst/>
          </a:prstGeom>
          <a:noFill/>
        </p:spPr>
        <p:txBody>
          <a:bodyPr wrap="square" rtlCol="0">
            <a:spAutoFit/>
          </a:bodyPr>
          <a:lstStyle/>
          <a:p>
            <a:r>
              <a:rPr lang="en-US" u="sng" dirty="0"/>
              <a:t>Includes</a:t>
            </a:r>
            <a:r>
              <a:rPr lang="en-US" dirty="0"/>
              <a:t>:</a:t>
            </a:r>
          </a:p>
          <a:p>
            <a:endParaRPr lang="en-US" dirty="0"/>
          </a:p>
          <a:p>
            <a:r>
              <a:rPr lang="en-US" dirty="0"/>
              <a:t>Proposal Submission Checklist</a:t>
            </a:r>
          </a:p>
          <a:p>
            <a:endParaRPr lang="en-US" dirty="0"/>
          </a:p>
          <a:p>
            <a:r>
              <a:rPr lang="en-US" dirty="0"/>
              <a:t>Proposal Template: Description of Proposed Research</a:t>
            </a:r>
          </a:p>
          <a:p>
            <a:endParaRPr lang="en-US" dirty="0"/>
          </a:p>
          <a:p>
            <a:r>
              <a:rPr lang="en-US" dirty="0"/>
              <a:t>Tips for Writing a Competitive User Proposal</a:t>
            </a:r>
          </a:p>
          <a:p>
            <a:endParaRPr lang="en-US" dirty="0"/>
          </a:p>
          <a:p>
            <a:r>
              <a:rPr lang="en-US" dirty="0"/>
              <a:t>Proposal Submission Step-by-Step Guide</a:t>
            </a:r>
          </a:p>
          <a:p>
            <a:endParaRPr lang="en-US" dirty="0"/>
          </a:p>
        </p:txBody>
      </p:sp>
      <p:sp>
        <p:nvSpPr>
          <p:cNvPr id="6" name="TextBox 5"/>
          <p:cNvSpPr txBox="1"/>
          <p:nvPr/>
        </p:nvSpPr>
        <p:spPr>
          <a:xfrm>
            <a:off x="5334000" y="8852356"/>
            <a:ext cx="1371600" cy="215444"/>
          </a:xfrm>
          <a:prstGeom prst="rect">
            <a:avLst/>
          </a:prstGeom>
          <a:noFill/>
        </p:spPr>
        <p:txBody>
          <a:bodyPr wrap="square" rtlCol="0">
            <a:spAutoFit/>
          </a:bodyPr>
          <a:lstStyle/>
          <a:p>
            <a:pPr algn="r"/>
            <a:r>
              <a:rPr lang="en-US" sz="800" i="1" dirty="0"/>
              <a:t>Last updated 02/27/2014</a:t>
            </a:r>
          </a:p>
        </p:txBody>
      </p:sp>
    </p:spTree>
    <p:extLst>
      <p:ext uri="{BB962C8B-B14F-4D97-AF65-F5344CB8AC3E}">
        <p14:creationId xmlns:p14="http://schemas.microsoft.com/office/powerpoint/2010/main" val="311222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6248400" cy="523220"/>
          </a:xfrm>
          <a:prstGeom prst="rect">
            <a:avLst/>
          </a:prstGeom>
        </p:spPr>
        <p:txBody>
          <a:bodyPr wrap="square">
            <a:spAutoFit/>
          </a:bodyPr>
          <a:lstStyle/>
          <a:p>
            <a:r>
              <a:rPr lang="en-US" sz="1400" i="1" dirty="0"/>
              <a:t>Enter the applicable information in to the fields. Fields with a red </a:t>
            </a:r>
            <a:r>
              <a:rPr lang="en-US" sz="1400" i="1" dirty="0">
                <a:solidFill>
                  <a:srgbClr val="FF0000"/>
                </a:solidFill>
              </a:rPr>
              <a:t>*</a:t>
            </a:r>
            <a:r>
              <a:rPr lang="en-US" sz="1400" i="1" dirty="0"/>
              <a:t> are required. </a:t>
            </a:r>
          </a:p>
          <a:p>
            <a:r>
              <a:rPr lang="en-US" sz="1400" i="1" dirty="0"/>
              <a:t>Once complete select the save button. </a:t>
            </a:r>
            <a:endParaRPr lang="en-US" sz="1400"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81000" y="838201"/>
            <a:ext cx="4495799" cy="345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nut 7"/>
          <p:cNvSpPr/>
          <p:nvPr/>
        </p:nvSpPr>
        <p:spPr>
          <a:xfrm>
            <a:off x="3657600" y="2133600"/>
            <a:ext cx="228600" cy="2286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H="1">
            <a:off x="4008444" y="2026860"/>
            <a:ext cx="563556" cy="1829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602156" y="1676400"/>
            <a:ext cx="1485900" cy="1569660"/>
          </a:xfrm>
          <a:prstGeom prst="rect">
            <a:avLst/>
          </a:prstGeom>
          <a:solidFill>
            <a:schemeClr val="bg1"/>
          </a:solidFill>
        </p:spPr>
        <p:txBody>
          <a:bodyPr wrap="square">
            <a:spAutoFit/>
          </a:bodyPr>
          <a:lstStyle/>
          <a:p>
            <a:r>
              <a:rPr lang="en-US" sz="1200" i="1" dirty="0"/>
              <a:t>If your current affiliation is not list in the dropdown menu, select “unspecified” and then click on the icon to add your affiliation to our list. </a:t>
            </a:r>
          </a:p>
        </p:txBody>
      </p:sp>
      <p:sp>
        <p:nvSpPr>
          <p:cNvPr id="10" name="Rectangle 9"/>
          <p:cNvSpPr/>
          <p:nvPr/>
        </p:nvSpPr>
        <p:spPr>
          <a:xfrm>
            <a:off x="304800" y="4429780"/>
            <a:ext cx="6019800" cy="523220"/>
          </a:xfrm>
          <a:prstGeom prst="rect">
            <a:avLst/>
          </a:prstGeom>
          <a:solidFill>
            <a:schemeClr val="bg1"/>
          </a:solidFill>
        </p:spPr>
        <p:txBody>
          <a:bodyPr wrap="square">
            <a:spAutoFit/>
          </a:bodyPr>
          <a:lstStyle/>
          <a:p>
            <a:r>
              <a:rPr lang="en-US" sz="1400" i="1" dirty="0"/>
              <a:t>After you have selected the save button, you will see a note listing your modified date. Once you see this confirmation. Click on the My Proposals tab. </a:t>
            </a:r>
          </a:p>
        </p:txBody>
      </p:sp>
      <p:sp>
        <p:nvSpPr>
          <p:cNvPr id="11" name="Donut 10"/>
          <p:cNvSpPr/>
          <p:nvPr/>
        </p:nvSpPr>
        <p:spPr>
          <a:xfrm>
            <a:off x="1752600" y="3962400"/>
            <a:ext cx="1752600" cy="3810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p:cNvCxnSpPr/>
          <p:nvPr/>
        </p:nvCxnSpPr>
        <p:spPr>
          <a:xfrm flipV="1">
            <a:off x="1066800" y="4152900"/>
            <a:ext cx="609600" cy="2180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7272" y="5155015"/>
            <a:ext cx="5697328" cy="368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Donut 15"/>
          <p:cNvSpPr/>
          <p:nvPr/>
        </p:nvSpPr>
        <p:spPr>
          <a:xfrm>
            <a:off x="1943100" y="5791200"/>
            <a:ext cx="723900" cy="3048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p:cNvCxnSpPr/>
          <p:nvPr/>
        </p:nvCxnSpPr>
        <p:spPr>
          <a:xfrm flipH="1">
            <a:off x="2705100" y="4894182"/>
            <a:ext cx="1585122" cy="7125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Donut 19"/>
          <p:cNvSpPr/>
          <p:nvPr/>
        </p:nvSpPr>
        <p:spPr>
          <a:xfrm>
            <a:off x="838200" y="6172200"/>
            <a:ext cx="457200" cy="3048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5143500" y="6680537"/>
            <a:ext cx="1485900" cy="1015663"/>
          </a:xfrm>
          <a:prstGeom prst="rect">
            <a:avLst/>
          </a:prstGeom>
          <a:solidFill>
            <a:schemeClr val="bg1"/>
          </a:solidFill>
        </p:spPr>
        <p:txBody>
          <a:bodyPr wrap="square">
            <a:spAutoFit/>
          </a:bodyPr>
          <a:lstStyle/>
          <a:p>
            <a:r>
              <a:rPr lang="en-US" sz="1200" i="1" dirty="0"/>
              <a:t>Any proposals you have in the system will be listed on this page, under their respective calls. </a:t>
            </a:r>
          </a:p>
        </p:txBody>
      </p:sp>
      <p:cxnSp>
        <p:nvCxnSpPr>
          <p:cNvPr id="22" name="Straight Arrow Connector 21"/>
          <p:cNvCxnSpPr/>
          <p:nvPr/>
        </p:nvCxnSpPr>
        <p:spPr>
          <a:xfrm flipH="1" flipV="1">
            <a:off x="4903804" y="6454449"/>
            <a:ext cx="375556" cy="226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66700" y="6712803"/>
            <a:ext cx="1485900" cy="830997"/>
          </a:xfrm>
          <a:prstGeom prst="rect">
            <a:avLst/>
          </a:prstGeom>
          <a:solidFill>
            <a:schemeClr val="bg1"/>
          </a:solidFill>
        </p:spPr>
        <p:txBody>
          <a:bodyPr wrap="square">
            <a:spAutoFit/>
          </a:bodyPr>
          <a:lstStyle/>
          <a:p>
            <a:r>
              <a:rPr lang="en-US" sz="1200" b="1" dirty="0"/>
              <a:t>To </a:t>
            </a:r>
            <a:r>
              <a:rPr lang="en-US" sz="1200" b="1" u="sng" dirty="0"/>
              <a:t>submit a proposal</a:t>
            </a:r>
            <a:r>
              <a:rPr lang="en-US" sz="1200" b="1" dirty="0"/>
              <a:t>, click on the link in the left hand menu bar. </a:t>
            </a:r>
            <a:endParaRPr lang="en-US" sz="1200" i="1" dirty="0"/>
          </a:p>
        </p:txBody>
      </p:sp>
      <p:cxnSp>
        <p:nvCxnSpPr>
          <p:cNvPr id="26" name="Straight Arrow Connector 25"/>
          <p:cNvCxnSpPr/>
          <p:nvPr/>
        </p:nvCxnSpPr>
        <p:spPr>
          <a:xfrm flipV="1">
            <a:off x="609600" y="6484203"/>
            <a:ext cx="210928" cy="226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86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987" y="457200"/>
            <a:ext cx="6019800" cy="738664"/>
          </a:xfrm>
          <a:prstGeom prst="rect">
            <a:avLst/>
          </a:prstGeom>
          <a:solidFill>
            <a:schemeClr val="bg1"/>
          </a:solidFill>
        </p:spPr>
        <p:txBody>
          <a:bodyPr wrap="square">
            <a:spAutoFit/>
          </a:bodyPr>
          <a:lstStyle/>
          <a:p>
            <a:r>
              <a:rPr lang="en-US" sz="1400" b="1" i="1" u="sng" dirty="0"/>
              <a:t>Proposal Information</a:t>
            </a:r>
            <a:r>
              <a:rPr lang="en-US" sz="1400" i="1" u="sng" dirty="0"/>
              <a:t>. </a:t>
            </a:r>
            <a:r>
              <a:rPr lang="en-US" sz="1400" i="1" dirty="0"/>
              <a:t>Enter the information in to the data fields. Fields with a red </a:t>
            </a:r>
            <a:r>
              <a:rPr lang="en-US" sz="1400" i="1" dirty="0">
                <a:solidFill>
                  <a:srgbClr val="FF0000"/>
                </a:solidFill>
              </a:rPr>
              <a:t>* </a:t>
            </a:r>
            <a:r>
              <a:rPr lang="en-US" sz="1400" i="1" dirty="0"/>
              <a:t>are required. Once complete click “next” in the upper right hand corner of the screen. </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33400" y="1447800"/>
            <a:ext cx="5237136" cy="403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5410200" y="2286000"/>
            <a:ext cx="381000" cy="3810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947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6324600" cy="1169551"/>
          </a:xfrm>
          <a:prstGeom prst="rect">
            <a:avLst/>
          </a:prstGeom>
        </p:spPr>
        <p:txBody>
          <a:bodyPr wrap="square">
            <a:spAutoFit/>
          </a:bodyPr>
          <a:lstStyle/>
          <a:p>
            <a:r>
              <a:rPr lang="en-US" sz="1400" b="1" i="1" dirty="0"/>
              <a:t>Project Personnel (non-CINT). </a:t>
            </a:r>
            <a:r>
              <a:rPr lang="en-US" sz="1400" i="1" dirty="0"/>
              <a:t>Enter the information in to the data fields regarding the users that will be participating on this proposal. </a:t>
            </a:r>
          </a:p>
          <a:p>
            <a:r>
              <a:rPr lang="en-US" sz="1400" i="1" dirty="0"/>
              <a:t>You will note at the bottom that you are defaulted as the PI. Click on the “Select” hyperlink under location and fill in the applicable information for your intended time as a user of the facility.</a:t>
            </a:r>
            <a:endParaRPr lang="en-US" sz="1400" dirty="0"/>
          </a:p>
        </p:txBody>
      </p:sp>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04800" y="2057400"/>
            <a:ext cx="6096000" cy="385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5562600" y="5486400"/>
            <a:ext cx="381000" cy="3810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689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125" y="228600"/>
            <a:ext cx="5850875" cy="523220"/>
          </a:xfrm>
          <a:prstGeom prst="rect">
            <a:avLst/>
          </a:prstGeom>
        </p:spPr>
        <p:txBody>
          <a:bodyPr wrap="square">
            <a:spAutoFit/>
          </a:bodyPr>
          <a:lstStyle/>
          <a:p>
            <a:r>
              <a:rPr lang="en-US" sz="1400" i="1" dirty="0"/>
              <a:t>To add additional personnel, click on the blue hyperlink “click to Select or Enter a New person”. </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08940" y="838200"/>
            <a:ext cx="6215164" cy="368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4648200" y="2501900"/>
            <a:ext cx="1447800" cy="2413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6200" y="4913293"/>
            <a:ext cx="6705600" cy="954107"/>
          </a:xfrm>
          <a:prstGeom prst="rect">
            <a:avLst/>
          </a:prstGeom>
        </p:spPr>
        <p:txBody>
          <a:bodyPr wrap="square">
            <a:spAutoFit/>
          </a:bodyPr>
          <a:lstStyle/>
          <a:p>
            <a:r>
              <a:rPr lang="en-US" sz="1400" i="1" dirty="0"/>
              <a:t>A box will pop up asking you to first search for a person, this will help cut down on duplicate profiles. Begin by either typing in an email address or name of the project personnel. If the person you are entering appears, press the select button. If they do not appear, click on the link that reads “I need to enter a new person” </a:t>
            </a:r>
            <a:endParaRPr lang="en-US" sz="1400" dirty="0"/>
          </a:p>
        </p:txBody>
      </p:sp>
      <p:grpSp>
        <p:nvGrpSpPr>
          <p:cNvPr id="9" name="Group 8"/>
          <p:cNvGrpSpPr/>
          <p:nvPr/>
        </p:nvGrpSpPr>
        <p:grpSpPr>
          <a:xfrm>
            <a:off x="381000" y="5867400"/>
            <a:ext cx="6248400" cy="2977131"/>
            <a:chOff x="381000" y="6111688"/>
            <a:chExt cx="6248400" cy="2977131"/>
          </a:xfrm>
        </p:grpSpPr>
        <p:grpSp>
          <p:nvGrpSpPr>
            <p:cNvPr id="8" name="Group 7"/>
            <p:cNvGrpSpPr/>
            <p:nvPr/>
          </p:nvGrpSpPr>
          <p:grpSpPr>
            <a:xfrm>
              <a:off x="381000" y="6111688"/>
              <a:ext cx="6248400" cy="2977131"/>
              <a:chOff x="381000" y="6111688"/>
              <a:chExt cx="6248400" cy="2977131"/>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000" y="6111688"/>
                <a:ext cx="6248400" cy="297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38400" y="7620000"/>
                <a:ext cx="993248"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8534400"/>
                <a:ext cx="388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onut 12"/>
            <p:cNvSpPr/>
            <p:nvPr/>
          </p:nvSpPr>
          <p:spPr>
            <a:xfrm>
              <a:off x="2707748" y="8847519"/>
              <a:ext cx="1447800" cy="2413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4953000" y="7537450"/>
              <a:ext cx="571500" cy="107315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4634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9392" y="1143000"/>
            <a:ext cx="5779008" cy="373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295870"/>
            <a:ext cx="6400800" cy="523220"/>
          </a:xfrm>
          <a:prstGeom prst="rect">
            <a:avLst/>
          </a:prstGeom>
        </p:spPr>
        <p:txBody>
          <a:bodyPr wrap="square">
            <a:spAutoFit/>
          </a:bodyPr>
          <a:lstStyle/>
          <a:p>
            <a:r>
              <a:rPr lang="en-US" sz="1400" i="1" dirty="0"/>
              <a:t>Once you have selected your project personnel, fill in the rest of the fields and select the “add” button. If you would like to clear the selection, select the “reset” button </a:t>
            </a:r>
            <a:endParaRPr lang="en-US" sz="1400" dirty="0"/>
          </a:p>
        </p:txBody>
      </p:sp>
      <p:sp>
        <p:nvSpPr>
          <p:cNvPr id="5" name="Rectangle 4"/>
          <p:cNvSpPr/>
          <p:nvPr/>
        </p:nvSpPr>
        <p:spPr>
          <a:xfrm>
            <a:off x="308026" y="5181600"/>
            <a:ext cx="6245173" cy="738664"/>
          </a:xfrm>
          <a:prstGeom prst="rect">
            <a:avLst/>
          </a:prstGeom>
        </p:spPr>
        <p:txBody>
          <a:bodyPr wrap="square">
            <a:spAutoFit/>
          </a:bodyPr>
          <a:lstStyle/>
          <a:p>
            <a:r>
              <a:rPr lang="en-US" sz="1400" i="1" dirty="0"/>
              <a:t>As you add your project personnel, you will see them added to your project personnel list at the bottom of the page. Once your selections are complete, click on the “next” link on the upper right corner of your screen. </a:t>
            </a:r>
            <a:endParaRPr lang="en-US" sz="1400" dirty="0"/>
          </a:p>
        </p:txBody>
      </p:sp>
      <p:sp>
        <p:nvSpPr>
          <p:cNvPr id="7" name="Donut 6"/>
          <p:cNvSpPr/>
          <p:nvPr/>
        </p:nvSpPr>
        <p:spPr>
          <a:xfrm>
            <a:off x="2209800" y="4632452"/>
            <a:ext cx="1752600" cy="320548"/>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717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6324600" cy="2246769"/>
          </a:xfrm>
          <a:prstGeom prst="rect">
            <a:avLst/>
          </a:prstGeom>
        </p:spPr>
        <p:txBody>
          <a:bodyPr wrap="square">
            <a:spAutoFit/>
          </a:bodyPr>
          <a:lstStyle/>
          <a:p>
            <a:r>
              <a:rPr lang="en-US" sz="1400" b="1" i="1" dirty="0"/>
              <a:t>CINT Contacts. </a:t>
            </a:r>
          </a:p>
          <a:p>
            <a:r>
              <a:rPr lang="en-US" sz="1400" i="1" dirty="0"/>
              <a:t>Please select CINT scientists from the dropdown menu provided who you would like Please note that you can select only one LEAD scientist, and multiple Support scientists. </a:t>
            </a:r>
            <a:r>
              <a:rPr lang="en-US" sz="1400" i="1" dirty="0">
                <a:effectLst/>
              </a:rPr>
              <a:t>One Lead scientist must be selected per proposal.</a:t>
            </a:r>
          </a:p>
          <a:p>
            <a:endParaRPr lang="en-US" sz="1400" i="1" dirty="0">
              <a:effectLst/>
            </a:endParaRPr>
          </a:p>
          <a:p>
            <a:r>
              <a:rPr lang="en-US" sz="1400" i="1" dirty="0"/>
              <a:t>*If your proposal will be accessing the </a:t>
            </a:r>
            <a:r>
              <a:rPr lang="en-US" sz="1400" b="1" i="1" u="sng" dirty="0"/>
              <a:t>Integration Lab </a:t>
            </a:r>
            <a:r>
              <a:rPr lang="en-US" sz="1400" i="1" dirty="0"/>
              <a:t>(</a:t>
            </a:r>
            <a:r>
              <a:rPr lang="en-US" sz="1400" i="1" dirty="0" err="1"/>
              <a:t>CleanRoom</a:t>
            </a:r>
            <a:r>
              <a:rPr lang="en-US" sz="1400" i="1" dirty="0"/>
              <a:t>), please select John Nogan, the Integration Lab manager, as either the Lead or support scientist</a:t>
            </a:r>
          </a:p>
          <a:p>
            <a:r>
              <a:rPr lang="en-US" sz="1400" i="1" dirty="0"/>
              <a:t>*If your proposal will be accessing the </a:t>
            </a:r>
            <a:r>
              <a:rPr lang="en-US" sz="1400" b="1" i="1" u="sng" dirty="0"/>
              <a:t>TEM</a:t>
            </a:r>
            <a:r>
              <a:rPr lang="en-US" sz="1400" i="1" dirty="0"/>
              <a:t>, please select Katie Jungjohann as either the Lead or support scientist</a:t>
            </a:r>
          </a:p>
          <a:p>
            <a:endParaRPr lang="en-US" sz="1400" i="1"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2841" y="2787543"/>
            <a:ext cx="5796117" cy="387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6699" y="6858000"/>
            <a:ext cx="6248400" cy="738664"/>
          </a:xfrm>
          <a:prstGeom prst="rect">
            <a:avLst/>
          </a:prstGeom>
        </p:spPr>
        <p:txBody>
          <a:bodyPr wrap="square">
            <a:spAutoFit/>
          </a:bodyPr>
          <a:lstStyle/>
          <a:p>
            <a:r>
              <a:rPr lang="en-US" sz="1400" i="1" dirty="0"/>
              <a:t>As you add your CINT scientists, you will see them added to your proposal scientists list at the bottom of the page. Once your selections are complete, click on the “next” link on the upper right corner of your screen. </a:t>
            </a:r>
            <a:endParaRPr lang="en-US" sz="1400" dirty="0"/>
          </a:p>
        </p:txBody>
      </p:sp>
    </p:spTree>
    <p:extLst>
      <p:ext uri="{BB962C8B-B14F-4D97-AF65-F5344CB8AC3E}">
        <p14:creationId xmlns:p14="http://schemas.microsoft.com/office/powerpoint/2010/main" val="260589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6019800" cy="954107"/>
          </a:xfrm>
          <a:prstGeom prst="rect">
            <a:avLst/>
          </a:prstGeom>
        </p:spPr>
        <p:txBody>
          <a:bodyPr wrap="square">
            <a:spAutoFit/>
          </a:bodyPr>
          <a:lstStyle/>
          <a:p>
            <a:r>
              <a:rPr lang="en-US" sz="1400" b="1" i="1" dirty="0"/>
              <a:t>Abstract: </a:t>
            </a:r>
            <a:r>
              <a:rPr lang="en-US" sz="1400" dirty="0">
                <a:effectLst/>
              </a:rPr>
              <a:t>Enter a brief abstract describing your proposed project. </a:t>
            </a:r>
            <a:r>
              <a:rPr lang="en-US" sz="1400" dirty="0"/>
              <a:t>Figures are allowed.</a:t>
            </a:r>
            <a:r>
              <a:rPr lang="en-US" sz="1400" i="1" dirty="0"/>
              <a:t>  Once you’ve entered your abstract, click on the “next” link on the upper right corner of your screen. </a:t>
            </a:r>
            <a:endParaRPr lang="en-US" sz="1400" dirty="0"/>
          </a:p>
          <a:p>
            <a:endParaRPr lang="en-US" sz="1400"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85800" y="1295400"/>
            <a:ext cx="5029200" cy="356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 y="5204936"/>
            <a:ext cx="6019800" cy="738664"/>
          </a:xfrm>
          <a:prstGeom prst="rect">
            <a:avLst/>
          </a:prstGeom>
        </p:spPr>
        <p:txBody>
          <a:bodyPr wrap="square">
            <a:spAutoFit/>
          </a:bodyPr>
          <a:lstStyle/>
          <a:p>
            <a:r>
              <a:rPr lang="en-US" sz="1400" b="1" i="1" dirty="0"/>
              <a:t>Environmental, Safety &amp; Health: </a:t>
            </a:r>
            <a:r>
              <a:rPr lang="en-US" sz="1400" i="1" dirty="0"/>
              <a:t>Answer the required question regarding any ES&amp;H concerns/issues. Once your selection is complete, click on the “next” link on the upper right corner of your screen. </a:t>
            </a:r>
            <a:endParaRPr lang="en-US" sz="1400" dirty="0"/>
          </a:p>
        </p:txBody>
      </p:sp>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6250" y="6216134"/>
            <a:ext cx="5676900" cy="193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15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3127" y="1031630"/>
            <a:ext cx="5764175" cy="196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2383" y="378023"/>
            <a:ext cx="6248400" cy="307777"/>
          </a:xfrm>
          <a:prstGeom prst="rect">
            <a:avLst/>
          </a:prstGeom>
        </p:spPr>
        <p:txBody>
          <a:bodyPr wrap="square">
            <a:spAutoFit/>
          </a:bodyPr>
          <a:lstStyle/>
          <a:p>
            <a:r>
              <a:rPr lang="en-US" sz="1400" b="1" i="1" dirty="0"/>
              <a:t>Attachments: </a:t>
            </a:r>
            <a:r>
              <a:rPr lang="en-US" sz="1400" i="1" dirty="0"/>
              <a:t>To upload your 2 page pdf proposal, click on the browse button. </a:t>
            </a:r>
            <a:endParaRPr lang="en-US" sz="1400" dirty="0"/>
          </a:p>
        </p:txBody>
      </p:sp>
      <p:sp>
        <p:nvSpPr>
          <p:cNvPr id="5" name="Donut 4"/>
          <p:cNvSpPr/>
          <p:nvPr/>
        </p:nvSpPr>
        <p:spPr>
          <a:xfrm>
            <a:off x="5029200" y="2438400"/>
            <a:ext cx="647700" cy="320548"/>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85156" y="3273623"/>
            <a:ext cx="6191844" cy="307777"/>
          </a:xfrm>
          <a:prstGeom prst="rect">
            <a:avLst/>
          </a:prstGeom>
        </p:spPr>
        <p:txBody>
          <a:bodyPr wrap="square">
            <a:spAutoFit/>
          </a:bodyPr>
          <a:lstStyle/>
          <a:p>
            <a:r>
              <a:rPr lang="en-US" sz="1400" i="1" dirty="0"/>
              <a:t>Once you have selected your CINT proposal, select the upload button </a:t>
            </a:r>
            <a:endParaRPr lang="en-US" sz="1400" dirty="0"/>
          </a:p>
        </p:txBody>
      </p:sp>
      <p:grpSp>
        <p:nvGrpSpPr>
          <p:cNvPr id="4" name="Group 3"/>
          <p:cNvGrpSpPr/>
          <p:nvPr/>
        </p:nvGrpSpPr>
        <p:grpSpPr>
          <a:xfrm>
            <a:off x="838200" y="3767659"/>
            <a:ext cx="4994031" cy="1764020"/>
            <a:chOff x="838200" y="4789180"/>
            <a:chExt cx="4994031" cy="176402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38200" y="4789180"/>
              <a:ext cx="4994031" cy="176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5181600" y="6004052"/>
              <a:ext cx="647700" cy="320548"/>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p:cNvSpPr/>
          <p:nvPr/>
        </p:nvSpPr>
        <p:spPr>
          <a:xfrm>
            <a:off x="322383" y="5585936"/>
            <a:ext cx="6191844" cy="954107"/>
          </a:xfrm>
          <a:prstGeom prst="rect">
            <a:avLst/>
          </a:prstGeom>
        </p:spPr>
        <p:txBody>
          <a:bodyPr wrap="square">
            <a:spAutoFit/>
          </a:bodyPr>
          <a:lstStyle/>
          <a:p>
            <a:r>
              <a:rPr lang="en-US" sz="1400" i="1" dirty="0"/>
              <a:t>Once your upload is complete you will see a notice stating that your file was uploaded successfully. To replace the current uploaded proposal select the “change” button. Once complete click “next” in the upper right hand corner of the screen.</a:t>
            </a:r>
            <a:endParaRPr lang="en-US" sz="14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2600" y="6637866"/>
            <a:ext cx="5689600" cy="189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nut 10"/>
          <p:cNvSpPr/>
          <p:nvPr/>
        </p:nvSpPr>
        <p:spPr>
          <a:xfrm>
            <a:off x="4533900" y="7985252"/>
            <a:ext cx="1683402" cy="472948"/>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8761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97724"/>
            <a:ext cx="6356592" cy="954107"/>
          </a:xfrm>
          <a:prstGeom prst="rect">
            <a:avLst/>
          </a:prstGeom>
        </p:spPr>
        <p:txBody>
          <a:bodyPr wrap="square">
            <a:spAutoFit/>
          </a:bodyPr>
          <a:lstStyle/>
          <a:p>
            <a:r>
              <a:rPr lang="en-US" sz="1400" b="1" i="1" dirty="0"/>
              <a:t>Review and Submit</a:t>
            </a:r>
            <a:r>
              <a:rPr lang="en-US" sz="1400" i="1" dirty="0"/>
              <a:t>: Once you have reviewed your proposal, you may print a copy of the proposal by selecting the link “Click for printer-friendly version” and you may submit your proposal by selecting the “submit” button at the upper right corner or bottom right hand corner of your screen. </a:t>
            </a:r>
            <a:endParaRPr lang="en-US" sz="1400" dirty="0"/>
          </a:p>
        </p:txBody>
      </p:sp>
      <p:sp>
        <p:nvSpPr>
          <p:cNvPr id="3" name="Rectangle 2"/>
          <p:cNvSpPr/>
          <p:nvPr/>
        </p:nvSpPr>
        <p:spPr>
          <a:xfrm>
            <a:off x="231912" y="1238579"/>
            <a:ext cx="6092687" cy="738664"/>
          </a:xfrm>
          <a:prstGeom prst="rect">
            <a:avLst/>
          </a:prstGeom>
        </p:spPr>
        <p:txBody>
          <a:bodyPr wrap="square">
            <a:spAutoFit/>
          </a:bodyPr>
          <a:lstStyle/>
          <a:p>
            <a:r>
              <a:rPr lang="en-US" sz="1400" i="1" dirty="0"/>
              <a:t>If you have not completed all the required fields within a section, you will be given an error message. You will need to go to the section(s) with a </a:t>
            </a:r>
            <a:r>
              <a:rPr lang="en-US" sz="1400" b="1" i="1" dirty="0">
                <a:solidFill>
                  <a:srgbClr val="FF0000"/>
                </a:solidFill>
              </a:rPr>
              <a:t>red X </a:t>
            </a:r>
            <a:r>
              <a:rPr lang="en-US" sz="1400" i="1" dirty="0"/>
              <a:t>and complete the required fields prior to submitting your proposal </a:t>
            </a:r>
            <a:endParaRPr lang="en-US" sz="14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0287" y="2362200"/>
            <a:ext cx="6473218" cy="543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600200" y="1676400"/>
            <a:ext cx="609600" cy="3124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24000" y="1752600"/>
            <a:ext cx="3276600" cy="1828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1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69893"/>
            <a:ext cx="5867400" cy="954107"/>
          </a:xfrm>
          <a:prstGeom prst="rect">
            <a:avLst/>
          </a:prstGeom>
        </p:spPr>
        <p:txBody>
          <a:bodyPr wrap="square">
            <a:spAutoFit/>
          </a:bodyPr>
          <a:lstStyle/>
          <a:p>
            <a:r>
              <a:rPr lang="en-US" sz="1400" i="1" dirty="0"/>
              <a:t>Once your proposal has been submitted you will see a confirmation message. You should also receive an email confirmation.  If you do not receive an email confirmation, please first check your profile to make sure you entered the correct email address.</a:t>
            </a:r>
          </a:p>
        </p:txBody>
      </p:sp>
      <p:grpSp>
        <p:nvGrpSpPr>
          <p:cNvPr id="9" name="Group 8"/>
          <p:cNvGrpSpPr/>
          <p:nvPr/>
        </p:nvGrpSpPr>
        <p:grpSpPr>
          <a:xfrm>
            <a:off x="533401" y="2057400"/>
            <a:ext cx="5715000" cy="3858666"/>
            <a:chOff x="790575" y="1859856"/>
            <a:chExt cx="5457825" cy="3401466"/>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90575" y="1859856"/>
              <a:ext cx="5457825" cy="340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nut 7"/>
            <p:cNvSpPr/>
            <p:nvPr/>
          </p:nvSpPr>
          <p:spPr>
            <a:xfrm>
              <a:off x="790575" y="3942167"/>
              <a:ext cx="3019426" cy="761999"/>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237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34033"/>
            <a:ext cx="6705600" cy="8309967"/>
          </a:xfrm>
          <a:prstGeom prst="rect">
            <a:avLst/>
          </a:prstGeom>
        </p:spPr>
        <p:txBody>
          <a:bodyPr wrap="square">
            <a:spAutoFit/>
          </a:bodyPr>
          <a:lstStyle/>
          <a:p>
            <a:r>
              <a:rPr lang="en-US" dirty="0"/>
              <a:t> </a:t>
            </a:r>
            <a:r>
              <a:rPr lang="en-US" sz="1200" b="1" dirty="0"/>
              <a:t>Proposal Information</a:t>
            </a:r>
            <a:endParaRPr lang="en-US" sz="1200" dirty="0"/>
          </a:p>
          <a:p>
            <a:pPr marL="285750" lvl="0" indent="-285750">
              <a:buFont typeface="Arial" panose="020B0604020202020204" pitchFamily="34" charset="0"/>
              <a:buChar char="•"/>
            </a:pPr>
            <a:r>
              <a:rPr lang="en-US" sz="1200" dirty="0"/>
              <a:t>Proposal Title</a:t>
            </a:r>
          </a:p>
          <a:p>
            <a:pPr marL="285750" lvl="0" indent="-285750">
              <a:buFont typeface="Arial" panose="020B0604020202020204" pitchFamily="34" charset="0"/>
              <a:buChar char="•"/>
            </a:pPr>
            <a:r>
              <a:rPr lang="en-US" sz="1200" dirty="0"/>
              <a:t>Is this a continuation Proposal?</a:t>
            </a:r>
          </a:p>
          <a:p>
            <a:pPr lvl="1"/>
            <a:r>
              <a:rPr lang="en-US" sz="1200" dirty="0"/>
              <a:t>If yes, </a:t>
            </a:r>
          </a:p>
          <a:p>
            <a:pPr marL="742950" lvl="1" indent="-285750">
              <a:buFont typeface="Arial" panose="020B0604020202020204" pitchFamily="34" charset="0"/>
              <a:buChar char="•"/>
            </a:pPr>
            <a:r>
              <a:rPr lang="en-US" sz="1200" dirty="0"/>
              <a:t>Continuation of what proposal #</a:t>
            </a:r>
          </a:p>
          <a:p>
            <a:pPr marL="742950" lvl="1" indent="-285750">
              <a:buFont typeface="Arial" panose="020B0604020202020204" pitchFamily="34" charset="0"/>
              <a:buChar char="•"/>
            </a:pPr>
            <a:r>
              <a:rPr lang="en-US" sz="1200" dirty="0"/>
              <a:t>Accomplishments of prior proposal</a:t>
            </a:r>
          </a:p>
          <a:p>
            <a:pPr marL="742950" lvl="1" indent="-285750">
              <a:buFont typeface="Arial" panose="020B0604020202020204" pitchFamily="34" charset="0"/>
              <a:buChar char="•"/>
            </a:pPr>
            <a:r>
              <a:rPr lang="en-US" sz="1200" dirty="0"/>
              <a:t>Productivity of prior proposal (please list and publications, patents, reports, conference talks, etc.)</a:t>
            </a:r>
          </a:p>
          <a:p>
            <a:pPr marL="285750" lvl="0" indent="-285750">
              <a:buFont typeface="Arial" panose="020B0604020202020204" pitchFamily="34" charset="0"/>
              <a:buChar char="•"/>
            </a:pPr>
            <a:r>
              <a:rPr lang="en-US" sz="1200" dirty="0"/>
              <a:t>Primary Funding Source</a:t>
            </a:r>
          </a:p>
          <a:p>
            <a:pPr marL="285750" lvl="0" indent="-285750">
              <a:buFont typeface="Arial" panose="020B0604020202020204" pitchFamily="34" charset="0"/>
              <a:buChar char="•"/>
            </a:pPr>
            <a:r>
              <a:rPr lang="en-US" sz="1200" b="1" dirty="0"/>
              <a:t>*</a:t>
            </a:r>
            <a:r>
              <a:rPr lang="en-US" sz="1200" dirty="0"/>
              <a:t>Rapid Access justification. Please clearly state the time sensitive need of accessing the facility .</a:t>
            </a:r>
          </a:p>
          <a:p>
            <a:pPr marL="285750" lvl="0" indent="-285750">
              <a:buFont typeface="Arial" panose="020B0604020202020204" pitchFamily="34" charset="0"/>
              <a:buChar char="•"/>
            </a:pPr>
            <a:r>
              <a:rPr lang="en-US" sz="1200" i="1" dirty="0"/>
              <a:t>(</a:t>
            </a:r>
            <a:r>
              <a:rPr lang="en-US" sz="1200" b="1" i="1" dirty="0"/>
              <a:t>*</a:t>
            </a:r>
            <a:r>
              <a:rPr lang="en-US" sz="1200" i="1" dirty="0"/>
              <a:t>this applies to rapid access submissions only. Rapid Access submissions are not accepted during a regular call)</a:t>
            </a:r>
          </a:p>
          <a:p>
            <a:pPr marL="285750" lvl="0" indent="-285750">
              <a:buFont typeface="Arial" panose="020B0604020202020204" pitchFamily="34" charset="0"/>
              <a:buChar char="•"/>
            </a:pPr>
            <a:r>
              <a:rPr lang="en-US" sz="1200" dirty="0"/>
              <a:t>Is this research Proprietary? (i.e. you will not publish your project results and will be accessing the facilities for full cost recovery)</a:t>
            </a:r>
          </a:p>
          <a:p>
            <a:pPr marL="285750" lvl="0" indent="-285750">
              <a:buFont typeface="Arial" panose="020B0604020202020204" pitchFamily="34" charset="0"/>
              <a:buChar char="•"/>
            </a:pPr>
            <a:r>
              <a:rPr lang="en-US" sz="1200" dirty="0"/>
              <a:t>Subject (select from dropdown menu):</a:t>
            </a:r>
          </a:p>
          <a:p>
            <a:pPr marL="285750" lvl="0" indent="-285750">
              <a:buFont typeface="Arial" panose="020B0604020202020204" pitchFamily="34" charset="0"/>
              <a:buChar char="•"/>
            </a:pPr>
            <a:r>
              <a:rPr lang="en-US" sz="1200" dirty="0"/>
              <a:t>Have you been in contact with CINT staff regarding this proposal?</a:t>
            </a:r>
          </a:p>
          <a:p>
            <a:pPr marL="285750" lvl="0" indent="-285750">
              <a:buFont typeface="Arial" panose="020B0604020202020204" pitchFamily="34" charset="0"/>
              <a:buChar char="•"/>
            </a:pPr>
            <a:r>
              <a:rPr lang="en-US" sz="1200" dirty="0"/>
              <a:t>How did you hear about CINT?</a:t>
            </a:r>
          </a:p>
          <a:p>
            <a:pPr marL="285750" lvl="0" indent="-285750">
              <a:buFont typeface="Arial" panose="020B0604020202020204" pitchFamily="34" charset="0"/>
              <a:buChar char="•"/>
            </a:pPr>
            <a:r>
              <a:rPr lang="en-US" sz="1200" dirty="0"/>
              <a:t>Will your project require use of the Integration Lab (Clean Room)?</a:t>
            </a:r>
          </a:p>
          <a:p>
            <a:pPr marL="285750" lvl="0" indent="-285750">
              <a:buFont typeface="Arial" panose="020B0604020202020204" pitchFamily="34" charset="0"/>
              <a:buChar char="•"/>
            </a:pPr>
            <a:r>
              <a:rPr lang="en-US" sz="1200" dirty="0"/>
              <a:t>Will your project require use of the TEM?</a:t>
            </a:r>
            <a:r>
              <a:rPr lang="en-US" sz="1200" b="1" dirty="0"/>
              <a:t> </a:t>
            </a:r>
            <a:endParaRPr lang="en-US" sz="1200" dirty="0"/>
          </a:p>
          <a:p>
            <a:pPr lvl="1"/>
            <a:r>
              <a:rPr lang="en-US" sz="1200" dirty="0"/>
              <a:t>If yes, </a:t>
            </a:r>
          </a:p>
          <a:p>
            <a:pPr marL="742950" lvl="1" indent="-285750">
              <a:buFont typeface="Arial" panose="020B0604020202020204" pitchFamily="34" charset="0"/>
              <a:buChar char="•"/>
            </a:pPr>
            <a:r>
              <a:rPr lang="en-US" sz="1200" dirty="0"/>
              <a:t>Indicate (1-3 sentences) what type of measurements the instrument will be used for (</a:t>
            </a:r>
            <a:r>
              <a:rPr lang="en-US" sz="1200" dirty="0" err="1"/>
              <a:t>eg</a:t>
            </a:r>
            <a:r>
              <a:rPr lang="en-US" sz="1200" dirty="0"/>
              <a:t>. TEM and/or STEM imaging, Diffraction, EDS, EELS, etc.)</a:t>
            </a:r>
          </a:p>
          <a:p>
            <a:pPr marL="742950" lvl="1" indent="-285750">
              <a:buFont typeface="Arial" panose="020B0604020202020204" pitchFamily="34" charset="0"/>
              <a:buChar char="•"/>
            </a:pPr>
            <a:r>
              <a:rPr lang="en-US" sz="1200" dirty="0"/>
              <a:t>Identify who the majority of TEM analysis/experiments will be performed by (select from dropdown menu)</a:t>
            </a:r>
          </a:p>
          <a:p>
            <a:pPr marL="742950" lvl="1" indent="-285750">
              <a:buFont typeface="Arial" panose="020B0604020202020204" pitchFamily="34" charset="0"/>
              <a:buChar char="•"/>
            </a:pPr>
            <a:r>
              <a:rPr lang="en-US" sz="1200" dirty="0"/>
              <a:t>In terms of 4 hour TEM sessions, how many sessions per month do you request for this work?</a:t>
            </a:r>
          </a:p>
          <a:p>
            <a:r>
              <a:rPr lang="en-US" sz="1200" b="1" dirty="0"/>
              <a:t>Project Personnel (non-CINT)</a:t>
            </a:r>
            <a:endParaRPr lang="en-US" sz="1200" dirty="0"/>
          </a:p>
          <a:p>
            <a:pPr lvl="0"/>
            <a:r>
              <a:rPr lang="en-US" sz="1200" dirty="0"/>
              <a:t>Project personnel information: name, institution, email</a:t>
            </a:r>
          </a:p>
          <a:p>
            <a:pPr lvl="0"/>
            <a:r>
              <a:rPr lang="en-US" sz="1200" dirty="0"/>
              <a:t>Provide a brief description of project activities to be performed by each individual</a:t>
            </a:r>
          </a:p>
          <a:p>
            <a:endParaRPr lang="en-US" sz="1200" b="1" dirty="0"/>
          </a:p>
          <a:p>
            <a:r>
              <a:rPr lang="en-US" sz="1200" b="1" dirty="0"/>
              <a:t>CINT Contacts</a:t>
            </a:r>
            <a:endParaRPr lang="en-US" sz="1200" dirty="0"/>
          </a:p>
          <a:p>
            <a:pPr lvl="0"/>
            <a:r>
              <a:rPr lang="en-US" sz="1200" dirty="0"/>
              <a:t>Select the lead and support CINT scientist(s), from a dropdown menu, who will play a role in your proposal. One Lead scientist must be selected per proposal. </a:t>
            </a:r>
          </a:p>
          <a:p>
            <a:pPr lvl="0"/>
            <a:r>
              <a:rPr lang="en-US" sz="1200" dirty="0"/>
              <a:t>Provide a brief description of project activities to be performed by each CINT Scientist</a:t>
            </a:r>
          </a:p>
          <a:p>
            <a:endParaRPr lang="en-US" sz="1200" b="1" dirty="0"/>
          </a:p>
          <a:p>
            <a:r>
              <a:rPr lang="en-US" sz="1200" b="1" dirty="0"/>
              <a:t>Abstract</a:t>
            </a:r>
            <a:endParaRPr lang="en-US" sz="1200" dirty="0"/>
          </a:p>
          <a:p>
            <a:pPr lvl="0"/>
            <a:r>
              <a:rPr lang="en-US" sz="1200" dirty="0"/>
              <a:t>Enter a brief abstract describing your proposed project. Figures allowed.</a:t>
            </a:r>
          </a:p>
          <a:p>
            <a:endParaRPr lang="en-US" sz="1200" b="1" dirty="0"/>
          </a:p>
          <a:p>
            <a:r>
              <a:rPr lang="en-US" sz="1200" b="1" dirty="0"/>
              <a:t>Environmental, Safety &amp; Health</a:t>
            </a:r>
            <a:endParaRPr lang="en-US" sz="1200" dirty="0"/>
          </a:p>
          <a:p>
            <a:pPr lvl="0"/>
            <a:r>
              <a:rPr lang="en-US" sz="1200" dirty="0"/>
              <a:t>Does your proposal involve bringing hazardous/controlled materials into a CINT facility? </a:t>
            </a:r>
          </a:p>
          <a:p>
            <a:endParaRPr lang="en-US" sz="1200" b="1" dirty="0"/>
          </a:p>
          <a:p>
            <a:r>
              <a:rPr lang="en-US" sz="1200" b="1" dirty="0"/>
              <a:t>Attachments</a:t>
            </a:r>
            <a:endParaRPr lang="en-US" sz="1200" dirty="0"/>
          </a:p>
          <a:p>
            <a:r>
              <a:rPr lang="en-US" sz="1200" dirty="0"/>
              <a:t>Upload your two-page proposal (.pdf only). We recommend that you follow the template provided in this document.</a:t>
            </a:r>
          </a:p>
        </p:txBody>
      </p:sp>
      <p:pic>
        <p:nvPicPr>
          <p:cNvPr id="5" name="Picture 2" descr="\\fs03stpnt\Admin\Logos\CINTLogoNoBackground2 cop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58413"/>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228600"/>
            <a:ext cx="5486400" cy="369332"/>
          </a:xfrm>
          <a:prstGeom prst="rect">
            <a:avLst/>
          </a:prstGeom>
          <a:noFill/>
        </p:spPr>
        <p:txBody>
          <a:bodyPr wrap="square" rtlCol="0">
            <a:spAutoFit/>
          </a:bodyPr>
          <a:lstStyle/>
          <a:p>
            <a:pPr algn="ctr"/>
            <a:r>
              <a:rPr lang="en-US" b="1" dirty="0"/>
              <a:t>CINT Proposal Submission Checklist</a:t>
            </a:r>
            <a:endParaRPr lang="en-US" dirty="0"/>
          </a:p>
        </p:txBody>
      </p:sp>
    </p:spTree>
    <p:extLst>
      <p:ext uri="{BB962C8B-B14F-4D97-AF65-F5344CB8AC3E}">
        <p14:creationId xmlns:p14="http://schemas.microsoft.com/office/powerpoint/2010/main" val="228824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726" y="685562"/>
            <a:ext cx="5738812" cy="1815882"/>
          </a:xfrm>
          <a:prstGeom prst="rect">
            <a:avLst/>
          </a:prstGeom>
        </p:spPr>
        <p:txBody>
          <a:bodyPr wrap="square">
            <a:spAutoFit/>
          </a:bodyPr>
          <a:lstStyle/>
          <a:p>
            <a:r>
              <a:rPr lang="en-US" sz="1400" i="1" dirty="0"/>
              <a:t>When proposal has been submitted you can click on the “My Proposals” tab where you will see your proposal listed under the current call with a status shows as “submitted” as well as proposal number. Once a proposal has been submitted you will not be able to delete or edit a proposal. Your options are to “View”, “Copy” or “Withdraw” your proposal. If you need to make changes to the proposal please withdraw the current proposal, copy it and resubmit once the changes are complete. When you have finished your can Log Out of the system using the button on the top right hand corner of your screen.</a:t>
            </a:r>
          </a:p>
        </p:txBody>
      </p:sp>
      <p:grpSp>
        <p:nvGrpSpPr>
          <p:cNvPr id="17" name="Group 16"/>
          <p:cNvGrpSpPr/>
          <p:nvPr/>
        </p:nvGrpSpPr>
        <p:grpSpPr>
          <a:xfrm>
            <a:off x="457200" y="2819400"/>
            <a:ext cx="6096000" cy="4501012"/>
            <a:chOff x="457200" y="2509388"/>
            <a:chExt cx="6096000" cy="4501012"/>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 y="2509388"/>
              <a:ext cx="6096000" cy="439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4572000"/>
              <a:ext cx="1524000" cy="954107"/>
            </a:xfrm>
            <a:prstGeom prst="rect">
              <a:avLst/>
            </a:prstGeom>
            <a:solidFill>
              <a:schemeClr val="bg1"/>
            </a:solidFill>
          </p:spPr>
          <p:txBody>
            <a:bodyPr wrap="square">
              <a:spAutoFit/>
            </a:bodyPr>
            <a:lstStyle/>
            <a:p>
              <a:r>
                <a:rPr lang="en-US" sz="1400" i="1" dirty="0"/>
                <a:t>Your proposal will be assigned a unique proposal number </a:t>
              </a:r>
              <a:endParaRPr lang="en-US" sz="1400" dirty="0"/>
            </a:p>
          </p:txBody>
        </p:sp>
        <p:cxnSp>
          <p:nvCxnSpPr>
            <p:cNvPr id="7" name="Straight Arrow Connector 6"/>
            <p:cNvCxnSpPr>
              <a:stCxn id="6" idx="0"/>
            </p:cNvCxnSpPr>
            <p:nvPr/>
          </p:nvCxnSpPr>
          <p:spPr>
            <a:xfrm flipV="1">
              <a:off x="1295400" y="4191001"/>
              <a:ext cx="838200" cy="3809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67000" y="6487180"/>
              <a:ext cx="3886200" cy="523220"/>
            </a:xfrm>
            <a:prstGeom prst="rect">
              <a:avLst/>
            </a:prstGeom>
          </p:spPr>
          <p:txBody>
            <a:bodyPr wrap="square">
              <a:spAutoFit/>
            </a:bodyPr>
            <a:lstStyle/>
            <a:p>
              <a:r>
                <a:rPr lang="en-US" sz="1400" i="1" dirty="0"/>
                <a:t>Your “at a glance” has now been updated to show that you have submitted 1 proposal </a:t>
              </a:r>
              <a:endParaRPr lang="en-US" sz="1400" dirty="0"/>
            </a:p>
          </p:txBody>
        </p:sp>
        <p:cxnSp>
          <p:nvCxnSpPr>
            <p:cNvPr id="11" name="Straight Arrow Connector 10"/>
            <p:cNvCxnSpPr/>
            <p:nvPr/>
          </p:nvCxnSpPr>
          <p:spPr>
            <a:xfrm flipH="1" flipV="1">
              <a:off x="2057400" y="6608459"/>
              <a:ext cx="685801" cy="1586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381000" y="8302823"/>
            <a:ext cx="6096000" cy="307777"/>
          </a:xfrm>
          <a:prstGeom prst="rect">
            <a:avLst/>
          </a:prstGeom>
        </p:spPr>
        <p:txBody>
          <a:bodyPr wrap="square">
            <a:spAutoFit/>
          </a:bodyPr>
          <a:lstStyle/>
          <a:p>
            <a:pPr algn="ctr"/>
            <a:r>
              <a:rPr lang="en-US" sz="1400" b="1" dirty="0"/>
              <a:t>For any questions, please contact Heather Brown @ </a:t>
            </a:r>
            <a:r>
              <a:rPr lang="en-US" sz="1400" b="1" dirty="0">
                <a:hlinkClick r:id="rId3"/>
              </a:rPr>
              <a:t>hdbrown@sandia.gov</a:t>
            </a:r>
            <a:r>
              <a:rPr lang="en-US" sz="1400" b="1" dirty="0"/>
              <a:t>  </a:t>
            </a:r>
          </a:p>
        </p:txBody>
      </p:sp>
    </p:spTree>
    <p:extLst>
      <p:ext uri="{BB962C8B-B14F-4D97-AF65-F5344CB8AC3E}">
        <p14:creationId xmlns:p14="http://schemas.microsoft.com/office/powerpoint/2010/main" val="241395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60391"/>
            <a:ext cx="5410200" cy="646331"/>
          </a:xfrm>
          <a:prstGeom prst="rect">
            <a:avLst/>
          </a:prstGeom>
        </p:spPr>
        <p:txBody>
          <a:bodyPr wrap="square">
            <a:spAutoFit/>
          </a:bodyPr>
          <a:lstStyle/>
          <a:p>
            <a:pPr algn="ctr"/>
            <a:r>
              <a:rPr lang="en-US" b="1" dirty="0"/>
              <a:t>CINT User Proposal template –</a:t>
            </a:r>
          </a:p>
          <a:p>
            <a:pPr algn="ctr"/>
            <a:r>
              <a:rPr lang="en-US" b="1" dirty="0"/>
              <a:t>Description of Proposed Research</a:t>
            </a:r>
          </a:p>
        </p:txBody>
      </p:sp>
      <p:pic>
        <p:nvPicPr>
          <p:cNvPr id="5" name="Picture 2" descr="\\fs03stpnt\Admin\Logos\CINTLogoNoBackground2 cop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3048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0"/>
            <a:ext cx="6507804" cy="6401753"/>
          </a:xfrm>
          <a:prstGeom prst="rect">
            <a:avLst/>
          </a:prstGeom>
        </p:spPr>
        <p:txBody>
          <a:bodyPr wrap="square">
            <a:spAutoFit/>
          </a:bodyPr>
          <a:lstStyle/>
          <a:p>
            <a:r>
              <a:rPr lang="en-US" sz="1400" dirty="0"/>
              <a:t>"CINT user proposals are evaluated by external reviewers based on </a:t>
            </a:r>
            <a:r>
              <a:rPr lang="en-US" sz="1400" u="sng" dirty="0"/>
              <a:t>six specific proposal elements</a:t>
            </a:r>
            <a:r>
              <a:rPr lang="en-US" sz="1400" dirty="0"/>
              <a:t>.  Proposals lacking any of that information will be at a competitive disadvantage for access to CINT.  In order to ensure that your proposal contains all the expected information, we have provided a TEMPLATE</a:t>
            </a:r>
            <a:r>
              <a:rPr lang="en-US" sz="1400" i="1" dirty="0"/>
              <a:t> (next 2 pages of this document)</a:t>
            </a:r>
            <a:r>
              <a:rPr lang="en-US" sz="1400" dirty="0"/>
              <a:t>.  We encourage prospective users to download the template, enter the text/figures, then upload a pdf version of your completed 2-page proposal."</a:t>
            </a:r>
          </a:p>
          <a:p>
            <a:r>
              <a:rPr lang="en-US" sz="1400" dirty="0"/>
              <a:t> </a:t>
            </a:r>
          </a:p>
          <a:p>
            <a:r>
              <a:rPr lang="en-US" sz="1400" dirty="0"/>
              <a:t>All CINT User proposals are expected to explicitly contain  the following six element within the 2-page limit:</a:t>
            </a:r>
          </a:p>
          <a:p>
            <a:r>
              <a:rPr lang="en-US" sz="1400" dirty="0"/>
              <a:t> </a:t>
            </a:r>
          </a:p>
          <a:p>
            <a:r>
              <a:rPr lang="en-US" sz="1400" b="1" dirty="0"/>
              <a:t>1.  What is(are) the main scientific question(s) being addressed in this user project including the connection to </a:t>
            </a:r>
            <a:r>
              <a:rPr lang="en-US" sz="1400" b="1" dirty="0" err="1"/>
              <a:t>nanoscience</a:t>
            </a:r>
            <a:r>
              <a:rPr lang="en-US" sz="1400" b="1" dirty="0"/>
              <a:t>?  </a:t>
            </a:r>
            <a:r>
              <a:rPr lang="en-US" sz="1400" i="1" dirty="0"/>
              <a:t>(suggested length – 200 words)</a:t>
            </a:r>
            <a:endParaRPr lang="en-US" sz="1400" dirty="0"/>
          </a:p>
          <a:p>
            <a:r>
              <a:rPr lang="en-US" sz="1400" dirty="0"/>
              <a:t> </a:t>
            </a:r>
          </a:p>
          <a:p>
            <a:r>
              <a:rPr lang="en-US" sz="1400" i="1" dirty="0"/>
              <a:t>2.  </a:t>
            </a:r>
            <a:r>
              <a:rPr lang="en-US" sz="1400" b="1" dirty="0"/>
              <a:t>Briefly describe the state of research in this area and how your work is advancing the field. </a:t>
            </a:r>
            <a:r>
              <a:rPr lang="en-US" sz="1400" i="1" dirty="0"/>
              <a:t>(suggested length – 150 word</a:t>
            </a:r>
            <a:endParaRPr lang="en-US" sz="1400" dirty="0"/>
          </a:p>
          <a:p>
            <a:r>
              <a:rPr lang="en-US" sz="1400" i="1" dirty="0"/>
              <a:t>3. </a:t>
            </a:r>
            <a:r>
              <a:rPr lang="en-US" sz="1400" b="1" dirty="0"/>
              <a:t>What is(are) the expected impact(s) of this user project? </a:t>
            </a:r>
            <a:r>
              <a:rPr lang="en-US" sz="1400" b="1" i="1" dirty="0"/>
              <a:t>(suggested length – 150 words)</a:t>
            </a:r>
            <a:endParaRPr lang="en-US" sz="1400" dirty="0"/>
          </a:p>
          <a:p>
            <a:r>
              <a:rPr lang="en-US" sz="1400" dirty="0"/>
              <a:t> </a:t>
            </a:r>
          </a:p>
          <a:p>
            <a:r>
              <a:rPr lang="en-US" sz="1400" b="1" i="1" dirty="0"/>
              <a:t>4. </a:t>
            </a:r>
            <a:r>
              <a:rPr lang="en-US" sz="1400" b="1" dirty="0"/>
              <a:t>What specific work will be performed </a:t>
            </a:r>
            <a:r>
              <a:rPr lang="en-US" sz="1400" b="1" u="sng" dirty="0"/>
              <a:t>at the user’s institution</a:t>
            </a:r>
            <a:r>
              <a:rPr lang="en-US" sz="1400" b="1" dirty="0"/>
              <a:t> in preparation for, or in support of, the proposed CINT work?</a:t>
            </a:r>
            <a:r>
              <a:rPr lang="en-US" sz="1400" dirty="0"/>
              <a:t> </a:t>
            </a:r>
            <a:r>
              <a:rPr lang="en-US" sz="1400" i="1" dirty="0"/>
              <a:t>(sample preparation, complementary characterization, calculations)</a:t>
            </a:r>
            <a:endParaRPr lang="en-US" sz="1400" dirty="0"/>
          </a:p>
          <a:p>
            <a:r>
              <a:rPr lang="en-US" sz="1400" b="1" i="1" dirty="0"/>
              <a:t> </a:t>
            </a:r>
            <a:endParaRPr lang="en-US" sz="1400" dirty="0"/>
          </a:p>
          <a:p>
            <a:r>
              <a:rPr lang="en-US" sz="1400" b="1" i="1" dirty="0"/>
              <a:t> </a:t>
            </a:r>
            <a:endParaRPr lang="en-US" sz="1400" dirty="0"/>
          </a:p>
          <a:p>
            <a:r>
              <a:rPr lang="en-US" sz="1400" b="1" i="1" dirty="0"/>
              <a:t>5. What specific tasks will be performed </a:t>
            </a:r>
            <a:r>
              <a:rPr lang="en-US" sz="1400" b="1" i="1" u="sng" dirty="0"/>
              <a:t>by the user(s) in conjunction with CINT</a:t>
            </a:r>
            <a:r>
              <a:rPr lang="en-US" sz="1400" b="1" i="1" dirty="0"/>
              <a:t>?  For each task, include task duration, expected task outcome, requested instrument(s) and CINT staff engagement.  (This should be the longest and most detailed section.)</a:t>
            </a:r>
            <a:endParaRPr lang="en-US" sz="1400" dirty="0"/>
          </a:p>
          <a:p>
            <a:r>
              <a:rPr lang="en-US" sz="1400" b="1" i="1" dirty="0"/>
              <a:t> </a:t>
            </a:r>
            <a:endParaRPr lang="en-US" sz="1400" dirty="0"/>
          </a:p>
          <a:p>
            <a:r>
              <a:rPr lang="en-US" sz="1400" dirty="0"/>
              <a:t>6.  </a:t>
            </a:r>
            <a:r>
              <a:rPr lang="en-US" sz="1400" b="1" i="1" dirty="0"/>
              <a:t>Key References</a:t>
            </a:r>
            <a:endParaRPr lang="en-US" sz="1400" dirty="0"/>
          </a:p>
          <a:p>
            <a:r>
              <a:rPr lang="en-US" b="1" i="1" dirty="0"/>
              <a:t> </a:t>
            </a:r>
            <a:endParaRPr lang="en-US" dirty="0"/>
          </a:p>
        </p:txBody>
      </p:sp>
    </p:spTree>
    <p:extLst>
      <p:ext uri="{BB962C8B-B14F-4D97-AF65-F5344CB8AC3E}">
        <p14:creationId xmlns:p14="http://schemas.microsoft.com/office/powerpoint/2010/main" val="234865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8413"/>
            <a:ext cx="5410200" cy="1292662"/>
          </a:xfrm>
          <a:prstGeom prst="rect">
            <a:avLst/>
          </a:prstGeom>
        </p:spPr>
        <p:txBody>
          <a:bodyPr wrap="square">
            <a:spAutoFit/>
          </a:bodyPr>
          <a:lstStyle/>
          <a:p>
            <a:pPr algn="ctr"/>
            <a:r>
              <a:rPr lang="en-US" sz="2400" b="1" dirty="0"/>
              <a:t>TEMPLATE</a:t>
            </a:r>
          </a:p>
          <a:p>
            <a:pPr algn="ctr"/>
            <a:r>
              <a:rPr lang="en-US" b="1" dirty="0"/>
              <a:t>CINT User Proposal  - Description of Proposed Research</a:t>
            </a:r>
          </a:p>
          <a:p>
            <a:r>
              <a:rPr lang="en-US" sz="1200" dirty="0"/>
              <a:t>Answer each question below.  Proposers may determine the length of each response but the total document length cannot exceed 2 pages, including all text and figures.</a:t>
            </a:r>
          </a:p>
        </p:txBody>
      </p:sp>
      <p:pic>
        <p:nvPicPr>
          <p:cNvPr id="5" name="Picture 2" descr="\\fs03stpnt\Admin\Logos\CINTLogoNoBackground2 cop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58413"/>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457027"/>
            <a:ext cx="6705600" cy="6924973"/>
          </a:xfrm>
          <a:prstGeom prst="rect">
            <a:avLst/>
          </a:prstGeom>
        </p:spPr>
        <p:txBody>
          <a:bodyPr wrap="square">
            <a:spAutoFit/>
          </a:bodyPr>
          <a:lstStyle/>
          <a:p>
            <a:r>
              <a:rPr lang="en-US" sz="1200" b="1" dirty="0"/>
              <a:t> (1) What is(are) the main scientific question(s) being addressed in this user project including the connection to </a:t>
            </a:r>
            <a:r>
              <a:rPr lang="en-US" sz="1200" b="1" dirty="0" err="1"/>
              <a:t>nanoscience</a:t>
            </a:r>
            <a:r>
              <a:rPr lang="en-US" sz="1200" b="1" dirty="0"/>
              <a:t>?</a:t>
            </a:r>
            <a:r>
              <a:rPr lang="en-US" sz="1200" b="1" i="1" dirty="0"/>
              <a:t>? </a:t>
            </a:r>
          </a:p>
          <a:p>
            <a:r>
              <a:rPr lang="en-US" sz="1200" b="1" i="1" dirty="0"/>
              <a:t>[suggested length – 200 words]</a:t>
            </a:r>
            <a:endParaRPr lang="en-US" sz="1200" i="1" dirty="0"/>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r>
              <a:rPr lang="en-US" sz="1200" dirty="0"/>
              <a:t> </a:t>
            </a:r>
          </a:p>
          <a:p>
            <a:pPr lvl="0"/>
            <a:r>
              <a:rPr lang="en-US" sz="1200" b="1" dirty="0"/>
              <a:t>(2) Briefly describe the state of research in this area and how your work is advancing the field. </a:t>
            </a:r>
            <a:r>
              <a:rPr lang="en-US" sz="1200" b="1" i="1" dirty="0"/>
              <a:t>[suggested length – 150 words]</a:t>
            </a:r>
            <a:endParaRPr lang="en-US" sz="1200" i="1"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r>
              <a:rPr lang="en-US" sz="1200" b="1" dirty="0"/>
              <a:t> </a:t>
            </a:r>
            <a:endParaRPr lang="en-US" sz="1200" dirty="0"/>
          </a:p>
          <a:p>
            <a:pPr lvl="0"/>
            <a:r>
              <a:rPr lang="en-US" sz="1200" b="1" dirty="0"/>
              <a:t>(3) What is (are) the expected impact(s) of this user project? </a:t>
            </a:r>
          </a:p>
          <a:p>
            <a:pPr lvl="0"/>
            <a:r>
              <a:rPr lang="en-US" sz="1200" b="1" i="1" dirty="0"/>
              <a:t>[suggested length – 150 words]</a:t>
            </a:r>
            <a:endParaRPr lang="en-US" sz="1200" i="1" dirty="0"/>
          </a:p>
        </p:txBody>
      </p:sp>
      <p:sp>
        <p:nvSpPr>
          <p:cNvPr id="6" name="TextBox 5"/>
          <p:cNvSpPr txBox="1"/>
          <p:nvPr/>
        </p:nvSpPr>
        <p:spPr>
          <a:xfrm>
            <a:off x="457200" y="8763000"/>
            <a:ext cx="6019800" cy="338554"/>
          </a:xfrm>
          <a:prstGeom prst="rect">
            <a:avLst/>
          </a:prstGeom>
          <a:noFill/>
        </p:spPr>
        <p:txBody>
          <a:bodyPr wrap="square" rtlCol="0">
            <a:spAutoFit/>
          </a:bodyPr>
          <a:lstStyle/>
          <a:p>
            <a:pPr algn="ctr"/>
            <a:r>
              <a:rPr lang="en-US" sz="800" dirty="0"/>
              <a:t>Page 1 of 2</a:t>
            </a:r>
          </a:p>
          <a:p>
            <a:pPr algn="ctr"/>
            <a:r>
              <a:rPr lang="en-US" sz="800" i="1" dirty="0">
                <a:solidFill>
                  <a:srgbClr val="FF0000"/>
                </a:solidFill>
              </a:rPr>
              <a:t>(Two page maximum. Longer proposals will not be accepted.)</a:t>
            </a:r>
            <a:endParaRPr lang="en-US" sz="800" dirty="0"/>
          </a:p>
        </p:txBody>
      </p:sp>
    </p:spTree>
    <p:extLst>
      <p:ext uri="{BB962C8B-B14F-4D97-AF65-F5344CB8AC3E}">
        <p14:creationId xmlns:p14="http://schemas.microsoft.com/office/powerpoint/2010/main" val="392560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64366"/>
            <a:ext cx="6705600" cy="8217634"/>
          </a:xfrm>
          <a:prstGeom prst="rect">
            <a:avLst/>
          </a:prstGeom>
        </p:spPr>
        <p:txBody>
          <a:bodyPr wrap="square">
            <a:spAutoFit/>
          </a:bodyPr>
          <a:lstStyle/>
          <a:p>
            <a:pPr lvl="0"/>
            <a:r>
              <a:rPr lang="en-US" sz="1200" b="1" dirty="0"/>
              <a:t>(4) What specific work will be performed </a:t>
            </a:r>
            <a:r>
              <a:rPr lang="en-US" sz="1200" b="1" u="sng" dirty="0"/>
              <a:t>at the user’s institution</a:t>
            </a:r>
            <a:r>
              <a:rPr lang="en-US" sz="1200" b="1" dirty="0"/>
              <a:t> in preparation for, or in support of, the proposed CINT work?</a:t>
            </a:r>
            <a:r>
              <a:rPr lang="en-US" sz="1200" dirty="0"/>
              <a:t> </a:t>
            </a:r>
            <a:r>
              <a:rPr lang="en-US" sz="1200" i="1" dirty="0">
                <a:solidFill>
                  <a:srgbClr val="FF0000"/>
                </a:solidFill>
              </a:rPr>
              <a:t>(sample preparation, complementary characterization, calculations…)</a:t>
            </a:r>
            <a:endParaRPr lang="en-US" sz="1200" dirty="0">
              <a:solidFill>
                <a:srgbClr val="FF0000"/>
              </a:solidFill>
            </a:endParaRPr>
          </a:p>
          <a:p>
            <a:r>
              <a:rPr lang="en-US" sz="1200" dirty="0"/>
              <a:t> </a:t>
            </a:r>
          </a:p>
          <a:p>
            <a:r>
              <a:rPr lang="en-US" sz="1200" dirty="0"/>
              <a:t> </a:t>
            </a:r>
          </a:p>
          <a:p>
            <a:r>
              <a:rPr lang="en-US" sz="1200" dirty="0"/>
              <a:t> </a:t>
            </a:r>
          </a:p>
          <a:p>
            <a:r>
              <a:rPr lang="en-US" sz="1200" dirty="0"/>
              <a:t> </a:t>
            </a:r>
          </a:p>
          <a:p>
            <a:r>
              <a:rPr lang="en-US" sz="1200" dirty="0"/>
              <a:t> </a:t>
            </a:r>
          </a:p>
          <a:p>
            <a:endParaRPr lang="en-US" sz="1200" dirty="0"/>
          </a:p>
          <a:p>
            <a:r>
              <a:rPr lang="en-US" sz="1200" dirty="0"/>
              <a:t> </a:t>
            </a:r>
          </a:p>
          <a:p>
            <a:r>
              <a:rPr lang="en-US" sz="1200" dirty="0"/>
              <a:t> </a:t>
            </a:r>
          </a:p>
          <a:p>
            <a:r>
              <a:rPr lang="en-US" sz="1200" dirty="0"/>
              <a:t> </a:t>
            </a:r>
          </a:p>
          <a:p>
            <a:pPr lvl="0"/>
            <a:r>
              <a:rPr lang="en-US" sz="1200" b="1" dirty="0"/>
              <a:t>(5) What specific tasks will be performed </a:t>
            </a:r>
            <a:r>
              <a:rPr lang="en-US" sz="1200" b="1" u="sng" dirty="0"/>
              <a:t>by the user(s) in conjunction with CINT</a:t>
            </a:r>
            <a:r>
              <a:rPr lang="en-US" sz="1200" b="1" dirty="0"/>
              <a:t>?</a:t>
            </a:r>
            <a:r>
              <a:rPr lang="en-US" sz="1200" dirty="0"/>
              <a:t>  For each task, include task duration, expected task outcome, requested instrument(s) and CINT staff engagement.  </a:t>
            </a:r>
          </a:p>
          <a:p>
            <a:pPr lvl="0"/>
            <a:r>
              <a:rPr lang="en-US" sz="1200" i="1" dirty="0">
                <a:solidFill>
                  <a:srgbClr val="FF0000"/>
                </a:solidFill>
              </a:rPr>
              <a:t>(This should be the longest and most detailed section.)</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(6) Key References:</a:t>
            </a:r>
            <a:endParaRPr lang="en-US" sz="1200" dirty="0"/>
          </a:p>
          <a:p>
            <a:pPr lvl="0"/>
            <a:endParaRPr lang="en-US" sz="1200" dirty="0"/>
          </a:p>
        </p:txBody>
      </p:sp>
      <p:sp>
        <p:nvSpPr>
          <p:cNvPr id="5" name="TextBox 4"/>
          <p:cNvSpPr txBox="1"/>
          <p:nvPr/>
        </p:nvSpPr>
        <p:spPr>
          <a:xfrm>
            <a:off x="457200" y="8763000"/>
            <a:ext cx="6019800" cy="338554"/>
          </a:xfrm>
          <a:prstGeom prst="rect">
            <a:avLst/>
          </a:prstGeom>
          <a:noFill/>
        </p:spPr>
        <p:txBody>
          <a:bodyPr wrap="square" rtlCol="0">
            <a:spAutoFit/>
          </a:bodyPr>
          <a:lstStyle/>
          <a:p>
            <a:pPr algn="ctr"/>
            <a:r>
              <a:rPr lang="en-US" sz="800" dirty="0"/>
              <a:t>Page 2 of 2</a:t>
            </a:r>
          </a:p>
          <a:p>
            <a:pPr algn="ctr"/>
            <a:r>
              <a:rPr lang="en-US" sz="800" i="1" dirty="0">
                <a:solidFill>
                  <a:srgbClr val="FF0000"/>
                </a:solidFill>
              </a:rPr>
              <a:t>(Two page maximum. Longer proposals will not be accepted.)</a:t>
            </a:r>
            <a:endParaRPr lang="en-US" sz="800" dirty="0"/>
          </a:p>
        </p:txBody>
      </p:sp>
    </p:spTree>
    <p:extLst>
      <p:ext uri="{BB962C8B-B14F-4D97-AF65-F5344CB8AC3E}">
        <p14:creationId xmlns:p14="http://schemas.microsoft.com/office/powerpoint/2010/main" val="372355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40268"/>
            <a:ext cx="4838700" cy="369332"/>
          </a:xfrm>
          <a:prstGeom prst="rect">
            <a:avLst/>
          </a:prstGeom>
        </p:spPr>
        <p:txBody>
          <a:bodyPr wrap="square">
            <a:spAutoFit/>
          </a:bodyPr>
          <a:lstStyle/>
          <a:p>
            <a:pPr algn="ctr"/>
            <a:r>
              <a:rPr lang="en-US" b="1" dirty="0"/>
              <a:t>Tips for Writing a Competitive User Proposal</a:t>
            </a:r>
            <a:endParaRPr lang="en-US" dirty="0"/>
          </a:p>
        </p:txBody>
      </p:sp>
      <p:sp>
        <p:nvSpPr>
          <p:cNvPr id="5" name="Text Box 2"/>
          <p:cNvSpPr txBox="1">
            <a:spLocks noChangeArrowheads="1"/>
          </p:cNvSpPr>
          <p:nvPr/>
        </p:nvSpPr>
        <p:spPr bwMode="auto">
          <a:xfrm>
            <a:off x="152400" y="914400"/>
            <a:ext cx="52578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itchFamily="18" charset="0"/>
                <a:cs typeface="Arial" pitchFamily="34" charset="0"/>
              </a:rPr>
              <a:t> </a:t>
            </a:r>
            <a:r>
              <a:rPr kumimoji="0" lang="en-US" altLang="en-US" sz="1200" b="0" i="0" u="none" strike="noStrike" cap="none" normalizeH="0" baseline="0" dirty="0">
                <a:ln>
                  <a:noFill/>
                </a:ln>
                <a:solidFill>
                  <a:srgbClr val="000000"/>
                </a:solidFill>
                <a:effectLst/>
                <a:latin typeface="Calibri" pitchFamily="34" charset="0"/>
                <a:cs typeface="Arial" pitchFamily="34" charset="0"/>
              </a:rPr>
              <a:t>Contact the </a:t>
            </a:r>
            <a:r>
              <a:rPr kumimoji="0" lang="en-US" altLang="en-US" sz="1200" b="0" i="0" u="sng" strike="noStrike" cap="none" normalizeH="0" baseline="0" dirty="0">
                <a:ln>
                  <a:noFill/>
                </a:ln>
                <a:solidFill>
                  <a:srgbClr val="0000FF"/>
                </a:solidFill>
                <a:effectLst/>
                <a:latin typeface="Calibri" pitchFamily="34" charset="0"/>
                <a:cs typeface="Arial" pitchFamily="34" charset="0"/>
              </a:rPr>
              <a:t>facility staff </a:t>
            </a:r>
            <a:r>
              <a:rPr kumimoji="0" lang="en-US" altLang="en-US" sz="1200" b="0" i="0" u="none" strike="noStrike" cap="none" normalizeH="0" baseline="0" dirty="0">
                <a:ln>
                  <a:noFill/>
                </a:ln>
                <a:solidFill>
                  <a:srgbClr val="000000"/>
                </a:solidFill>
                <a:effectLst/>
                <a:latin typeface="Calibri" pitchFamily="34" charset="0"/>
                <a:cs typeface="Arial" pitchFamily="34" charset="0"/>
              </a:rPr>
              <a:t>before writing. Staff are available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 </a:t>
            </a: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Provide details about the </a:t>
            </a:r>
            <a:r>
              <a:rPr kumimoji="0" lang="en-US" altLang="en-US" sz="1200" b="0" i="0" u="sng" strike="noStrike" cap="none" normalizeH="0" baseline="0" dirty="0">
                <a:ln>
                  <a:noFill/>
                </a:ln>
                <a:solidFill>
                  <a:srgbClr val="0000FF"/>
                </a:solidFill>
                <a:effectLst/>
                <a:latin typeface="Calibri" pitchFamily="34" charset="0"/>
                <a:cs typeface="Arial" pitchFamily="34" charset="0"/>
              </a:rPr>
              <a:t>equipment and capabilities</a:t>
            </a:r>
            <a:r>
              <a:rPr kumimoji="0" lang="en-US" altLang="en-US" sz="1200" b="0" i="0" u="none" strike="noStrike" cap="none" normalizeH="0" baseline="0" dirty="0">
                <a:ln>
                  <a:noFill/>
                </a:ln>
                <a:solidFill>
                  <a:srgbClr val="000000"/>
                </a:solidFill>
                <a:effectLst/>
                <a:latin typeface="Calibri" pitchFamily="34" charset="0"/>
                <a:cs typeface="Arial" pitchFamily="34" charset="0"/>
              </a:rPr>
              <a:t>, including availability or subscription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Help confirm the feasibility of your approach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Help estimate and justify the amount of facility time you are requesting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Help address why this specific facility is the best choice to meet your requirements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Discuss opportunities for collaboration that might strengthen your proposal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Provide constructive comments on your draft proposal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 Include background information on why the proposed research is important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Include a precisely defined objective; do not combine loosely related research in a single proposal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Clearly articulate the science case: state the problem and its importance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Place your research plan in the context of what others have done and are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doing; include references to literature where appropriate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State why your proposal is timely and describe what is particularly innovative about your strategy to address the problem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2" descr="\\fs03stpnt\Admin\Logos\CINTLogoNoBackground2 copy.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58413"/>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71855" y="4648200"/>
            <a:ext cx="567213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 Address how the research will make a difference. Focus on how this particular effort will contribute to the field. Describe the proposed work including samples, methods, and procedures.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State clearly and exactly what you are going to synthesize, measure, or calculate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Provide sufficient detail to demonstrate that you have thought carefully about your plan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Describe the techniques to be used to generate and analyze the data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Demonstrate familiarity with prior work done in this area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 </a:t>
            </a:r>
            <a:r>
              <a:rPr kumimoji="0" lang="en-US" altLang="en-US" sz="1200" b="0" i="0" u="none" strike="noStrike" cap="none" normalizeH="0" baseline="0" dirty="0">
                <a:ln>
                  <a:noFill/>
                </a:ln>
                <a:solidFill>
                  <a:srgbClr val="000000"/>
                </a:solidFill>
                <a:effectLst/>
                <a:latin typeface="Calibri" pitchFamily="34" charset="0"/>
                <a:cs typeface="Arial" pitchFamily="34" charset="0"/>
              </a:rPr>
              <a:t>Refer to current literature, especially your own 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 </a:t>
            </a:r>
            <a:r>
              <a:rPr kumimoji="0" lang="en-US" altLang="en-US" sz="1200" b="0" i="0" u="none" strike="noStrike" cap="none" normalizeH="0" baseline="0" dirty="0">
                <a:ln>
                  <a:noFill/>
                </a:ln>
                <a:solidFill>
                  <a:srgbClr val="000000"/>
                </a:solidFill>
                <a:effectLst/>
                <a:latin typeface="Calibri" pitchFamily="34" charset="0"/>
                <a:cs typeface="Arial" pitchFamily="34" charset="0"/>
              </a:rPr>
              <a:t>Summarize the key points of cited references and explain how your proposed work fits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Demonstrate your team’s productivity at the facility, if applicable, by describing how the results of previous research was used and published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 </a:t>
            </a: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 </a:t>
            </a:r>
            <a:r>
              <a:rPr kumimoji="0" lang="en-US" altLang="en-US" sz="1200" b="0" i="0" u="none" strike="noStrike" cap="none" normalizeH="0" baseline="0" dirty="0">
                <a:ln>
                  <a:noFill/>
                </a:ln>
                <a:solidFill>
                  <a:srgbClr val="000000"/>
                </a:solidFill>
                <a:effectLst/>
                <a:latin typeface="Calibri" pitchFamily="34" charset="0"/>
                <a:cs typeface="Arial" pitchFamily="34" charset="0"/>
              </a:rPr>
              <a:t>Describe related results (published and unpublished) from work done by your group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itchFamily="18" charset="0"/>
                <a:cs typeface="Arial" pitchFamily="34" charset="0"/>
              </a:rPr>
              <a:t>— </a:t>
            </a:r>
            <a:r>
              <a:rPr kumimoji="0" lang="en-US" altLang="en-US" sz="1200" b="0" i="0" u="none" strike="noStrike" cap="none" normalizeH="0" baseline="0" dirty="0">
                <a:ln>
                  <a:noFill/>
                </a:ln>
                <a:solidFill>
                  <a:srgbClr val="000000"/>
                </a:solidFill>
                <a:effectLst/>
                <a:latin typeface="Calibri" pitchFamily="34" charset="0"/>
                <a:cs typeface="Arial" pitchFamily="34" charset="0"/>
              </a:rPr>
              <a:t>Include key data in graphic format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Explain why you need this particular user facility and </a:t>
            </a:r>
            <a:r>
              <a:rPr kumimoji="0" lang="en-US" altLang="en-US" sz="1200" b="0" i="0" u="sng" strike="noStrike" cap="none" normalizeH="0" baseline="0" dirty="0">
                <a:ln>
                  <a:noFill/>
                </a:ln>
                <a:solidFill>
                  <a:srgbClr val="0000FF"/>
                </a:solidFill>
                <a:effectLst/>
                <a:latin typeface="Calibri" pitchFamily="34" charset="0"/>
                <a:cs typeface="Arial" pitchFamily="34" charset="0"/>
              </a:rPr>
              <a:t>instruments or methods </a:t>
            </a:r>
            <a:endParaRPr kumimoji="0" lang="en-US" altLang="en-US" sz="12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Justify the amount of time requested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itchFamily="2" charset="2"/>
                <a:cs typeface="Arial" pitchFamily="34" charset="0"/>
              </a:rPr>
              <a:t>ü </a:t>
            </a:r>
            <a:r>
              <a:rPr kumimoji="0" lang="en-US" altLang="en-US" sz="1200" b="0" i="0" u="none" strike="noStrike" cap="none" normalizeH="0" baseline="0" dirty="0">
                <a:ln>
                  <a:noFill/>
                </a:ln>
                <a:solidFill>
                  <a:srgbClr val="000000"/>
                </a:solidFill>
                <a:effectLst/>
                <a:latin typeface="Calibri" pitchFamily="34" charset="0"/>
                <a:cs typeface="Arial" pitchFamily="34" charset="0"/>
              </a:rPr>
              <a:t>Identify potential showstoppers and how you plan to avoid them; if you don’t identify them, the reviewers will!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5257800" y="1397794"/>
            <a:ext cx="1450975" cy="1323975"/>
          </a:xfrm>
          <a:prstGeom prst="rect">
            <a:avLst/>
          </a:prstGeom>
          <a:solidFill>
            <a:srgbClr val="FFFF99"/>
          </a:solidFill>
          <a:ln w="952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1" u="none" strike="noStrike" cap="none" normalizeH="0" baseline="0" dirty="0">
                <a:ln>
                  <a:noFill/>
                </a:ln>
                <a:solidFill>
                  <a:schemeClr val="tx1"/>
                </a:solidFill>
                <a:effectLst/>
                <a:latin typeface="Cambria" pitchFamily="18" charset="0"/>
                <a:cs typeface="Arial" pitchFamily="34" charset="0"/>
              </a:rPr>
              <a:t>Contact facility staff early— the number of requests and response time increases as the proposal deadline approaches.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5"/>
          <p:cNvSpPr txBox="1">
            <a:spLocks noChangeArrowheads="1"/>
          </p:cNvSpPr>
          <p:nvPr/>
        </p:nvSpPr>
        <p:spPr bwMode="auto">
          <a:xfrm>
            <a:off x="5410200" y="2981325"/>
            <a:ext cx="1338262" cy="1438275"/>
          </a:xfrm>
          <a:prstGeom prst="rect">
            <a:avLst/>
          </a:prstGeom>
          <a:solidFill>
            <a:srgbClr val="FFFF99"/>
          </a:solidFill>
          <a:ln w="952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ambria" pitchFamily="18" charset="0"/>
                <a:cs typeface="Arial" pitchFamily="34" charset="0"/>
              </a:rPr>
              <a:t>Science at user facilities is diverse and reviewers cover broad areas. Don’t assume all reviewers will be experts in your specialty. </a:t>
            </a:r>
            <a:endParaRPr kumimoji="0" lang="en-US" altLang="en-US" sz="11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5105400" y="5715000"/>
            <a:ext cx="1600200" cy="581025"/>
          </a:xfrm>
          <a:prstGeom prst="rect">
            <a:avLst/>
          </a:prstGeom>
          <a:solidFill>
            <a:srgbClr val="FFFF99"/>
          </a:solidFill>
          <a:ln w="952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ambria" pitchFamily="18" charset="0"/>
                <a:cs typeface="Arial" pitchFamily="34" charset="0"/>
              </a:rPr>
              <a:t>Ensure that your facility publication record is current.</a:t>
            </a:r>
            <a:endParaRPr kumimoji="0" lang="en-US" altLang="en-US" sz="1100" b="0"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5843992" y="6664055"/>
            <a:ext cx="904469" cy="803545"/>
          </a:xfrm>
          <a:prstGeom prst="rect">
            <a:avLst/>
          </a:prstGeom>
          <a:solidFill>
            <a:srgbClr val="FFFF99"/>
          </a:solidFill>
          <a:ln w="952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1" u="none" strike="noStrike" cap="none" normalizeH="0" baseline="0">
                <a:ln>
                  <a:noFill/>
                </a:ln>
                <a:solidFill>
                  <a:srgbClr val="000000"/>
                </a:solidFill>
                <a:effectLst/>
                <a:latin typeface="Cambria" pitchFamily="18" charset="0"/>
                <a:cs typeface="Arial" pitchFamily="34" charset="0"/>
              </a:rPr>
              <a:t>Show you made good use of prior facility time.</a:t>
            </a:r>
            <a:endParaRPr kumimoji="0" lang="en-US" altLang="en-US" sz="1100" b="0" i="0" u="none" strike="noStrike" cap="none" normalizeH="0" baseline="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1905000" y="8563718"/>
            <a:ext cx="2990850" cy="368300"/>
          </a:xfrm>
          <a:prstGeom prst="rect">
            <a:avLst/>
          </a:prstGeom>
          <a:solidFill>
            <a:srgbClr val="FFFF99"/>
          </a:solidFill>
          <a:ln w="95250">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1" u="none" strike="noStrike" cap="none" normalizeH="0" baseline="0">
                <a:ln>
                  <a:noFill/>
                </a:ln>
                <a:solidFill>
                  <a:schemeClr val="tx1"/>
                </a:solidFill>
                <a:effectLst/>
                <a:latin typeface="Cambria" pitchFamily="18" charset="0"/>
                <a:cs typeface="Arial" pitchFamily="34" charset="0"/>
              </a:rPr>
              <a:t>Be clear and specific, not vague or general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616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29380"/>
            <a:ext cx="6553200" cy="523220"/>
          </a:xfrm>
          <a:prstGeom prst="rect">
            <a:avLst/>
          </a:prstGeom>
        </p:spPr>
        <p:txBody>
          <a:bodyPr wrap="square">
            <a:spAutoFit/>
          </a:bodyPr>
          <a:lstStyle/>
          <a:p>
            <a:r>
              <a:rPr lang="en-US" sz="1400" i="1" dirty="0"/>
              <a:t>When you enter the proposal submission site (</a:t>
            </a:r>
            <a:r>
              <a:rPr lang="en-US" sz="1400" i="1" dirty="0">
                <a:hlinkClick r:id="rId2"/>
              </a:rPr>
              <a:t>https://cint.sandia.gov/</a:t>
            </a:r>
            <a:r>
              <a:rPr lang="en-US" sz="1400" i="1" dirty="0"/>
              <a:t>), this is the home page you will see. Please click “log in” in the upper right hand corner </a:t>
            </a:r>
            <a:endParaRPr lang="en-US" sz="1400" dirty="0"/>
          </a:p>
        </p:txBody>
      </p:sp>
      <p:sp>
        <p:nvSpPr>
          <p:cNvPr id="2" name="Rectangle 1"/>
          <p:cNvSpPr/>
          <p:nvPr/>
        </p:nvSpPr>
        <p:spPr>
          <a:xfrm>
            <a:off x="1050465" y="316468"/>
            <a:ext cx="4610100" cy="369332"/>
          </a:xfrm>
          <a:prstGeom prst="rect">
            <a:avLst/>
          </a:prstGeom>
        </p:spPr>
        <p:txBody>
          <a:bodyPr wrap="square">
            <a:spAutoFit/>
          </a:bodyPr>
          <a:lstStyle/>
          <a:p>
            <a:pPr algn="ctr"/>
            <a:r>
              <a:rPr lang="en-US" b="1" dirty="0"/>
              <a:t>Proposal Submission Step-by-Step Guide</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9164" y="2185479"/>
            <a:ext cx="5852701" cy="498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nut 11"/>
          <p:cNvSpPr/>
          <p:nvPr/>
        </p:nvSpPr>
        <p:spPr>
          <a:xfrm>
            <a:off x="5791200" y="1981200"/>
            <a:ext cx="647700" cy="6096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2" descr="\\fs03stpnt\Admin\Logos\CINTLogoNoBackground2 copy.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15841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9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93918"/>
            <a:ext cx="4762500" cy="2031325"/>
          </a:xfrm>
          <a:prstGeom prst="rect">
            <a:avLst/>
          </a:prstGeom>
        </p:spPr>
        <p:txBody>
          <a:bodyPr wrap="square">
            <a:spAutoFit/>
          </a:bodyPr>
          <a:lstStyle/>
          <a:p>
            <a:r>
              <a:rPr lang="en-US" sz="1400" i="1" dirty="0"/>
              <a:t>Once at the Log In page:</a:t>
            </a:r>
          </a:p>
          <a:p>
            <a:endParaRPr lang="en-US" sz="1400" i="1" dirty="0"/>
          </a:p>
          <a:p>
            <a:r>
              <a:rPr lang="en-US" sz="1400" i="1" dirty="0"/>
              <a:t> - If you are a </a:t>
            </a:r>
            <a:r>
              <a:rPr lang="en-US" sz="1400" i="1" u="sng" dirty="0"/>
              <a:t>current account holder</a:t>
            </a:r>
            <a:r>
              <a:rPr lang="en-US" sz="1400" i="1" dirty="0"/>
              <a:t>, please log in with your username and password.  If you have forgotten one of these please use the retrieval information at the bottom of the page to have your information emailed to you.</a:t>
            </a:r>
          </a:p>
          <a:p>
            <a:r>
              <a:rPr lang="en-US" sz="1400" i="1" dirty="0"/>
              <a:t> 	</a:t>
            </a:r>
          </a:p>
          <a:p>
            <a:r>
              <a:rPr lang="en-US" sz="1400" i="1" dirty="0"/>
              <a:t>- If you have never logged in to this system before please select Register for an account </a:t>
            </a:r>
            <a:endParaRPr lang="en-US" sz="14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75310" y="2884170"/>
            <a:ext cx="5673090" cy="45834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586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6172200" cy="307777"/>
          </a:xfrm>
          <a:prstGeom prst="rect">
            <a:avLst/>
          </a:prstGeom>
        </p:spPr>
        <p:txBody>
          <a:bodyPr wrap="square">
            <a:spAutoFit/>
          </a:bodyPr>
          <a:lstStyle/>
          <a:p>
            <a:r>
              <a:rPr lang="en-US" sz="1400" i="1" dirty="0"/>
              <a:t>Fill in the appropriate account information and select the button “create user” </a:t>
            </a:r>
            <a:endParaRPr lang="en-US" sz="14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83211" y="533400"/>
            <a:ext cx="541537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2286000" y="3581400"/>
            <a:ext cx="838200" cy="5334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304800" y="4114800"/>
            <a:ext cx="6172200" cy="738664"/>
          </a:xfrm>
          <a:prstGeom prst="rect">
            <a:avLst/>
          </a:prstGeom>
        </p:spPr>
        <p:txBody>
          <a:bodyPr wrap="square">
            <a:spAutoFit/>
          </a:bodyPr>
          <a:lstStyle/>
          <a:p>
            <a:r>
              <a:rPr lang="en-US" sz="1400" i="1" dirty="0"/>
              <a:t>Once you have created your user account you will see your log in information in the top right screen confirming your log in. You are now ready to submit a proposal. To begin, click on My Profile </a:t>
            </a:r>
            <a:endParaRPr lang="en-US" sz="1400"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715" y="4876800"/>
            <a:ext cx="489268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nut 10"/>
          <p:cNvSpPr/>
          <p:nvPr/>
        </p:nvSpPr>
        <p:spPr>
          <a:xfrm>
            <a:off x="4343400" y="4724400"/>
            <a:ext cx="1295400" cy="5334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1219200" y="5410200"/>
            <a:ext cx="723900" cy="4572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410200" y="6172200"/>
            <a:ext cx="1219200" cy="1569660"/>
          </a:xfrm>
          <a:prstGeom prst="rect">
            <a:avLst/>
          </a:prstGeom>
          <a:solidFill>
            <a:schemeClr val="bg1"/>
          </a:solidFill>
        </p:spPr>
        <p:txBody>
          <a:bodyPr wrap="square">
            <a:spAutoFit/>
          </a:bodyPr>
          <a:lstStyle/>
          <a:p>
            <a:r>
              <a:rPr lang="en-US" sz="1200" i="1" dirty="0"/>
              <a:t>Your home page will now show any proposals you have in draft or that have been submitted for the current call </a:t>
            </a:r>
          </a:p>
        </p:txBody>
      </p:sp>
      <p:sp>
        <p:nvSpPr>
          <p:cNvPr id="20" name="Donut 19"/>
          <p:cNvSpPr/>
          <p:nvPr/>
        </p:nvSpPr>
        <p:spPr>
          <a:xfrm>
            <a:off x="4114800" y="7696200"/>
            <a:ext cx="1311285" cy="685800"/>
          </a:xfrm>
          <a:prstGeom prst="donut">
            <a:avLst>
              <a:gd name="adj" fmla="val 7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p:cNvCxnSpPr>
            <a:stCxn id="15" idx="2"/>
          </p:cNvCxnSpPr>
          <p:nvPr/>
        </p:nvCxnSpPr>
        <p:spPr>
          <a:xfrm flipH="1">
            <a:off x="5456244" y="7741860"/>
            <a:ext cx="563556" cy="1829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469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2611</Words>
  <Application>Microsoft Office PowerPoint</Application>
  <PresentationFormat>On-screen Show (4:3)</PresentationFormat>
  <Paragraphs>223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Heather D</dc:creator>
  <cp:lastModifiedBy>Baker, Stacy Leigh</cp:lastModifiedBy>
  <cp:revision>55</cp:revision>
  <dcterms:created xsi:type="dcterms:W3CDTF">2014-02-24T19:55:01Z</dcterms:created>
  <dcterms:modified xsi:type="dcterms:W3CDTF">2022-06-30T21:34:40Z</dcterms:modified>
</cp:coreProperties>
</file>