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407453-F421-697E-314F-71F6B863C7A3}" name="Bachand, George D" initials="BGD" userId="S::gdbacha@sandia.gov::3c7ec09e-f496-4698-a3ca-81639d651b9d" providerId="AD"/>
  <p188:author id="{E503B791-8B45-4171-EB2B-B05E13B27C35}" name="Brady, Nathan Gallagher" initials="BNG" userId="S::ngbrady@sandia.gov::63bb50dc-3b74-4a86-b586-516b2900344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636"/>
    <a:srgbClr val="106600"/>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9" autoAdjust="0"/>
    <p:restoredTop sz="95417" autoAdjust="0"/>
  </p:normalViewPr>
  <p:slideViewPr>
    <p:cSldViewPr snapToGrid="0">
      <p:cViewPr varScale="1">
        <p:scale>
          <a:sx n="103" d="100"/>
          <a:sy n="103" d="100"/>
        </p:scale>
        <p:origin x="450" y="102"/>
      </p:cViewPr>
      <p:guideLst>
        <p:guide orient="horz" pos="312"/>
        <p:guide pos="3843"/>
      </p:guideLst>
    </p:cSldViewPr>
  </p:slideViewPr>
  <p:outlineViewPr>
    <p:cViewPr>
      <p:scale>
        <a:sx n="33" d="100"/>
        <a:sy n="33" d="100"/>
      </p:scale>
      <p:origin x="0" y="-20126"/>
    </p:cViewPr>
  </p:outlineViewPr>
  <p:notesTextViewPr>
    <p:cViewPr>
      <p:scale>
        <a:sx n="144" d="100"/>
        <a:sy n="144" d="100"/>
      </p:scale>
      <p:origin x="0" y="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5/25/2023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5/25/2023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lnSpc>
                <a:spcPct val="80000"/>
              </a:lnSpc>
              <a:spcBef>
                <a:spcPts val="0"/>
              </a:spcBef>
              <a:spcAft>
                <a:spcPts val="0"/>
              </a:spcAft>
              <a:buNone/>
            </a:pPr>
            <a:r>
              <a:rPr lang="en-US" sz="1200" u="sng" dirty="0">
                <a:latin typeface="Arial"/>
                <a:ea typeface="Arial"/>
                <a:cs typeface="Arial"/>
                <a:sym typeface="Arial"/>
              </a:rPr>
              <a:t>1-2 paragraph description of highlight</a:t>
            </a:r>
            <a:r>
              <a:rPr lang="en-US" sz="1200" dirty="0">
                <a:latin typeface="Arial"/>
                <a:ea typeface="Arial"/>
                <a:cs typeface="Arial"/>
                <a:sym typeface="Arial"/>
              </a:rPr>
              <a:t> </a:t>
            </a:r>
            <a:endParaRPr lang="en-US" sz="1200" dirty="0">
              <a:solidFill>
                <a:srgbClr val="0D0D0D"/>
              </a:solidFill>
              <a:latin typeface="Arial"/>
              <a:ea typeface="Arial"/>
              <a:cs typeface="Arial"/>
              <a:sym typeface="Arial"/>
            </a:endParaRPr>
          </a:p>
          <a:p>
            <a:pPr marL="0" marR="0" indent="0" algn="just">
              <a:lnSpc>
                <a:spcPct val="200000"/>
              </a:lnSpc>
              <a:spcBef>
                <a:spcPts val="0"/>
              </a:spcBef>
              <a:spcAft>
                <a:spcPts val="0"/>
              </a:spcAft>
            </a:pPr>
            <a:r>
              <a:rPr lang="en-US" sz="1200" b="0" i="0" dirty="0">
                <a:solidFill>
                  <a:srgbClr val="000000"/>
                </a:solidFill>
                <a:effectLst/>
                <a:latin typeface="Georgia" panose="02040502050405020303" pitchFamily="18" charset="0"/>
              </a:rPr>
              <a:t>Enhancing the efficiency of second-harmonic generation using all-dielectric </a:t>
            </a:r>
            <a:r>
              <a:rPr lang="en-US" sz="1200" b="0" i="0" dirty="0" err="1">
                <a:solidFill>
                  <a:srgbClr val="000000"/>
                </a:solidFill>
                <a:effectLst/>
                <a:latin typeface="Georgia" panose="02040502050405020303" pitchFamily="18" charset="0"/>
              </a:rPr>
              <a:t>metasurfaces</a:t>
            </a:r>
            <a:r>
              <a:rPr lang="en-US" sz="1200" b="0" i="0" dirty="0">
                <a:solidFill>
                  <a:srgbClr val="000000"/>
                </a:solidFill>
                <a:effectLst/>
                <a:latin typeface="Georgia" panose="02040502050405020303" pitchFamily="18" charset="0"/>
              </a:rPr>
              <a:t> to date has mostly focused on electromagnetic engineering of optical modes in the meta-atom. Further advances in nonlinear conversion efficiencies can be gained by engineering the material nonlinearities at the nanoscale, however this cannot be achieved using conventional materials. Semiconductor heterostructures that support resonant nonlinearities using quantum engineered </a:t>
            </a:r>
            <a:r>
              <a:rPr lang="en-US" sz="1200" b="0" i="0" dirty="0" err="1">
                <a:solidFill>
                  <a:srgbClr val="000000"/>
                </a:solidFill>
                <a:effectLst/>
                <a:latin typeface="Georgia" panose="02040502050405020303" pitchFamily="18" charset="0"/>
              </a:rPr>
              <a:t>intersubband</a:t>
            </a:r>
            <a:r>
              <a:rPr lang="en-US" sz="1200" b="0" i="0" dirty="0">
                <a:solidFill>
                  <a:srgbClr val="000000"/>
                </a:solidFill>
                <a:effectLst/>
                <a:latin typeface="Georgia" panose="02040502050405020303" pitchFamily="18" charset="0"/>
              </a:rPr>
              <a:t> transitions can provide this new degree of freedom. By simultaneously optimizing the heterostructures and meta-atoms, we experimentally realized an all-dielectric polaritonic </a:t>
            </a:r>
            <a:r>
              <a:rPr lang="en-US" sz="1200" b="0" i="0" dirty="0" err="1">
                <a:solidFill>
                  <a:srgbClr val="000000"/>
                </a:solidFill>
                <a:effectLst/>
                <a:latin typeface="Georgia" panose="02040502050405020303" pitchFamily="18" charset="0"/>
              </a:rPr>
              <a:t>metasurface</a:t>
            </a:r>
            <a:r>
              <a:rPr lang="en-US" sz="1200" b="0" i="0" dirty="0">
                <a:solidFill>
                  <a:srgbClr val="000000"/>
                </a:solidFill>
                <a:effectLst/>
                <a:latin typeface="Georgia" panose="02040502050405020303" pitchFamily="18" charset="0"/>
              </a:rPr>
              <a:t> with a maximum second-harmonic generation power conversion factor of 0.5 </a:t>
            </a:r>
            <a:r>
              <a:rPr lang="en-US" sz="1200" b="0" i="0" dirty="0" err="1">
                <a:solidFill>
                  <a:srgbClr val="000000"/>
                </a:solidFill>
                <a:effectLst/>
                <a:latin typeface="Georgia" panose="02040502050405020303" pitchFamily="18" charset="0"/>
              </a:rPr>
              <a:t>mW</a:t>
            </a:r>
            <a:r>
              <a:rPr lang="en-US" sz="1200" b="0" i="0" dirty="0">
                <a:solidFill>
                  <a:srgbClr val="000000"/>
                </a:solidFill>
                <a:effectLst/>
                <a:latin typeface="Georgia" panose="02040502050405020303" pitchFamily="18" charset="0"/>
              </a:rPr>
              <a:t>/W</a:t>
            </a:r>
            <a:r>
              <a:rPr lang="en-US" sz="1200" b="0" i="0" baseline="30000" dirty="0">
                <a:solidFill>
                  <a:srgbClr val="000000"/>
                </a:solidFill>
                <a:effectLst/>
                <a:latin typeface="Georgia" panose="02040502050405020303" pitchFamily="18" charset="0"/>
              </a:rPr>
              <a:t>2</a:t>
            </a:r>
            <a:r>
              <a:rPr lang="en-US" sz="1200" b="0" i="0" dirty="0">
                <a:solidFill>
                  <a:srgbClr val="000000"/>
                </a:solidFill>
                <a:effectLst/>
                <a:latin typeface="Georgia" panose="02040502050405020303" pitchFamily="18" charset="0"/>
              </a:rPr>
              <a:t> and power conversion efficiencies of 0.015% at nominal pump intensities of 11 kW/cm</a:t>
            </a:r>
            <a:r>
              <a:rPr lang="en-US" sz="1200" b="0" i="0" baseline="30000" dirty="0">
                <a:solidFill>
                  <a:srgbClr val="000000"/>
                </a:solidFill>
                <a:effectLst/>
                <a:latin typeface="Georgia" panose="02040502050405020303" pitchFamily="18" charset="0"/>
              </a:rPr>
              <a:t>2</a:t>
            </a:r>
            <a:r>
              <a:rPr lang="en-US" sz="1200" b="0" i="0" dirty="0">
                <a:solidFill>
                  <a:srgbClr val="000000"/>
                </a:solidFill>
                <a:effectLst/>
                <a:latin typeface="Georgia" panose="02040502050405020303" pitchFamily="18" charset="0"/>
              </a:rPr>
              <a:t>. These conversion efficiencies are higher than the record values reported to date in all-dielectric nonlinear </a:t>
            </a:r>
            <a:r>
              <a:rPr lang="en-US" sz="1200" b="0" i="0" dirty="0" err="1">
                <a:solidFill>
                  <a:srgbClr val="000000"/>
                </a:solidFill>
                <a:effectLst/>
                <a:latin typeface="Georgia" panose="02040502050405020303" pitchFamily="18" charset="0"/>
              </a:rPr>
              <a:t>metasurfaces</a:t>
            </a:r>
            <a:r>
              <a:rPr lang="en-US" sz="1200" b="0" i="0" dirty="0">
                <a:solidFill>
                  <a:srgbClr val="000000"/>
                </a:solidFill>
                <a:effectLst/>
                <a:latin typeface="Georgia" panose="02040502050405020303" pitchFamily="18" charset="0"/>
              </a:rPr>
              <a:t> but with 3 orders of magnitude lower pump power. Our results therefore open a new direction for designing efficient nonlinear all-dielectric </a:t>
            </a:r>
            <a:r>
              <a:rPr lang="en-US" sz="1200" b="0" i="0" dirty="0" err="1">
                <a:solidFill>
                  <a:srgbClr val="000000"/>
                </a:solidFill>
                <a:effectLst/>
                <a:latin typeface="Georgia" panose="02040502050405020303" pitchFamily="18" charset="0"/>
              </a:rPr>
              <a:t>metasurfaces</a:t>
            </a:r>
            <a:r>
              <a:rPr lang="en-US" sz="1200" b="0" i="0" dirty="0">
                <a:solidFill>
                  <a:srgbClr val="000000"/>
                </a:solidFill>
                <a:effectLst/>
                <a:latin typeface="Georgia" panose="02040502050405020303" pitchFamily="18" charset="0"/>
              </a:rPr>
              <a:t> for new classical and quantum light sources.</a:t>
            </a:r>
          </a:p>
          <a:p>
            <a:pPr marL="0" marR="0" indent="0" algn="just">
              <a:lnSpc>
                <a:spcPct val="200000"/>
              </a:lnSpc>
              <a:spcBef>
                <a:spcPts val="0"/>
              </a:spcBef>
              <a:spcAft>
                <a:spcPts val="0"/>
              </a:spcAft>
            </a:pPr>
            <a:r>
              <a:rPr lang="en-US" sz="1000" dirty="0">
                <a:effectLst/>
                <a:latin typeface="Times" panose="02020603050405020304" pitchFamily="18" charset="0"/>
                <a:ea typeface="Times New Roman" panose="02020603050405020304" pitchFamily="18" charset="0"/>
                <a:cs typeface="Times New Roman" panose="02020603050405020304" pitchFamily="18" charset="0"/>
              </a:rPr>
              <a:t>These </a:t>
            </a:r>
            <a:r>
              <a:rPr lang="en-US" sz="1000" dirty="0" err="1">
                <a:effectLst/>
                <a:latin typeface="Times" panose="02020603050405020304" pitchFamily="18" charset="0"/>
                <a:ea typeface="Times New Roman" panose="02020603050405020304" pitchFamily="18" charset="0"/>
                <a:cs typeface="Times New Roman" panose="02020603050405020304" pitchFamily="18" charset="0"/>
              </a:rPr>
              <a:t>metasurfaces</a:t>
            </a:r>
            <a:r>
              <a:rPr lang="en-US" sz="1000" dirty="0">
                <a:effectLst/>
                <a:latin typeface="Times" panose="02020603050405020304" pitchFamily="18" charset="0"/>
                <a:ea typeface="Times New Roman" panose="02020603050405020304" pitchFamily="18" charset="0"/>
                <a:cs typeface="Times New Roman" panose="02020603050405020304" pitchFamily="18" charset="0"/>
              </a:rPr>
              <a:t> offer a unique and flexible platform for nonlinear wave mixing as the material nonlinearities at the nanoscale ( determined by the ISBs) and mode profiles ( determined by the photonic modes) can be engineered independently. In our on-going BES-MSE work, we are collaborating with a theorist Prof. Alejandro Rodriguez from Princeton University to exploit this feature and are designing </a:t>
            </a:r>
            <a:r>
              <a:rPr lang="en-US" sz="1000" dirty="0" err="1">
                <a:effectLst/>
                <a:latin typeface="Times" panose="02020603050405020304" pitchFamily="18" charset="0"/>
                <a:ea typeface="Times New Roman" panose="02020603050405020304" pitchFamily="18" charset="0"/>
                <a:cs typeface="Times New Roman" panose="02020603050405020304" pitchFamily="18" charset="0"/>
              </a:rPr>
              <a:t>metasurfaces</a:t>
            </a:r>
            <a:r>
              <a:rPr lang="en-US" sz="1000" dirty="0">
                <a:effectLst/>
                <a:latin typeface="Times" panose="02020603050405020304" pitchFamily="18" charset="0"/>
                <a:ea typeface="Times New Roman" panose="02020603050405020304" pitchFamily="18" charset="0"/>
                <a:cs typeface="Times New Roman" panose="02020603050405020304" pitchFamily="18" charset="0"/>
              </a:rPr>
              <a:t> which are light-matter coupled ( polaritonic) and topologically optimized for field enhancements, field overlaps, and emission directions. These polaritonic-topology optimized </a:t>
            </a:r>
            <a:r>
              <a:rPr lang="en-US" sz="1000" dirty="0" err="1">
                <a:effectLst/>
                <a:latin typeface="Times" panose="02020603050405020304" pitchFamily="18" charset="0"/>
                <a:ea typeface="Times New Roman" panose="02020603050405020304" pitchFamily="18" charset="0"/>
                <a:cs typeface="Times New Roman" panose="02020603050405020304" pitchFamily="18" charset="0"/>
              </a:rPr>
              <a:t>metasurfaces</a:t>
            </a:r>
            <a:r>
              <a:rPr lang="en-US" sz="1000" dirty="0">
                <a:effectLst/>
                <a:latin typeface="Times" panose="02020603050405020304" pitchFamily="18" charset="0"/>
                <a:ea typeface="Times New Roman" panose="02020603050405020304" pitchFamily="18" charset="0"/>
                <a:cs typeface="Times New Roman" panose="02020603050405020304" pitchFamily="18" charset="0"/>
              </a:rPr>
              <a:t> will be the first of its kind. </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 </a:t>
            </a:r>
            <a:r>
              <a:rPr lang="en-US" dirty="0"/>
              <a:t>This work was supported by the U.S. Department of Energy, Office of Basic Energy Sciences, Division of Materials Sciences and Engineering and performed in part at the Center for Integrated Nanotechnologies, an Office of Science User Facility operated for the U.S. Department of Energy (DOE) Office of Science. Sandia National Laboratories is a </a:t>
            </a:r>
            <a:r>
              <a:rPr lang="en-US" dirty="0" err="1"/>
              <a:t>multimission</a:t>
            </a:r>
            <a:r>
              <a:rPr lang="en-US" dirty="0"/>
              <a:t> laboratory managed and operated by National Technology and Engineering Solutions of Sandia, LLC, a wholly owned subsidiary of Honeywell International, Inc., for the U.S. Department of Energy’s National Nuclear Security Administration under contract DE-NA0003525. The University of Texas and the Technical University of Munich members of the team acknowledges financial support from the DARPA NASCENT program. The University of Padova team members were partly supported by MIUR (Italian Minister for Education) under the initiative “Departments of Excellence” (Law 232/2016). This paper describes objective technical results and analysis. Any subjective views or opinions that might be expressed in the paper do not necessarily represent the views of the U.S. Department of Energy or the United States Government.</a:t>
            </a: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effectLst/>
              </a:rPr>
              <a:t>Sarma, R.; Xu, J.; de Ceglia, D.; </a:t>
            </a:r>
            <a:r>
              <a:rPr lang="en-US" dirty="0" err="1">
                <a:effectLst/>
              </a:rPr>
              <a:t>Carletti</a:t>
            </a:r>
            <a:r>
              <a:rPr lang="en-US" dirty="0">
                <a:effectLst/>
              </a:rPr>
              <a:t>, L.; Campione, S.; Klem, J.; Sinclair, M. B.; Belkin, M. A.; Brener, I. An All-Dielectric Polaritonic </a:t>
            </a:r>
            <a:r>
              <a:rPr lang="en-US" dirty="0" err="1">
                <a:effectLst/>
              </a:rPr>
              <a:t>Metasurface</a:t>
            </a:r>
            <a:r>
              <a:rPr lang="en-US" dirty="0">
                <a:effectLst/>
              </a:rPr>
              <a:t> with a Giant Nonlinear Optical Response. </a:t>
            </a:r>
            <a:r>
              <a:rPr lang="en-US" i="1" dirty="0">
                <a:effectLst/>
              </a:rPr>
              <a:t>Nano Letters</a:t>
            </a:r>
            <a:r>
              <a:rPr lang="en-US" dirty="0">
                <a:effectLst/>
              </a:rPr>
              <a:t> </a:t>
            </a:r>
            <a:r>
              <a:rPr lang="en-US" b="1" dirty="0">
                <a:effectLst/>
              </a:rPr>
              <a:t>2022</a:t>
            </a:r>
            <a:r>
              <a:rPr lang="en-US" dirty="0">
                <a:effectLst/>
              </a:rPr>
              <a:t>, </a:t>
            </a:r>
            <a:r>
              <a:rPr lang="en-US" i="1" dirty="0">
                <a:effectLst/>
              </a:rPr>
              <a:t>22</a:t>
            </a:r>
            <a:r>
              <a:rPr lang="en-US" dirty="0">
                <a:effectLst/>
              </a:rPr>
              <a:t> (3), 896–903. DOI:10.1021/acs.nanolett.1c03325. </a:t>
            </a:r>
          </a:p>
          <a:p>
            <a:endParaRPr lang="en-US" sz="1200" b="0" i="0" u="none" strike="noStrike" dirty="0">
              <a:solidFill>
                <a:srgbClr val="106636"/>
              </a:solidFill>
              <a:effectLst/>
            </a:endParaRPr>
          </a:p>
          <a:p>
            <a:endParaRPr lang="en-US" sz="1200" dirty="0">
              <a:solidFill>
                <a:srgbClr val="106636"/>
              </a:solidFill>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tiff"/><Relationship Id="rId3" Type="http://schemas.openxmlformats.org/officeDocument/2006/relationships/image" Target="../media/image4.png"/><Relationship Id="rId7" Type="http://schemas.openxmlformats.org/officeDocument/2006/relationships/image" Target="../media/image8.tif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17837" y="82248"/>
            <a:ext cx="12174163" cy="763881"/>
          </a:xfrm>
        </p:spPr>
        <p:txBody>
          <a:bodyPr>
            <a:normAutofit fontScale="90000"/>
          </a:bodyPr>
          <a:lstStyle/>
          <a:p>
            <a:pPr lvl="0" algn="ctr">
              <a:spcBef>
                <a:spcPts val="0"/>
              </a:spcBef>
            </a:pPr>
            <a:r>
              <a:rPr lang="en-US" b="1" dirty="0">
                <a:latin typeface="Arial"/>
                <a:ea typeface="Arial"/>
                <a:cs typeface="Arial"/>
                <a:sym typeface="Arial"/>
              </a:rPr>
              <a:t>An All-Dielectric Polaritonic </a:t>
            </a:r>
            <a:r>
              <a:rPr lang="en-US" b="1" dirty="0" err="1">
                <a:latin typeface="Arial"/>
                <a:ea typeface="Arial"/>
                <a:cs typeface="Arial"/>
                <a:sym typeface="Arial"/>
              </a:rPr>
              <a:t>Metasurface</a:t>
            </a:r>
            <a:r>
              <a:rPr lang="en-US" b="1" dirty="0">
                <a:latin typeface="Arial"/>
                <a:ea typeface="Arial"/>
                <a:cs typeface="Arial"/>
                <a:sym typeface="Arial"/>
              </a:rPr>
              <a:t> with a </a:t>
            </a:r>
            <a:br>
              <a:rPr lang="en-US" b="1" dirty="0">
                <a:latin typeface="Arial"/>
                <a:ea typeface="Arial"/>
                <a:cs typeface="Arial"/>
                <a:sym typeface="Arial"/>
              </a:rPr>
            </a:br>
            <a:r>
              <a:rPr lang="en-US" b="1" dirty="0">
                <a:latin typeface="Arial"/>
                <a:ea typeface="Arial"/>
                <a:cs typeface="Arial"/>
                <a:sym typeface="Arial"/>
              </a:rPr>
              <a:t>Giant Nonlinear Response</a:t>
            </a: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466531" y="1122043"/>
            <a:ext cx="11641063" cy="11939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lang="en-US" sz="2000" b="1" dirty="0">
                <a:solidFill>
                  <a:srgbClr val="0F6636"/>
                </a:solidFill>
                <a:latin typeface="+mj-lt"/>
                <a:ea typeface="Calibri" pitchFamily="34" charset="0"/>
                <a:cs typeface="Calibri"/>
              </a:rPr>
              <a:t>Scientific Achievement — </a:t>
            </a:r>
            <a:r>
              <a:rPr kumimoji="0" lang="en-US" altLang="ja-JP" sz="1800" b="0" i="0" u="none" strike="noStrike" kern="1200" cap="none" spc="0" normalizeH="0" baseline="0" noProof="0" dirty="0">
                <a:ln>
                  <a:noFill/>
                </a:ln>
                <a:solidFill>
                  <a:prstClr val="black"/>
                </a:solidFill>
                <a:effectLst/>
                <a:uLnTx/>
                <a:uFillTx/>
                <a:latin typeface="Verdana"/>
                <a:ea typeface="Calibri" pitchFamily="34" charset="0"/>
                <a:cs typeface="Calibri"/>
              </a:rPr>
              <a:t>Demonstrated nonlinear, all-dielectric polaritonic </a:t>
            </a:r>
            <a:r>
              <a:rPr kumimoji="0" lang="en-US" altLang="ja-JP" sz="1800" b="0" i="0" u="none" strike="noStrike" kern="1200" cap="none" spc="0" normalizeH="0" baseline="0" noProof="0" dirty="0" err="1">
                <a:ln>
                  <a:noFill/>
                </a:ln>
                <a:solidFill>
                  <a:prstClr val="black"/>
                </a:solidFill>
                <a:effectLst/>
                <a:uLnTx/>
                <a:uFillTx/>
                <a:latin typeface="Verdana"/>
                <a:ea typeface="Calibri" pitchFamily="34" charset="0"/>
                <a:cs typeface="Calibri"/>
              </a:rPr>
              <a:t>metasurfaces</a:t>
            </a:r>
            <a:r>
              <a:rPr kumimoji="0" lang="en-US" altLang="ja-JP" sz="1800" b="0" i="0" u="none" strike="noStrike" kern="1200" cap="none" spc="0" normalizeH="0" baseline="0" noProof="0" dirty="0">
                <a:ln>
                  <a:noFill/>
                </a:ln>
                <a:solidFill>
                  <a:prstClr val="black"/>
                </a:solidFill>
                <a:effectLst/>
                <a:uLnTx/>
                <a:uFillTx/>
                <a:latin typeface="Verdana"/>
                <a:ea typeface="Calibri" pitchFamily="34" charset="0"/>
                <a:cs typeface="Calibri"/>
              </a:rPr>
              <a:t> that utilize coupling between photonic modes in </a:t>
            </a:r>
            <a:r>
              <a:rPr kumimoji="0" lang="en-US" altLang="ja-JP" sz="1800" b="0" i="0" u="none" strike="noStrike" kern="1200" cap="none" spc="0" normalizeH="0" baseline="0" noProof="0" dirty="0" err="1">
                <a:ln>
                  <a:noFill/>
                </a:ln>
                <a:solidFill>
                  <a:prstClr val="black"/>
                </a:solidFill>
                <a:effectLst/>
                <a:uLnTx/>
                <a:uFillTx/>
                <a:latin typeface="Verdana"/>
                <a:ea typeface="Calibri" pitchFamily="34" charset="0"/>
                <a:cs typeface="Calibri"/>
              </a:rPr>
              <a:t>nanoresonators</a:t>
            </a:r>
            <a:r>
              <a:rPr kumimoji="0" lang="en-US" altLang="ja-JP" sz="1800" b="0" i="0" u="none" strike="noStrike" kern="1200" cap="none" spc="0" normalizeH="0" baseline="0" noProof="0" dirty="0">
                <a:ln>
                  <a:noFill/>
                </a:ln>
                <a:solidFill>
                  <a:prstClr val="black"/>
                </a:solidFill>
                <a:effectLst/>
                <a:uLnTx/>
                <a:uFillTx/>
                <a:latin typeface="Verdana"/>
                <a:ea typeface="Calibri" pitchFamily="34" charset="0"/>
                <a:cs typeface="Calibri"/>
              </a:rPr>
              <a:t> and quantum-engineered </a:t>
            </a:r>
            <a:r>
              <a:rPr kumimoji="0" lang="en-US" altLang="ja-JP" sz="1800" b="0" i="0" u="none" strike="noStrike" kern="1200" cap="none" spc="0" normalizeH="0" baseline="0" noProof="0" dirty="0" err="1">
                <a:ln>
                  <a:noFill/>
                </a:ln>
                <a:solidFill>
                  <a:prstClr val="black"/>
                </a:solidFill>
                <a:effectLst/>
                <a:uLnTx/>
                <a:uFillTx/>
                <a:latin typeface="Verdana"/>
                <a:ea typeface="Calibri" pitchFamily="34" charset="0"/>
                <a:cs typeface="Calibri"/>
              </a:rPr>
              <a:t>intersubband</a:t>
            </a:r>
            <a:r>
              <a:rPr kumimoji="0" lang="en-US" altLang="ja-JP" sz="1800" b="0" i="0" u="none" strike="noStrike" kern="1200" cap="none" spc="0" normalizeH="0" baseline="0" noProof="0" dirty="0">
                <a:ln>
                  <a:noFill/>
                </a:ln>
                <a:solidFill>
                  <a:prstClr val="black"/>
                </a:solidFill>
                <a:effectLst/>
                <a:uLnTx/>
                <a:uFillTx/>
                <a:latin typeface="Verdana"/>
                <a:ea typeface="Calibri" pitchFamily="34" charset="0"/>
                <a:cs typeface="Calibri"/>
              </a:rPr>
              <a:t> (ISB) transitions in multi-quantum </a:t>
            </a:r>
            <a:r>
              <a:rPr kumimoji="0" lang="en-US" altLang="ja-JP" sz="1800" b="0" i="0" u="none" strike="noStrike" kern="1200" cap="none" spc="0" normalizeH="0" baseline="0" noProof="0">
                <a:ln>
                  <a:noFill/>
                </a:ln>
                <a:solidFill>
                  <a:prstClr val="black"/>
                </a:solidFill>
                <a:effectLst/>
                <a:uLnTx/>
                <a:uFillTx/>
                <a:latin typeface="Verdana"/>
                <a:ea typeface="Calibri" pitchFamily="34" charset="0"/>
                <a:cs typeface="Calibri"/>
              </a:rPr>
              <a:t>wells, and </a:t>
            </a:r>
            <a:r>
              <a:rPr kumimoji="0" lang="en-US" altLang="ja-JP" sz="1800" b="0" i="0" u="none" strike="noStrike" kern="1200" cap="none" spc="0" normalizeH="0" baseline="0" noProof="0" dirty="0">
                <a:ln>
                  <a:noFill/>
                </a:ln>
                <a:solidFill>
                  <a:prstClr val="black"/>
                </a:solidFill>
                <a:effectLst/>
                <a:uLnTx/>
                <a:uFillTx/>
                <a:latin typeface="Verdana"/>
                <a:ea typeface="Calibri" pitchFamily="34" charset="0"/>
                <a:cs typeface="Calibri"/>
              </a:rPr>
              <a:t>generate second-harmonic (SHG) light. Efficiencies are higher than record values reported to date but with three orders of magnitude lower pump power. </a:t>
            </a:r>
          </a:p>
          <a:p>
            <a:endParaRPr lang="en-US" sz="2000" b="1" dirty="0">
              <a:solidFill>
                <a:srgbClr val="0F6636"/>
              </a:solidFill>
              <a:latin typeface="+mj-lt"/>
              <a:ea typeface="Calibri" pitchFamily="34" charset="0"/>
              <a:cs typeface="Calibri"/>
            </a:endParaRPr>
          </a:p>
        </p:txBody>
      </p:sp>
      <p:sp>
        <p:nvSpPr>
          <p:cNvPr id="12" name="TextBox 11">
            <a:extLst>
              <a:ext uri="{FF2B5EF4-FFF2-40B4-BE49-F238E27FC236}">
                <a16:creationId xmlns:a16="http://schemas.microsoft.com/office/drawing/2014/main" id="{59E5A144-7E9E-487C-8E31-0FE4415AA73E}"/>
              </a:ext>
            </a:extLst>
          </p:cNvPr>
          <p:cNvSpPr txBox="1"/>
          <p:nvPr/>
        </p:nvSpPr>
        <p:spPr>
          <a:xfrm>
            <a:off x="5148118" y="2357136"/>
            <a:ext cx="6959476" cy="3743110"/>
          </a:xfrm>
          <a:prstGeom prst="rect">
            <a:avLst/>
          </a:prstGeom>
          <a:noFill/>
        </p:spPr>
        <p:txBody>
          <a:bodyPr wrap="square" lIns="0" tIns="0" rIns="0" bIns="0" rtlCol="0">
            <a:noAutofit/>
          </a:bodyPr>
          <a:lstStyle/>
          <a:p>
            <a:r>
              <a:rPr lang="en-US" altLang="ja-JP" sz="2000" b="1" dirty="0">
                <a:solidFill>
                  <a:srgbClr val="0F6636"/>
                </a:solidFill>
                <a:latin typeface="+mj-lt"/>
                <a:ea typeface="Calibri" pitchFamily="34" charset="0"/>
                <a:cs typeface="Calibri"/>
              </a:rPr>
              <a:t>Significance and Impact</a:t>
            </a:r>
          </a:p>
          <a:p>
            <a:r>
              <a:rPr lang="en-US" altLang="ja-JP" dirty="0">
                <a:latin typeface="+mj-lt"/>
                <a:ea typeface="Calibri" pitchFamily="34" charset="0"/>
                <a:cs typeface="Calibri"/>
              </a:rPr>
              <a:t>Polaritonic semiconductor </a:t>
            </a:r>
            <a:r>
              <a:rPr lang="en-US" altLang="ja-JP" dirty="0" err="1">
                <a:latin typeface="+mj-lt"/>
                <a:ea typeface="Calibri" pitchFamily="34" charset="0"/>
                <a:cs typeface="Calibri"/>
              </a:rPr>
              <a:t>metasurfaces</a:t>
            </a:r>
            <a:r>
              <a:rPr lang="en-US" altLang="ja-JP" dirty="0">
                <a:latin typeface="+mj-lt"/>
                <a:ea typeface="Calibri" pitchFamily="34" charset="0"/>
                <a:cs typeface="Calibri"/>
              </a:rPr>
              <a:t> provide a unique platform for nonlinear optics as they allow for independent control of the material nonlinearities at the nanoscale and the photonic modes. These unique properties allow for polaritonic-topology optimization and can open a new direction for designing high efficiency classical and quantum light sources, optical limiters, and novel thermal emitters. </a:t>
            </a:r>
          </a:p>
          <a:p>
            <a:pPr>
              <a:spcBef>
                <a:spcPts val="600"/>
              </a:spcBef>
            </a:pPr>
            <a:r>
              <a:rPr lang="en-US" altLang="ja-JP" sz="2000" b="1" dirty="0">
                <a:solidFill>
                  <a:srgbClr val="0F6636"/>
                </a:solidFill>
                <a:latin typeface="+mj-lt"/>
                <a:ea typeface="Calibri" pitchFamily="34" charset="0"/>
                <a:cs typeface="Calibri"/>
              </a:rPr>
              <a:t>Research Details</a:t>
            </a:r>
          </a:p>
          <a:p>
            <a:r>
              <a:rPr lang="en-US" altLang="ja-JP" sz="1600" dirty="0">
                <a:latin typeface="+mj-lt"/>
                <a:ea typeface="Calibri" pitchFamily="34" charset="0"/>
                <a:cs typeface="Calibri"/>
              </a:rPr>
              <a:t>Arrays of </a:t>
            </a:r>
            <a:r>
              <a:rPr lang="en-US" altLang="ja-JP" sz="1600" dirty="0" err="1">
                <a:latin typeface="+mj-lt"/>
                <a:ea typeface="Calibri" pitchFamily="34" charset="0"/>
                <a:cs typeface="Calibri"/>
              </a:rPr>
              <a:t>InGaAs</a:t>
            </a:r>
            <a:r>
              <a:rPr lang="en-US" altLang="ja-JP" sz="1600" dirty="0">
                <a:latin typeface="+mj-lt"/>
                <a:ea typeface="Calibri" pitchFamily="34" charset="0"/>
                <a:cs typeface="Calibri"/>
              </a:rPr>
              <a:t>/</a:t>
            </a:r>
            <a:r>
              <a:rPr lang="en-US" altLang="ja-JP" sz="1600" dirty="0" err="1">
                <a:latin typeface="+mj-lt"/>
                <a:ea typeface="Calibri" pitchFamily="34" charset="0"/>
                <a:cs typeface="Calibri"/>
              </a:rPr>
              <a:t>InAlAs</a:t>
            </a:r>
            <a:r>
              <a:rPr lang="en-US" altLang="ja-JP" sz="1600" dirty="0">
                <a:latin typeface="+mj-lt"/>
                <a:ea typeface="Calibri" pitchFamily="34" charset="0"/>
                <a:cs typeface="Calibri"/>
              </a:rPr>
              <a:t> meta-atoms were designed and fabricated with spectral overlapping of photonic modes with strong </a:t>
            </a:r>
            <a:r>
              <a:rPr lang="en-US" altLang="ja-JP" sz="1600" dirty="0" err="1">
                <a:latin typeface="+mj-lt"/>
                <a:ea typeface="Calibri" pitchFamily="34" charset="0"/>
                <a:cs typeface="Calibri"/>
              </a:rPr>
              <a:t>Ez</a:t>
            </a:r>
            <a:r>
              <a:rPr lang="en-US" altLang="ja-JP" sz="1600" dirty="0">
                <a:latin typeface="+mj-lt"/>
                <a:ea typeface="Calibri" pitchFamily="34" charset="0"/>
                <a:cs typeface="Calibri"/>
              </a:rPr>
              <a:t> field components, and quantum engineered ISB transitions in coupled-quantum wells. SHG was generated in the mid infrared. </a:t>
            </a:r>
          </a:p>
          <a:p>
            <a:endParaRPr lang="en-US" altLang="ja-JP" dirty="0">
              <a:latin typeface="+mj-lt"/>
              <a:ea typeface="Calibri" pitchFamily="34" charset="0"/>
              <a:cs typeface="Calibri"/>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84406" y="6005567"/>
            <a:ext cx="4582111" cy="200765"/>
          </a:xfrm>
          <a:prstGeom prst="rect">
            <a:avLst/>
          </a:prstGeom>
          <a:noFill/>
        </p:spPr>
        <p:txBody>
          <a:bodyPr wrap="square" lIns="0" tIns="0" rIns="0" bIns="0">
            <a:noAutofit/>
          </a:bodyPr>
          <a:lstStyle/>
          <a:p>
            <a:pPr lvl="0">
              <a:spcBef>
                <a:spcPts val="0"/>
              </a:spcBef>
              <a:spcAft>
                <a:spcPts val="0"/>
              </a:spcAft>
            </a:pPr>
            <a:r>
              <a:rPr lang="en-US" sz="1100" dirty="0">
                <a:solidFill>
                  <a:srgbClr val="106600"/>
                </a:solidFill>
                <a:latin typeface="Calibri"/>
                <a:ea typeface="Calibri"/>
                <a:cs typeface="Calibri"/>
                <a:sym typeface="Calibri"/>
              </a:rPr>
              <a:t>This work was performed in part at The Center for Integrated Nanotechnologies.</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6309" y="6182778"/>
            <a:ext cx="593512" cy="592973"/>
          </a:xfrm>
          <a:prstGeom prst="rect">
            <a:avLst/>
          </a:prstGeom>
        </p:spPr>
      </p:pic>
      <p:sp>
        <p:nvSpPr>
          <p:cNvPr id="3" name="Rectangle 2">
            <a:extLst>
              <a:ext uri="{FF2B5EF4-FFF2-40B4-BE49-F238E27FC236}">
                <a16:creationId xmlns:a16="http://schemas.microsoft.com/office/drawing/2014/main" id="{009CB9CE-C230-6E32-E403-365BC24E93F6}"/>
              </a:ext>
            </a:extLst>
          </p:cNvPr>
          <p:cNvSpPr/>
          <p:nvPr/>
        </p:nvSpPr>
        <p:spPr>
          <a:xfrm>
            <a:off x="4951422" y="6100246"/>
            <a:ext cx="5956599" cy="763558"/>
          </a:xfrm>
          <a:prstGeom prst="rect">
            <a:avLst/>
          </a:prstGeom>
        </p:spPr>
        <p:txBody>
          <a:bodyPr wrap="square">
            <a:noAutofit/>
          </a:bodyPr>
          <a:lstStyle/>
          <a:p>
            <a:r>
              <a:rPr lang="en-US" sz="1100" dirty="0">
                <a:solidFill>
                  <a:srgbClr val="106636"/>
                </a:solidFill>
              </a:rPr>
              <a:t>Sarma, R.; Xu, J.; de Ceglia, D.; </a:t>
            </a:r>
            <a:r>
              <a:rPr lang="en-US" sz="1100" dirty="0" err="1">
                <a:solidFill>
                  <a:srgbClr val="106636"/>
                </a:solidFill>
              </a:rPr>
              <a:t>Carletti</a:t>
            </a:r>
            <a:r>
              <a:rPr lang="en-US" sz="1100" dirty="0">
                <a:solidFill>
                  <a:srgbClr val="106636"/>
                </a:solidFill>
              </a:rPr>
              <a:t>, L.; Campione, S.; Klem, J.; Sinclair, M. B.; Belkin, M. A.; Brener, I. An All-Dielectric Polaritonic </a:t>
            </a:r>
            <a:r>
              <a:rPr lang="en-US" sz="1100" dirty="0" err="1">
                <a:solidFill>
                  <a:srgbClr val="106636"/>
                </a:solidFill>
              </a:rPr>
              <a:t>Metasurface</a:t>
            </a:r>
            <a:r>
              <a:rPr lang="en-US" sz="1100" dirty="0">
                <a:solidFill>
                  <a:srgbClr val="106636"/>
                </a:solidFill>
              </a:rPr>
              <a:t> with a Giant Nonlinear Optical Response. Nano Letters 2022, 22 (3), 896–903. </a:t>
            </a:r>
          </a:p>
        </p:txBody>
      </p:sp>
      <p:pic>
        <p:nvPicPr>
          <p:cNvPr id="4" name="Picture 3">
            <a:extLst>
              <a:ext uri="{FF2B5EF4-FFF2-40B4-BE49-F238E27FC236}">
                <a16:creationId xmlns:a16="http://schemas.microsoft.com/office/drawing/2014/main" id="{08CB2315-B782-47EE-F0F4-2880D6AA731D}"/>
              </a:ext>
            </a:extLst>
          </p:cNvPr>
          <p:cNvPicPr>
            <a:picLocks noChangeAspect="1"/>
          </p:cNvPicPr>
          <p:nvPr/>
        </p:nvPicPr>
        <p:blipFill>
          <a:blip r:embed="rId4"/>
          <a:stretch>
            <a:fillRect/>
          </a:stretch>
        </p:blipFill>
        <p:spPr>
          <a:xfrm>
            <a:off x="10893458" y="6191121"/>
            <a:ext cx="1070616" cy="412531"/>
          </a:xfrm>
          <a:prstGeom prst="rect">
            <a:avLst/>
          </a:prstGeom>
        </p:spPr>
      </p:pic>
      <p:pic>
        <p:nvPicPr>
          <p:cNvPr id="18" name="Picture 17">
            <a:extLst>
              <a:ext uri="{FF2B5EF4-FFF2-40B4-BE49-F238E27FC236}">
                <a16:creationId xmlns:a16="http://schemas.microsoft.com/office/drawing/2014/main" id="{6C17ECEB-E6DE-685D-017F-3CC0CE08D7A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837" y="2357135"/>
            <a:ext cx="2995247" cy="2526426"/>
          </a:xfrm>
          <a:prstGeom prst="rect">
            <a:avLst/>
          </a:prstGeom>
        </p:spPr>
      </p:pic>
      <p:sp>
        <p:nvSpPr>
          <p:cNvPr id="19" name="TextBox 18">
            <a:extLst>
              <a:ext uri="{FF2B5EF4-FFF2-40B4-BE49-F238E27FC236}">
                <a16:creationId xmlns:a16="http://schemas.microsoft.com/office/drawing/2014/main" id="{06ABF7BE-3B86-8CC2-DB43-F5146807D4A2}"/>
              </a:ext>
            </a:extLst>
          </p:cNvPr>
          <p:cNvSpPr txBox="1"/>
          <p:nvPr/>
        </p:nvSpPr>
        <p:spPr>
          <a:xfrm>
            <a:off x="3013083" y="2315993"/>
            <a:ext cx="2053025" cy="1851772"/>
          </a:xfrm>
          <a:prstGeom prst="rect">
            <a:avLst/>
          </a:prstGeom>
          <a:noFill/>
        </p:spPr>
        <p:txBody>
          <a:bodyPr wrap="square" rtlCol="0">
            <a:noAutofit/>
          </a:bodyPr>
          <a:lstStyle/>
          <a:p>
            <a:r>
              <a:rPr lang="en-US" sz="1100" dirty="0">
                <a:solidFill>
                  <a:srgbClr val="000000"/>
                </a:solidFill>
                <a:latin typeface="Arial" panose="020B0604020202020204" pitchFamily="34" charset="0"/>
                <a:cs typeface="Arial" panose="020B0604020202020204" pitchFamily="34" charset="0"/>
              </a:rPr>
              <a:t>The nonlinear all-dielectric polaritonic </a:t>
            </a:r>
            <a:r>
              <a:rPr lang="en-US" sz="1100" dirty="0" err="1">
                <a:solidFill>
                  <a:srgbClr val="000000"/>
                </a:solidFill>
                <a:latin typeface="Arial" panose="020B0604020202020204" pitchFamily="34" charset="0"/>
                <a:cs typeface="Arial" panose="020B0604020202020204" pitchFamily="34" charset="0"/>
              </a:rPr>
              <a:t>metasurface</a:t>
            </a:r>
            <a:r>
              <a:rPr lang="en-US" sz="1100" dirty="0">
                <a:solidFill>
                  <a:srgbClr val="000000"/>
                </a:solidFill>
                <a:latin typeface="Arial" panose="020B0604020202020204" pitchFamily="34" charset="0"/>
                <a:cs typeface="Arial" panose="020B0604020202020204" pitchFamily="34" charset="0"/>
              </a:rPr>
              <a:t>. Meta-atoms are designed to support a photonic mode (with strong </a:t>
            </a:r>
            <a:r>
              <a:rPr lang="en-US" sz="1100" dirty="0" err="1">
                <a:solidFill>
                  <a:srgbClr val="000000"/>
                </a:solidFill>
                <a:latin typeface="Arial" panose="020B0604020202020204" pitchFamily="34" charset="0"/>
                <a:cs typeface="Arial" panose="020B0604020202020204" pitchFamily="34" charset="0"/>
              </a:rPr>
              <a:t>E</a:t>
            </a:r>
            <a:r>
              <a:rPr lang="en-US" sz="1100" baseline="-25000" dirty="0" err="1">
                <a:solidFill>
                  <a:srgbClr val="000000"/>
                </a:solidFill>
                <a:latin typeface="Arial" panose="020B0604020202020204" pitchFamily="34" charset="0"/>
                <a:cs typeface="Arial" panose="020B0604020202020204" pitchFamily="34" charset="0"/>
              </a:rPr>
              <a:t>z</a:t>
            </a:r>
            <a:r>
              <a:rPr lang="en-US" sz="1100" dirty="0">
                <a:solidFill>
                  <a:srgbClr val="000000"/>
                </a:solidFill>
                <a:latin typeface="Arial" panose="020B0604020202020204" pitchFamily="34" charset="0"/>
                <a:cs typeface="Arial" panose="020B0604020202020204" pitchFamily="34" charset="0"/>
              </a:rPr>
              <a:t> field components) spectrally overlapping with the intersubband (ISB) transition; the insets correspond to band structure of ISB (top) &amp; SEM (bottom). </a:t>
            </a:r>
          </a:p>
        </p:txBody>
      </p:sp>
      <p:pic>
        <p:nvPicPr>
          <p:cNvPr id="21" name="Picture 20">
            <a:extLst>
              <a:ext uri="{FF2B5EF4-FFF2-40B4-BE49-F238E27FC236}">
                <a16:creationId xmlns:a16="http://schemas.microsoft.com/office/drawing/2014/main" id="{88017637-23F9-BFD0-19E6-3D726D847953}"/>
              </a:ext>
            </a:extLst>
          </p:cNvPr>
          <p:cNvPicPr>
            <a:picLocks noChangeAspect="1"/>
          </p:cNvPicPr>
          <p:nvPr/>
        </p:nvPicPr>
        <p:blipFill>
          <a:blip r:embed="rId6"/>
          <a:stretch>
            <a:fillRect/>
          </a:stretch>
        </p:blipFill>
        <p:spPr>
          <a:xfrm>
            <a:off x="2098396" y="4030326"/>
            <a:ext cx="887154" cy="749473"/>
          </a:xfrm>
          <a:prstGeom prst="rect">
            <a:avLst/>
          </a:prstGeom>
        </p:spPr>
      </p:pic>
      <p:sp>
        <p:nvSpPr>
          <p:cNvPr id="22" name="TextBox 21">
            <a:extLst>
              <a:ext uri="{FF2B5EF4-FFF2-40B4-BE49-F238E27FC236}">
                <a16:creationId xmlns:a16="http://schemas.microsoft.com/office/drawing/2014/main" id="{C41DFEB8-437E-FE1E-070F-2DB487127F88}"/>
              </a:ext>
            </a:extLst>
          </p:cNvPr>
          <p:cNvSpPr txBox="1"/>
          <p:nvPr/>
        </p:nvSpPr>
        <p:spPr>
          <a:xfrm>
            <a:off x="-77890" y="2576145"/>
            <a:ext cx="989045" cy="276999"/>
          </a:xfrm>
          <a:prstGeom prst="rect">
            <a:avLst/>
          </a:prstGeom>
          <a:noFill/>
        </p:spPr>
        <p:txBody>
          <a:bodyPr wrap="square" rtlCol="0">
            <a:spAutoFit/>
          </a:bodyPr>
          <a:lstStyle/>
          <a:p>
            <a:r>
              <a:rPr lang="en-US" sz="1200" dirty="0"/>
              <a:t> h= 1.5 µm</a:t>
            </a:r>
          </a:p>
        </p:txBody>
      </p:sp>
      <p:sp>
        <p:nvSpPr>
          <p:cNvPr id="24" name="TextBox 23">
            <a:extLst>
              <a:ext uri="{FF2B5EF4-FFF2-40B4-BE49-F238E27FC236}">
                <a16:creationId xmlns:a16="http://schemas.microsoft.com/office/drawing/2014/main" id="{66B4C877-6360-68E4-FD80-FDB764C5A9C0}"/>
              </a:ext>
            </a:extLst>
          </p:cNvPr>
          <p:cNvSpPr txBox="1"/>
          <p:nvPr/>
        </p:nvSpPr>
        <p:spPr>
          <a:xfrm>
            <a:off x="-93521" y="2409274"/>
            <a:ext cx="989045" cy="276999"/>
          </a:xfrm>
          <a:prstGeom prst="rect">
            <a:avLst/>
          </a:prstGeom>
          <a:noFill/>
        </p:spPr>
        <p:txBody>
          <a:bodyPr wrap="square" rtlCol="0">
            <a:spAutoFit/>
          </a:bodyPr>
          <a:lstStyle/>
          <a:p>
            <a:r>
              <a:rPr lang="en-US" sz="1200" dirty="0"/>
              <a:t> R= 1.4 µm</a:t>
            </a:r>
          </a:p>
        </p:txBody>
      </p:sp>
      <p:pic>
        <p:nvPicPr>
          <p:cNvPr id="25" name="Picture 24" descr="Diagram&#10;&#10;Description automatically generated">
            <a:extLst>
              <a:ext uri="{FF2B5EF4-FFF2-40B4-BE49-F238E27FC236}">
                <a16:creationId xmlns:a16="http://schemas.microsoft.com/office/drawing/2014/main" id="{C8FAF6D7-D468-ABC8-3B39-206BD196866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98396" y="2357134"/>
            <a:ext cx="914688" cy="758005"/>
          </a:xfrm>
          <a:prstGeom prst="rect">
            <a:avLst/>
          </a:prstGeom>
        </p:spPr>
      </p:pic>
      <p:pic>
        <p:nvPicPr>
          <p:cNvPr id="26" name="Picture 25" descr="Chart, histogram&#10;&#10;Description automatically generated with medium confidence">
            <a:extLst>
              <a:ext uri="{FF2B5EF4-FFF2-40B4-BE49-F238E27FC236}">
                <a16:creationId xmlns:a16="http://schemas.microsoft.com/office/drawing/2014/main" id="{04BE7057-0C06-DDEF-C2C5-2E317AC6743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2183" y="4846320"/>
            <a:ext cx="1543417" cy="1150547"/>
          </a:xfrm>
          <a:prstGeom prst="rect">
            <a:avLst/>
          </a:prstGeom>
        </p:spPr>
      </p:pic>
      <p:pic>
        <p:nvPicPr>
          <p:cNvPr id="27" name="Picture 26" descr="Diagram&#10;&#10;Description automatically generated">
            <a:extLst>
              <a:ext uri="{FF2B5EF4-FFF2-40B4-BE49-F238E27FC236}">
                <a16:creationId xmlns:a16="http://schemas.microsoft.com/office/drawing/2014/main" id="{9298E92A-D209-22EC-1E84-5F59E034959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46819" y="4754880"/>
            <a:ext cx="1325555" cy="1241987"/>
          </a:xfrm>
          <a:prstGeom prst="rect">
            <a:avLst/>
          </a:prstGeom>
        </p:spPr>
      </p:pic>
      <p:sp>
        <p:nvSpPr>
          <p:cNvPr id="36" name="TextBox 35">
            <a:extLst>
              <a:ext uri="{FF2B5EF4-FFF2-40B4-BE49-F238E27FC236}">
                <a16:creationId xmlns:a16="http://schemas.microsoft.com/office/drawing/2014/main" id="{21B9E8FE-228B-56D9-179A-CB6CA54F13ED}"/>
              </a:ext>
            </a:extLst>
          </p:cNvPr>
          <p:cNvSpPr txBox="1"/>
          <p:nvPr/>
        </p:nvSpPr>
        <p:spPr>
          <a:xfrm>
            <a:off x="979929" y="2299226"/>
            <a:ext cx="1190833" cy="276999"/>
          </a:xfrm>
          <a:prstGeom prst="rect">
            <a:avLst/>
          </a:prstGeom>
          <a:noFill/>
        </p:spPr>
        <p:txBody>
          <a:bodyPr wrap="square" rtlCol="0">
            <a:spAutoFit/>
          </a:bodyPr>
          <a:lstStyle/>
          <a:p>
            <a:r>
              <a:rPr lang="el-GR" sz="1200" dirty="0"/>
              <a:t>λ</a:t>
            </a:r>
            <a:r>
              <a:rPr lang="en-US" sz="1200" dirty="0"/>
              <a:t> ~ 8 µm</a:t>
            </a:r>
          </a:p>
        </p:txBody>
      </p:sp>
      <p:sp>
        <p:nvSpPr>
          <p:cNvPr id="37" name="TextBox 36">
            <a:extLst>
              <a:ext uri="{FF2B5EF4-FFF2-40B4-BE49-F238E27FC236}">
                <a16:creationId xmlns:a16="http://schemas.microsoft.com/office/drawing/2014/main" id="{E7A48B32-5D86-E2B6-3345-4FE33F713714}"/>
              </a:ext>
            </a:extLst>
          </p:cNvPr>
          <p:cNvSpPr txBox="1"/>
          <p:nvPr/>
        </p:nvSpPr>
        <p:spPr>
          <a:xfrm>
            <a:off x="2985550" y="4846319"/>
            <a:ext cx="2053025" cy="952429"/>
          </a:xfrm>
          <a:prstGeom prst="rect">
            <a:avLst/>
          </a:prstGeom>
          <a:noFill/>
        </p:spPr>
        <p:txBody>
          <a:bodyPr wrap="square" rtlCol="0">
            <a:noAutofit/>
          </a:bodyPr>
          <a:lstStyle/>
          <a:p>
            <a:r>
              <a:rPr lang="en-US" sz="1100" dirty="0">
                <a:latin typeface="Arial" panose="020B0604020202020204" pitchFamily="34" charset="0"/>
                <a:cs typeface="Arial" panose="020B0604020202020204" pitchFamily="34" charset="0"/>
              </a:rPr>
              <a:t>Experimentally measured linear reflectance spectrum (left) and reflected second-harmonic signal from the </a:t>
            </a:r>
            <a:r>
              <a:rPr lang="en-US" sz="1100" dirty="0" err="1">
                <a:latin typeface="Arial" panose="020B0604020202020204" pitchFamily="34" charset="0"/>
                <a:cs typeface="Arial" panose="020B0604020202020204" pitchFamily="34" charset="0"/>
              </a:rPr>
              <a:t>metasurface</a:t>
            </a:r>
            <a:r>
              <a:rPr lang="en-US" sz="1100" dirty="0">
                <a:latin typeface="Arial" panose="020B0604020202020204" pitchFamily="34" charset="0"/>
                <a:cs typeface="Arial" panose="020B0604020202020204" pitchFamily="34" charset="0"/>
              </a:rPr>
              <a:t> at 7.6 µm  (right). </a:t>
            </a:r>
          </a:p>
        </p:txBody>
      </p:sp>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10435</TotalTime>
  <Words>881</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Corbel</vt:lpstr>
      <vt:lpstr>Georgia</vt:lpstr>
      <vt:lpstr>Times</vt:lpstr>
      <vt:lpstr>Verdana</vt:lpstr>
      <vt:lpstr>Wingdings 3</vt:lpstr>
      <vt:lpstr>DOE SC Theme - Green v13 (16x9)</vt:lpstr>
      <vt:lpstr>An All-Dielectric Polaritonic Metasurface with a  Giant Nonlinear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Baker, Stacy Leigh</cp:lastModifiedBy>
  <cp:revision>481</cp:revision>
  <cp:lastPrinted>2023-02-27T23:28:28Z</cp:lastPrinted>
  <dcterms:created xsi:type="dcterms:W3CDTF">2020-04-15T21:20:35Z</dcterms:created>
  <dcterms:modified xsi:type="dcterms:W3CDTF">2023-05-25T15:00:48Z</dcterms:modified>
</cp:coreProperties>
</file>