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3"/>
  </p:notesMasterIdLst>
  <p:handoutMasterIdLst>
    <p:handoutMasterId r:id="rId4"/>
  </p:handoutMasterIdLst>
  <p:sldIdLst>
    <p:sldId id="1940" r:id="rId2"/>
  </p:sldIdLst>
  <p:sldSz cx="12192000" cy="6858000"/>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 userDrawn="1">
          <p15:clr>
            <a:srgbClr val="A4A3A4"/>
          </p15:clr>
        </p15:guide>
        <p15:guide id="2" pos="3843"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407453-F421-697E-314F-71F6B863C7A3}" name="Bachand, George D" initials="BGD" userId="S::gdbacha@sandia.gov::3c7ec09e-f496-4698-a3ca-81639d651b9d" providerId="AD"/>
  <p188:author id="{E503B791-8B45-4171-EB2B-B05E13B27C35}" name="Brady, Nathan Gallagher" initials="BNG" userId="S::ngbrady@sandia.gov::63bb50dc-3b74-4a86-b586-516b2900344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carruju" initials="" lastIdx="3" clrIdx="0"/>
  <p:cmAuthor id="7" name="Office of Science" initials="SC" lastIdx="1" clrIdx="7">
    <p:extLst>
      <p:ext uri="{19B8F6BF-5375-455C-9EA6-DF929625EA0E}">
        <p15:presenceInfo xmlns:p15="http://schemas.microsoft.com/office/powerpoint/2012/main" userId="Office of Science" providerId="None"/>
      </p:ext>
    </p:extLst>
  </p:cmAuthor>
  <p:cmAuthor id="1" name="OMB28" initials="OMB28" lastIdx="3" clrIdx="1"/>
  <p:cmAuthor id="8" name="BES" initials="HL" lastIdx="10" clrIdx="8">
    <p:extLst>
      <p:ext uri="{19B8F6BF-5375-455C-9EA6-DF929625EA0E}">
        <p15:presenceInfo xmlns:p15="http://schemas.microsoft.com/office/powerpoint/2012/main" userId="BES" providerId="None"/>
      </p:ext>
    </p:extLst>
  </p:cmAuthor>
  <p:cmAuthor id="2" name="Lisa Yost" initials="LY" lastIdx="1" clrIdx="2">
    <p:extLst>
      <p:ext uri="{19B8F6BF-5375-455C-9EA6-DF929625EA0E}">
        <p15:presenceInfo xmlns:p15="http://schemas.microsoft.com/office/powerpoint/2012/main" userId="Lisa Yost" providerId="None"/>
      </p:ext>
    </p:extLst>
  </p:cmAuthor>
  <p:cmAuthor id="9" name="hortlin" initials="h" lastIdx="4" clrIdx="9"/>
  <p:cmAuthor id="3" name="Pham, Sandra" initials="PS" lastIdx="47" clrIdx="3">
    <p:extLst>
      <p:ext uri="{19B8F6BF-5375-455C-9EA6-DF929625EA0E}">
        <p15:presenceInfo xmlns:p15="http://schemas.microsoft.com/office/powerpoint/2012/main" userId="Pham, Sandra" providerId="None"/>
      </p:ext>
    </p:extLst>
  </p:cmAuthor>
  <p:cmAuthor id="4" name="Sandra Pham" initials="LY" lastIdx="7" clrIdx="4">
    <p:extLst>
      <p:ext uri="{19B8F6BF-5375-455C-9EA6-DF929625EA0E}">
        <p15:presenceInfo xmlns:p15="http://schemas.microsoft.com/office/powerpoint/2012/main" userId="Sandra Pham" providerId="None"/>
      </p:ext>
    </p:extLst>
  </p:cmAuthor>
  <p:cmAuthor id="5" name="Klausing, Kathleen" initials="KK" lastIdx="1" clrIdx="5">
    <p:extLst>
      <p:ext uri="{19B8F6BF-5375-455C-9EA6-DF929625EA0E}">
        <p15:presenceInfo xmlns:p15="http://schemas.microsoft.com/office/powerpoint/2012/main" userId="Klausing, Kathleen" providerId="None"/>
      </p:ext>
    </p:extLst>
  </p:cmAuthor>
  <p:cmAuthor id="6" name="Allen, Denise" initials="DA" lastIdx="1" clrIdx="6">
    <p:extLst>
      <p:ext uri="{19B8F6BF-5375-455C-9EA6-DF929625EA0E}">
        <p15:presenceInfo xmlns:p15="http://schemas.microsoft.com/office/powerpoint/2012/main" userId="Allen, Deni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00"/>
    <a:srgbClr val="0F6636"/>
    <a:srgbClr val="106636"/>
    <a:srgbClr val="000000"/>
    <a:srgbClr val="0000FF"/>
    <a:srgbClr val="F2F2F2"/>
    <a:srgbClr val="5AE838"/>
    <a:srgbClr val="9966FF"/>
    <a:srgbClr val="0099FF"/>
    <a:srgbClr val="33CCFF"/>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39" autoAdjust="0"/>
    <p:restoredTop sz="72268" autoAdjust="0"/>
  </p:normalViewPr>
  <p:slideViewPr>
    <p:cSldViewPr snapToGrid="0">
      <p:cViewPr varScale="1">
        <p:scale>
          <a:sx n="79" d="100"/>
          <a:sy n="79" d="100"/>
        </p:scale>
        <p:origin x="2160" y="78"/>
      </p:cViewPr>
      <p:guideLst>
        <p:guide orient="horz" pos="312"/>
        <p:guide pos="3843"/>
      </p:guideLst>
    </p:cSldViewPr>
  </p:slideViewPr>
  <p:outlineViewPr>
    <p:cViewPr>
      <p:scale>
        <a:sx n="33" d="100"/>
        <a:sy n="33" d="100"/>
      </p:scale>
      <p:origin x="0" y="-20126"/>
    </p:cViewPr>
  </p:outlineViewPr>
  <p:notesTextViewPr>
    <p:cViewPr>
      <p:scale>
        <a:sx n="144" d="100"/>
        <a:sy n="144" d="100"/>
      </p:scale>
      <p:origin x="0" y="-2310"/>
    </p:cViewPr>
  </p:notesTextViewPr>
  <p:sorterViewPr>
    <p:cViewPr>
      <p:scale>
        <a:sx n="60" d="100"/>
        <a:sy n="60" d="100"/>
      </p:scale>
      <p:origin x="0" y="-6096"/>
    </p:cViewPr>
  </p:sorterViewPr>
  <p:notesViewPr>
    <p:cSldViewPr snapToGrid="0" showGuides="1">
      <p:cViewPr>
        <p:scale>
          <a:sx n="110" d="100"/>
          <a:sy n="110" d="100"/>
        </p:scale>
        <p:origin x="172" y="-198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8/10/relationships/authors" Targe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1"/>
            <a:ext cx="2982380" cy="464900"/>
          </a:xfrm>
          <a:prstGeom prst="rect">
            <a:avLst/>
          </a:prstGeom>
        </p:spPr>
        <p:txBody>
          <a:bodyPr vert="horz" lIns="91847" tIns="45921" rIns="91847" bIns="45921" rtlCol="0"/>
          <a:lstStyle>
            <a:lvl1pPr algn="l">
              <a:defRPr sz="1200"/>
            </a:lvl1pPr>
          </a:lstStyle>
          <a:p>
            <a:endParaRPr lang="en-US"/>
          </a:p>
        </p:txBody>
      </p:sp>
      <p:sp>
        <p:nvSpPr>
          <p:cNvPr id="3" name="Date Placeholder 2"/>
          <p:cNvSpPr>
            <a:spLocks noGrp="1"/>
          </p:cNvSpPr>
          <p:nvPr>
            <p:ph type="dt" sz="quarter" idx="1"/>
          </p:nvPr>
        </p:nvSpPr>
        <p:spPr>
          <a:xfrm>
            <a:off x="3897882" y="11"/>
            <a:ext cx="2982379" cy="464900"/>
          </a:xfrm>
          <a:prstGeom prst="rect">
            <a:avLst/>
          </a:prstGeom>
        </p:spPr>
        <p:txBody>
          <a:bodyPr vert="horz" lIns="91847" tIns="45921" rIns="91847" bIns="45921" rtlCol="0"/>
          <a:lstStyle>
            <a:lvl1pPr algn="r">
              <a:defRPr sz="1200"/>
            </a:lvl1pPr>
          </a:lstStyle>
          <a:p>
            <a:fld id="{B17554D1-967C-4C6D-9F2D-48B3C2720170}" type="datetimeFigureOut">
              <a:rPr lang="en-US" smtClean="0"/>
              <a:t>6/12/2023</a:t>
            </a:fld>
            <a:endParaRPr lang="en-US"/>
          </a:p>
        </p:txBody>
      </p:sp>
      <p:sp>
        <p:nvSpPr>
          <p:cNvPr id="4" name="Footer Placeholder 3"/>
          <p:cNvSpPr>
            <a:spLocks noGrp="1"/>
          </p:cNvSpPr>
          <p:nvPr>
            <p:ph type="ftr" sz="quarter" idx="2"/>
          </p:nvPr>
        </p:nvSpPr>
        <p:spPr>
          <a:xfrm>
            <a:off x="1" y="8829911"/>
            <a:ext cx="2982380" cy="464900"/>
          </a:xfrm>
          <a:prstGeom prst="rect">
            <a:avLst/>
          </a:prstGeom>
        </p:spPr>
        <p:txBody>
          <a:bodyPr vert="horz" lIns="91847" tIns="45921" rIns="91847" bIns="45921" rtlCol="0" anchor="b"/>
          <a:lstStyle>
            <a:lvl1pPr algn="l">
              <a:defRPr sz="1200"/>
            </a:lvl1pPr>
          </a:lstStyle>
          <a:p>
            <a:endParaRPr lang="en-US"/>
          </a:p>
        </p:txBody>
      </p:sp>
      <p:sp>
        <p:nvSpPr>
          <p:cNvPr id="5" name="Slide Number Placeholder 4"/>
          <p:cNvSpPr>
            <a:spLocks noGrp="1"/>
          </p:cNvSpPr>
          <p:nvPr>
            <p:ph type="sldNum" sz="quarter" idx="3"/>
          </p:nvPr>
        </p:nvSpPr>
        <p:spPr>
          <a:xfrm>
            <a:off x="3897882" y="8829911"/>
            <a:ext cx="2982379" cy="464900"/>
          </a:xfrm>
          <a:prstGeom prst="rect">
            <a:avLst/>
          </a:prstGeom>
        </p:spPr>
        <p:txBody>
          <a:bodyPr vert="horz" lIns="91847" tIns="45921" rIns="91847" bIns="45921" rtlCol="0" anchor="b"/>
          <a:lstStyle>
            <a:lvl1pPr algn="r">
              <a:defRPr sz="1200"/>
            </a:lvl1pPr>
          </a:lstStyle>
          <a:p>
            <a:fld id="{AA47E720-93EF-483D-84A7-F39F5B8DBC9A}" type="slidenum">
              <a:rPr lang="en-US" smtClean="0"/>
              <a:t>‹#›</a:t>
            </a:fld>
            <a:endParaRPr lang="en-US"/>
          </a:p>
        </p:txBody>
      </p:sp>
    </p:spTree>
    <p:extLst>
      <p:ext uri="{BB962C8B-B14F-4D97-AF65-F5344CB8AC3E}">
        <p14:creationId xmlns:p14="http://schemas.microsoft.com/office/powerpoint/2010/main" val="3839749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1"/>
            <a:ext cx="2981912" cy="464820"/>
          </a:xfrm>
          <a:prstGeom prst="rect">
            <a:avLst/>
          </a:prstGeom>
        </p:spPr>
        <p:txBody>
          <a:bodyPr vert="horz" lIns="92628" tIns="46311" rIns="92628" bIns="4631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8353" y="11"/>
            <a:ext cx="2981912" cy="464820"/>
          </a:xfrm>
          <a:prstGeom prst="rect">
            <a:avLst/>
          </a:prstGeom>
        </p:spPr>
        <p:txBody>
          <a:bodyPr vert="horz" lIns="92628" tIns="46311" rIns="92628" bIns="46311" rtlCol="0"/>
          <a:lstStyle>
            <a:lvl1pPr algn="r" fontAlgn="auto">
              <a:spcBef>
                <a:spcPts val="0"/>
              </a:spcBef>
              <a:spcAft>
                <a:spcPts val="0"/>
              </a:spcAft>
              <a:defRPr sz="1200">
                <a:latin typeface="+mn-lt"/>
              </a:defRPr>
            </a:lvl1pPr>
          </a:lstStyle>
          <a:p>
            <a:pPr>
              <a:defRPr/>
            </a:pPr>
            <a:fld id="{36962A90-C2A2-4CDF-8D04-DA2BD430AAAB}" type="datetimeFigureOut">
              <a:rPr lang="en-US"/>
              <a:pPr>
                <a:defRPr/>
              </a:pPr>
              <a:t>6/12/2023</a:t>
            </a:fld>
            <a:endParaRPr lang="en-US"/>
          </a:p>
        </p:txBody>
      </p:sp>
      <p:sp>
        <p:nvSpPr>
          <p:cNvPr id="4" name="Slide Image Placeholder 3"/>
          <p:cNvSpPr>
            <a:spLocks noGrp="1" noRot="1" noChangeAspect="1"/>
          </p:cNvSpPr>
          <p:nvPr>
            <p:ph type="sldImg" idx="2"/>
          </p:nvPr>
        </p:nvSpPr>
        <p:spPr>
          <a:xfrm>
            <a:off x="344488" y="698500"/>
            <a:ext cx="6192837" cy="3484563"/>
          </a:xfrm>
          <a:prstGeom prst="rect">
            <a:avLst/>
          </a:prstGeom>
          <a:noFill/>
          <a:ln w="12700">
            <a:solidFill>
              <a:prstClr val="black"/>
            </a:solidFill>
          </a:ln>
        </p:spPr>
        <p:txBody>
          <a:bodyPr vert="horz" lIns="92628" tIns="46311" rIns="92628" bIns="46311" rtlCol="0" anchor="ctr"/>
          <a:lstStyle/>
          <a:p>
            <a:pPr lvl="0"/>
            <a:endParaRPr lang="en-US" noProof="0"/>
          </a:p>
        </p:txBody>
      </p:sp>
      <p:sp>
        <p:nvSpPr>
          <p:cNvPr id="5" name="Notes Placeholder 4"/>
          <p:cNvSpPr>
            <a:spLocks noGrp="1"/>
          </p:cNvSpPr>
          <p:nvPr>
            <p:ph type="body" sz="quarter" idx="3"/>
          </p:nvPr>
        </p:nvSpPr>
        <p:spPr>
          <a:xfrm>
            <a:off x="688503" y="4415791"/>
            <a:ext cx="5504827" cy="4183380"/>
          </a:xfrm>
          <a:prstGeom prst="rect">
            <a:avLst/>
          </a:prstGeom>
        </p:spPr>
        <p:txBody>
          <a:bodyPr vert="horz" lIns="92628" tIns="46311" rIns="92628" bIns="4631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8829994"/>
            <a:ext cx="2981912" cy="464820"/>
          </a:xfrm>
          <a:prstGeom prst="rect">
            <a:avLst/>
          </a:prstGeom>
        </p:spPr>
        <p:txBody>
          <a:bodyPr vert="horz" lIns="92628" tIns="46311" rIns="92628" bIns="4631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8353" y="8829994"/>
            <a:ext cx="2981912" cy="464820"/>
          </a:xfrm>
          <a:prstGeom prst="rect">
            <a:avLst/>
          </a:prstGeom>
        </p:spPr>
        <p:txBody>
          <a:bodyPr vert="horz" lIns="92628" tIns="46311" rIns="92628" bIns="46311" rtlCol="0" anchor="b"/>
          <a:lstStyle>
            <a:lvl1pPr algn="r" fontAlgn="auto">
              <a:spcBef>
                <a:spcPts val="0"/>
              </a:spcBef>
              <a:spcAft>
                <a:spcPts val="0"/>
              </a:spcAft>
              <a:defRPr sz="1200">
                <a:latin typeface="+mn-lt"/>
              </a:defRPr>
            </a:lvl1pPr>
          </a:lstStyle>
          <a:p>
            <a:pPr>
              <a:defRPr/>
            </a:pPr>
            <a:fld id="{F876D4B8-3D7E-42E7-AF06-6D9133F7F081}" type="slidenum">
              <a:rPr lang="en-US"/>
              <a:pPr>
                <a:defRPr/>
              </a:pPr>
              <a:t>‹#›</a:t>
            </a:fld>
            <a:endParaRPr lang="en-US"/>
          </a:p>
        </p:txBody>
      </p:sp>
    </p:spTree>
    <p:extLst>
      <p:ext uri="{BB962C8B-B14F-4D97-AF65-F5344CB8AC3E}">
        <p14:creationId xmlns:p14="http://schemas.microsoft.com/office/powerpoint/2010/main" val="1014026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rtl="0">
              <a:lnSpc>
                <a:spcPct val="80000"/>
              </a:lnSpc>
              <a:spcBef>
                <a:spcPts val="0"/>
              </a:spcBef>
              <a:spcAft>
                <a:spcPts val="0"/>
              </a:spcAft>
              <a:buClr>
                <a:srgbClr val="0D0D0D"/>
              </a:buClr>
              <a:buSzPts val="1020"/>
              <a:buFont typeface="Arial"/>
              <a:buNone/>
            </a:pPr>
            <a:r>
              <a:rPr lang="en-US" sz="1200" u="sng" dirty="0">
                <a:solidFill>
                  <a:srgbClr val="0D0D0D"/>
                </a:solidFill>
                <a:latin typeface="Arial"/>
                <a:ea typeface="Arial"/>
                <a:cs typeface="Arial"/>
                <a:sym typeface="Arial"/>
              </a:rPr>
              <a:t>HL Type (place “X” where appropriate):</a:t>
            </a:r>
            <a:r>
              <a:rPr lang="en-US" sz="1200" dirty="0">
                <a:solidFill>
                  <a:srgbClr val="0D0D0D"/>
                </a:solidFill>
                <a:latin typeface="Arial"/>
                <a:ea typeface="Arial"/>
                <a:cs typeface="Arial"/>
                <a:sym typeface="Arial"/>
              </a:rPr>
              <a:t> User___, Staff__, User &amp; </a:t>
            </a:r>
            <a:r>
              <a:rPr lang="en-US" sz="1200" dirty="0" err="1">
                <a:solidFill>
                  <a:srgbClr val="0D0D0D"/>
                </a:solidFill>
                <a:latin typeface="Arial"/>
                <a:ea typeface="Arial"/>
                <a:cs typeface="Arial"/>
                <a:sym typeface="Arial"/>
              </a:rPr>
              <a:t>Staff_X</a:t>
            </a:r>
            <a:r>
              <a:rPr lang="en-US" sz="1200" dirty="0">
                <a:solidFill>
                  <a:srgbClr val="0D0D0D"/>
                </a:solidFill>
                <a:latin typeface="Arial"/>
                <a:ea typeface="Arial"/>
                <a:cs typeface="Arial"/>
                <a:sym typeface="Arial"/>
              </a:rPr>
              <a:t>_</a:t>
            </a:r>
            <a:endParaRPr lang="en-US" dirty="0"/>
          </a:p>
          <a:p>
            <a:pPr marL="0" marR="0" lvl="0" indent="0" algn="l" rtl="0">
              <a:lnSpc>
                <a:spcPct val="80000"/>
              </a:lnSpc>
              <a:spcBef>
                <a:spcPts val="0"/>
              </a:spcBef>
              <a:spcAft>
                <a:spcPts val="0"/>
              </a:spcAft>
              <a:buClr>
                <a:schemeClr val="dk1"/>
              </a:buClr>
              <a:buSzPts val="1020"/>
              <a:buFont typeface="Calibri"/>
              <a:buNone/>
            </a:pPr>
            <a:endParaRPr lang="en-US" sz="1200" dirty="0">
              <a:solidFill>
                <a:srgbClr val="0D0D0D"/>
              </a:solidFill>
              <a:latin typeface="Arial"/>
              <a:ea typeface="Arial"/>
              <a:cs typeface="Arial"/>
              <a:sym typeface="Arial"/>
            </a:endParaRPr>
          </a:p>
          <a:p>
            <a:pPr marL="0" lvl="0" indent="0" algn="l" rtl="0">
              <a:lnSpc>
                <a:spcPct val="80000"/>
              </a:lnSpc>
              <a:spcBef>
                <a:spcPts val="0"/>
              </a:spcBef>
              <a:spcAft>
                <a:spcPts val="0"/>
              </a:spcAft>
              <a:buNone/>
            </a:pPr>
            <a:r>
              <a:rPr lang="en-US" sz="1200" u="sng" dirty="0">
                <a:latin typeface="Arial"/>
                <a:ea typeface="Arial"/>
                <a:cs typeface="Arial"/>
                <a:sym typeface="Arial"/>
              </a:rPr>
              <a:t>1-2 paragraph description of highlight</a:t>
            </a:r>
            <a:r>
              <a:rPr lang="en-US" sz="1200" dirty="0">
                <a:latin typeface="Arial"/>
                <a:ea typeface="Arial"/>
                <a:cs typeface="Arial"/>
                <a:sym typeface="Arial"/>
              </a:rPr>
              <a:t> </a:t>
            </a:r>
            <a:endParaRPr lang="en-US" sz="1200" dirty="0">
              <a:solidFill>
                <a:srgbClr val="0D0D0D"/>
              </a:solidFill>
              <a:latin typeface="Arial"/>
              <a:ea typeface="Arial"/>
              <a:cs typeface="Arial"/>
              <a:sym typeface="Arial"/>
            </a:endParaRPr>
          </a:p>
          <a:p>
            <a:pPr marL="0" marR="0" lvl="0" indent="0" algn="l" defTabSz="914400" rtl="0" eaLnBrk="0" fontAlgn="base" latinLnBrk="0" hangingPunct="0">
              <a:lnSpc>
                <a:spcPct val="80000"/>
              </a:lnSpc>
              <a:spcBef>
                <a:spcPts val="0"/>
              </a:spcBef>
              <a:spcAft>
                <a:spcPts val="0"/>
              </a:spcAft>
              <a:buClrTx/>
              <a:buSzTx/>
              <a:buFontTx/>
              <a:buNone/>
              <a:tabLst/>
              <a:defRPr/>
            </a:pPr>
            <a:r>
              <a:rPr lang="en-US" dirty="0"/>
              <a:t>Casting of molten metals, including f-table elements, is important for nuclear metallurgical foundries, and it is common for thermally robust materials (e.g., carbides, oxides, refractory metals) to be used as molds and crucibles. To prevent their corrosion from molten metals, alloying has been used before as a method of protection, (1) but even alloys are still susceptible to corrosion after repeated exposure. As a result, molds greatly suffer from short lifespans, drastically increasing the costs for replacements and the removal of generated waste. Indeed, ceramics are anticorrosive in the temperature (T) range of interest, but they are limited, given their fragility and difficulty of machining. Thus, one solution to mitigate corrosion is to create a “reusable” mold (increasing their lifespans and reducing costs) by depositing a protective coating onto the melt-containing surface.</a:t>
            </a:r>
            <a:endParaRPr lang="en-US" sz="1200" dirty="0">
              <a:solidFill>
                <a:srgbClr val="0D0D0D"/>
              </a:solidFill>
              <a:latin typeface="Arial"/>
              <a:ea typeface="Arial"/>
              <a:cs typeface="Arial"/>
              <a:sym typeface="Arial"/>
            </a:endParaRPr>
          </a:p>
          <a:p>
            <a:pPr marL="0" marR="0" lvl="0" indent="0" algn="l" defTabSz="914400" rtl="0" eaLnBrk="0" fontAlgn="base" latinLnBrk="0" hangingPunct="0">
              <a:lnSpc>
                <a:spcPct val="80000"/>
              </a:lnSpc>
              <a:spcBef>
                <a:spcPts val="0"/>
              </a:spcBef>
              <a:spcAft>
                <a:spcPts val="0"/>
              </a:spcAft>
              <a:buClrTx/>
              <a:buSzTx/>
              <a:buFontTx/>
              <a:buNone/>
              <a:tabLst/>
              <a:defRPr/>
            </a:pPr>
            <a:endParaRPr lang="en-US" sz="1200" dirty="0">
              <a:solidFill>
                <a:srgbClr val="0D0D0D"/>
              </a:solidFill>
              <a:latin typeface="Arial"/>
              <a:ea typeface="Arial"/>
              <a:cs typeface="Arial"/>
              <a:sym typeface="Arial"/>
            </a:endParaRPr>
          </a:p>
          <a:p>
            <a:pPr marL="0" lvl="0" indent="0" algn="l" rtl="0">
              <a:lnSpc>
                <a:spcPct val="80000"/>
              </a:lnSpc>
              <a:spcBef>
                <a:spcPts val="0"/>
              </a:spcBef>
              <a:spcAft>
                <a:spcPts val="0"/>
              </a:spcAft>
              <a:buNone/>
            </a:pPr>
            <a:r>
              <a:rPr lang="en-US" sz="1200" u="sng" dirty="0">
                <a:solidFill>
                  <a:srgbClr val="0D0D0D"/>
                </a:solidFill>
                <a:latin typeface="Arial"/>
                <a:ea typeface="Arial"/>
                <a:cs typeface="Arial"/>
                <a:sym typeface="Arial"/>
              </a:rPr>
              <a:t>Collaborating Institutions</a:t>
            </a:r>
          </a:p>
          <a:p>
            <a:pPr marL="0" lvl="0" indent="0" algn="l" rtl="0">
              <a:lnSpc>
                <a:spcPct val="80000"/>
              </a:lnSpc>
              <a:spcBef>
                <a:spcPts val="0"/>
              </a:spcBef>
              <a:spcAft>
                <a:spcPts val="0"/>
              </a:spcAft>
              <a:buNone/>
            </a:pPr>
            <a:r>
              <a:rPr lang="en-US" sz="1200" dirty="0">
                <a:solidFill>
                  <a:srgbClr val="0D0D0D"/>
                </a:solidFill>
                <a:latin typeface="Arial"/>
                <a:ea typeface="Arial"/>
                <a:cs typeface="Arial"/>
                <a:sym typeface="Arial"/>
              </a:rPr>
              <a:t>LANL</a:t>
            </a:r>
          </a:p>
          <a:p>
            <a:endParaRPr lang="en-US" dirty="0">
              <a:solidFill>
                <a:srgbClr val="0D0D0D"/>
              </a:solidFill>
              <a:latin typeface="Arial"/>
              <a:cs typeface="Arial"/>
            </a:endParaRPr>
          </a:p>
          <a:p>
            <a:pPr defTabSz="922264">
              <a:defRPr/>
            </a:pPr>
            <a:r>
              <a:rPr lang="en-US" u="sng" dirty="0">
                <a:latin typeface="Arial"/>
                <a:cs typeface="Arial"/>
              </a:rPr>
              <a:t>Funding Overview Section (place “X” for all relevant sources)</a:t>
            </a:r>
          </a:p>
          <a:p>
            <a:pPr defTabSz="922264">
              <a:defRPr/>
            </a:pPr>
            <a:r>
              <a:rPr lang="en-US" dirty="0">
                <a:latin typeface="Arial"/>
                <a:cs typeface="Arial"/>
              </a:rPr>
              <a:t>BES Funding: MSED___, CSGB___, EFRC___, </a:t>
            </a:r>
            <a:r>
              <a:rPr lang="en-US" b="1" dirty="0">
                <a:latin typeface="Arial"/>
                <a:cs typeface="Arial"/>
              </a:rPr>
              <a:t>SUFD</a:t>
            </a:r>
            <a:r>
              <a:rPr lang="en-US" b="1" u="sng" dirty="0">
                <a:latin typeface="Arial"/>
                <a:cs typeface="Arial"/>
              </a:rPr>
              <a:t>_X__</a:t>
            </a:r>
          </a:p>
          <a:p>
            <a:pPr defTabSz="922264">
              <a:defRPr/>
            </a:pPr>
            <a:r>
              <a:rPr lang="en-US" dirty="0">
                <a:latin typeface="Arial"/>
                <a:cs typeface="Arial"/>
              </a:rPr>
              <a:t>SC Funding: ASCR___, </a:t>
            </a:r>
            <a:r>
              <a:rPr lang="en-US" b="1" dirty="0">
                <a:latin typeface="Arial"/>
                <a:cs typeface="Arial"/>
              </a:rPr>
              <a:t>BES___, </a:t>
            </a:r>
            <a:r>
              <a:rPr lang="en-US" dirty="0">
                <a:latin typeface="Arial"/>
                <a:cs typeface="Arial"/>
              </a:rPr>
              <a:t>BER___, FES___, HEP___, NP___, WDTS___, SBIR___, etc.</a:t>
            </a:r>
          </a:p>
          <a:p>
            <a:pPr defTabSz="922264">
              <a:defRPr/>
            </a:pPr>
            <a:r>
              <a:rPr lang="en-US" dirty="0">
                <a:latin typeface="Arial"/>
                <a:cs typeface="Arial"/>
              </a:rPr>
              <a:t>Other Funding: DOD___, DOE__X_, NIH___, NSF___, etc.</a:t>
            </a:r>
          </a:p>
          <a:p>
            <a:endParaRPr lang="en-US" dirty="0">
              <a:solidFill>
                <a:srgbClr val="0D0D0D"/>
              </a:solidFill>
              <a:latin typeface="Arial"/>
              <a:cs typeface="Arial"/>
            </a:endParaRPr>
          </a:p>
          <a:p>
            <a:r>
              <a:rPr lang="en-US" u="sng" dirty="0">
                <a:solidFill>
                  <a:srgbClr val="0D0D0D"/>
                </a:solidFill>
                <a:latin typeface="Arial"/>
                <a:cs typeface="Arial"/>
              </a:rPr>
              <a:t>Funding details for all sources: (example)</a:t>
            </a:r>
          </a:p>
          <a:p>
            <a:endParaRPr lang="en-US" u="sng" dirty="0">
              <a:solidFill>
                <a:srgbClr val="0D0D0D"/>
              </a:solidFill>
              <a:latin typeface="Arial"/>
              <a:cs typeface="Arial"/>
            </a:endParaRPr>
          </a:p>
          <a:p>
            <a:r>
              <a:rPr lang="en-US" u="none" dirty="0">
                <a:solidFill>
                  <a:srgbClr val="0D0D0D"/>
                </a:solidFill>
                <a:latin typeface="Arial"/>
                <a:cs typeface="Arial"/>
              </a:rPr>
              <a:t>Los Alamos National Laboratory – LDRD program</a:t>
            </a: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a:t>
            </a:r>
            <a:r>
              <a:rPr kumimoji="0" lang="en-US" sz="1200" b="0" i="0" u="sng" strike="noStrike" kern="1200" cap="none" spc="0" normalizeH="0" baseline="0" noProof="0">
                <a:ln>
                  <a:noFill/>
                </a:ln>
                <a:solidFill>
                  <a:prstClr val="black"/>
                </a:solidFill>
                <a:effectLst/>
                <a:uLnTx/>
                <a:uFillTx/>
                <a:latin typeface="Arial"/>
                <a:ea typeface="+mn-ea"/>
                <a:cs typeface="Arial"/>
              </a:rPr>
              <a:t>links:</a:t>
            </a:r>
            <a:endParaRPr lang="en-US" sz="1200" b="0" i="0" u="none" strike="noStrike" dirty="0">
              <a:solidFill>
                <a:srgbClr val="106636"/>
              </a:solidFill>
              <a:effectLst/>
            </a:endParaRPr>
          </a:p>
          <a:p>
            <a:r>
              <a:rPr lang="en-US" sz="1200" dirty="0">
                <a:solidFill>
                  <a:srgbClr val="106636"/>
                </a:solidFill>
              </a:rPr>
              <a:t>https://pubs.acs.org/doi/10.1021/acsami.3c05186</a:t>
            </a:r>
          </a:p>
          <a:p>
            <a:endParaRPr lang="en-US" dirty="0"/>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1656819"/>
            <a:ext cx="9966960" cy="2076983"/>
          </a:xfrm>
        </p:spPr>
        <p:txBody>
          <a:bodyPr anchor="b">
            <a:normAutofit/>
          </a:bodyPr>
          <a:lstStyle>
            <a:lvl1pPr algn="ctr">
              <a:lnSpc>
                <a:spcPct val="85000"/>
              </a:lnSpc>
              <a:defRPr sz="4800" b="1" cap="none"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709531" y="3869638"/>
            <a:ext cx="8767860"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Click to edit Master subtitle style</a:t>
            </a:r>
          </a:p>
        </p:txBody>
      </p:sp>
      <p:cxnSp>
        <p:nvCxnSpPr>
          <p:cNvPr id="8" name="Straight Connector 7"/>
          <p:cNvCxnSpPr/>
          <p:nvPr/>
        </p:nvCxnSpPr>
        <p:spPr>
          <a:xfrm>
            <a:off x="1978662"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3310640" y="586505"/>
            <a:ext cx="5565639" cy="935227"/>
          </a:xfrm>
          <a:prstGeom prst="rect">
            <a:avLst/>
          </a:prstGeom>
        </p:spPr>
      </p:pic>
      <p:sp>
        <p:nvSpPr>
          <p:cNvPr id="13" name="Text Placeholder 12"/>
          <p:cNvSpPr>
            <a:spLocks noGrp="1"/>
          </p:cNvSpPr>
          <p:nvPr>
            <p:ph type="body" sz="quarter" idx="13"/>
          </p:nvPr>
        </p:nvSpPr>
        <p:spPr>
          <a:xfrm>
            <a:off x="1710268" y="5257801"/>
            <a:ext cx="8767233" cy="1417319"/>
          </a:xfrm>
        </p:spPr>
        <p:txBody>
          <a:bodyPr anchor="ctr">
            <a:normAutofit/>
          </a:bodyPr>
          <a:lstStyle>
            <a:lvl1pPr marL="34290" indent="0" algn="ctr">
              <a:buNone/>
              <a:defRPr sz="1800" i="1">
                <a:solidFill>
                  <a:schemeClr val="accent2">
                    <a:lumMod val="60000"/>
                    <a:lumOff val="40000"/>
                  </a:schemeClr>
                </a:solidFill>
              </a:defRPr>
            </a:lvl1pPr>
          </a:lstStyle>
          <a:p>
            <a:pPr lvl="0"/>
            <a:r>
              <a:rPr lang="en-US" dirty="0"/>
              <a:t>Click to edit Master text styles</a:t>
            </a:r>
          </a:p>
        </p:txBody>
      </p:sp>
    </p:spTree>
    <p:extLst>
      <p:ext uri="{BB962C8B-B14F-4D97-AF65-F5344CB8AC3E}">
        <p14:creationId xmlns:p14="http://schemas.microsoft.com/office/powerpoint/2010/main" val="226335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58812" y="1069850"/>
            <a:ext cx="5676937" cy="5065906"/>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3000" y="2834639"/>
            <a:ext cx="3779520" cy="3301117"/>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9EC3F3F8-FB97-4CA2-B020-4BFF49CE1262}"/>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9183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1F062FA-AF45-4321-8D16-B5AE092183F5}"/>
              </a:ext>
            </a:extLst>
          </p:cNvPr>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28169532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p:cNvPicPr>
          <p:nvPr/>
        </p:nvPicPr>
        <p:blipFill>
          <a:blip r:embed="rId3" cstate="print">
            <a:extLst>
              <a:ext uri="{28A0092B-C50C-407E-A947-70E740481C1C}">
                <a14:useLocalDpi xmlns:a14="http://schemas.microsoft.com/office/drawing/2010/main"/>
              </a:ext>
            </a:extLst>
          </a:blip>
          <a:stretch>
            <a:fillRect/>
          </a:stretch>
        </p:blipFill>
        <p:spPr>
          <a:xfrm>
            <a:off x="2283536" y="2788248"/>
            <a:ext cx="7624925" cy="1281502"/>
          </a:xfrm>
          <a:prstGeom prst="rect">
            <a:avLst/>
          </a:prstGeom>
        </p:spPr>
      </p:pic>
    </p:spTree>
    <p:extLst>
      <p:ext uri="{BB962C8B-B14F-4D97-AF65-F5344CB8AC3E}">
        <p14:creationId xmlns:p14="http://schemas.microsoft.com/office/powerpoint/2010/main" val="307783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1" cap="none"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56929663-6CA7-4931-8F5D-849FE6A4CD44}" type="slidenum">
              <a:rPr lang="en-US" smtClean="0"/>
              <a:pPr>
                <a:defRPr/>
              </a:pPr>
              <a:t>‹#›</a:t>
            </a:fld>
            <a:endParaRPr lang="en-US"/>
          </a:p>
        </p:txBody>
      </p:sp>
      <p:cxnSp>
        <p:nvCxnSpPr>
          <p:cNvPr id="7" name="Straight Connector 6"/>
          <p:cNvCxnSpPr/>
          <p:nvPr/>
        </p:nvCxnSpPr>
        <p:spPr>
          <a:xfrm>
            <a:off x="1981202"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96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Content Placeholder 2"/>
          <p:cNvSpPr>
            <a:spLocks noGrp="1"/>
          </p:cNvSpPr>
          <p:nvPr>
            <p:ph idx="1"/>
          </p:nvPr>
        </p:nvSpPr>
        <p:spPr>
          <a:xfrm>
            <a:off x="623035" y="1017332"/>
            <a:ext cx="11390071" cy="5221425"/>
          </a:xfrm>
        </p:spPr>
        <p:txBody>
          <a:bodyPr/>
          <a:lstStyle>
            <a:lvl1pPr>
              <a:spcBef>
                <a:spcPts val="1000"/>
              </a:spcBef>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a:p>
        </p:txBody>
      </p:sp>
    </p:spTree>
    <p:extLst>
      <p:ext uri="{BB962C8B-B14F-4D97-AF65-F5344CB8AC3E}">
        <p14:creationId xmlns:p14="http://schemas.microsoft.com/office/powerpoint/2010/main" val="254288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23035" y="1017332"/>
            <a:ext cx="11390071" cy="5601833"/>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11436808" y="6619164"/>
            <a:ext cx="576296" cy="231440"/>
          </a:xfrm>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87588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Small Header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25779" y="3"/>
            <a:ext cx="11787327" cy="577564"/>
          </a:xfrm>
        </p:spPr>
        <p:txBody>
          <a:bodyPr/>
          <a:lstStyle>
            <a:lvl1pPr>
              <a:defRPr sz="3600"/>
            </a:lvl1pPr>
          </a:lstStyle>
          <a:p>
            <a:r>
              <a:rPr lang="en-US"/>
              <a:t>Click to edit Master title style</a:t>
            </a:r>
            <a:endParaRPr lang="en-US" dirty="0"/>
          </a:p>
        </p:txBody>
      </p:sp>
      <p:grpSp>
        <p:nvGrpSpPr>
          <p:cNvPr id="14" name="Group 13"/>
          <p:cNvGrpSpPr/>
          <p:nvPr/>
        </p:nvGrpSpPr>
        <p:grpSpPr>
          <a:xfrm>
            <a:off x="1" y="7702"/>
            <a:ext cx="12192001" cy="6858063"/>
            <a:chOff x="0" y="7701"/>
            <a:chExt cx="9144001" cy="6858063"/>
          </a:xfrm>
        </p:grpSpPr>
        <p:sp>
          <p:nvSpPr>
            <p:cNvPr id="15" name="Right Triangle 14"/>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ight Triangle 15"/>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nvGrpSpPr>
            <p:cNvPr id="17" name="Group 16"/>
            <p:cNvGrpSpPr/>
            <p:nvPr/>
          </p:nvGrpSpPr>
          <p:grpSpPr>
            <a:xfrm>
              <a:off x="0" y="7701"/>
              <a:ext cx="9144001" cy="6665477"/>
              <a:chOff x="0" y="7701"/>
              <a:chExt cx="9144001" cy="6665477"/>
            </a:xfrm>
          </p:grpSpPr>
          <p:sp>
            <p:nvSpPr>
              <p:cNvPr id="18" name="Rectangle 17"/>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9" name="Right Triangle 18"/>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0" name="Right Triangle 1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1" name="Rectangle 20"/>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0" y="597965"/>
                <a:ext cx="9144001" cy="551073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grpSp>
      </p:grpSp>
      <p:cxnSp>
        <p:nvCxnSpPr>
          <p:cNvPr id="25" name="Straight Connector 24"/>
          <p:cNvCxnSpPr/>
          <p:nvPr/>
        </p:nvCxnSpPr>
        <p:spPr>
          <a:xfrm flipH="1">
            <a:off x="1" y="593401"/>
            <a:ext cx="11780713"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6" name="Straight Connector 25"/>
          <p:cNvCxnSpPr/>
          <p:nvPr/>
        </p:nvCxnSpPr>
        <p:spPr>
          <a:xfrm flipV="1">
            <a:off x="11787949" y="2393"/>
            <a:ext cx="408044" cy="587485"/>
          </a:xfrm>
          <a:prstGeom prst="line">
            <a:avLst/>
          </a:prstGeom>
          <a:ln cap="rnd"/>
        </p:spPr>
        <p:style>
          <a:lnRef idx="2">
            <a:schemeClr val="accent2"/>
          </a:lnRef>
          <a:fillRef idx="0">
            <a:schemeClr val="accent2"/>
          </a:fillRef>
          <a:effectRef idx="1">
            <a:schemeClr val="accent2"/>
          </a:effectRef>
          <a:fontRef idx="minor">
            <a:schemeClr val="tx1"/>
          </a:fontRef>
        </p:style>
      </p:cxnSp>
      <p:sp>
        <p:nvSpPr>
          <p:cNvPr id="9" name="Slide Number Placeholder 8"/>
          <p:cNvSpPr>
            <a:spLocks noGrp="1"/>
          </p:cNvSpPr>
          <p:nvPr>
            <p:ph type="sldNum" sz="quarter" idx="12"/>
          </p:nvPr>
        </p:nvSpPr>
        <p:spPr>
          <a:xfrm>
            <a:off x="11436808" y="6619164"/>
            <a:ext cx="576296" cy="231440"/>
          </a:xfrm>
        </p:spPr>
        <p:txBody>
          <a:bodyPr/>
          <a:lstStyle>
            <a:lvl1pPr>
              <a:defRPr>
                <a:solidFill>
                  <a:schemeClr val="accent1">
                    <a:lumMod val="75000"/>
                  </a:schemeClr>
                </a:solidFill>
              </a:defRPr>
            </a:lvl1pPr>
          </a:lstStyle>
          <a:p>
            <a:fld id="{600448BA-62AF-4340-AB5F-316C0E06117B}" type="slidenum">
              <a:rPr lang="en-US" smtClean="0">
                <a:solidFill>
                  <a:srgbClr val="0F3F66"/>
                </a:solidFill>
              </a:rPr>
              <a:pPr/>
              <a:t>‹#›</a:t>
            </a:fld>
            <a:endParaRPr lang="en-US" dirty="0">
              <a:solidFill>
                <a:srgbClr val="0F3F66"/>
              </a:solidFill>
            </a:endParaRPr>
          </a:p>
        </p:txBody>
      </p:sp>
      <p:sp>
        <p:nvSpPr>
          <p:cNvPr id="3" name="Content Placeholder 2"/>
          <p:cNvSpPr>
            <a:spLocks noGrp="1"/>
          </p:cNvSpPr>
          <p:nvPr>
            <p:ph idx="1"/>
          </p:nvPr>
        </p:nvSpPr>
        <p:spPr>
          <a:xfrm>
            <a:off x="623035" y="749296"/>
            <a:ext cx="11390071" cy="5869869"/>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249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30306" y="1277471"/>
            <a:ext cx="546757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1277471"/>
            <a:ext cx="559269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01306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454716"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4716" y="1808546"/>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69173" y="1808864"/>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43072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395907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5505753" y="1097280"/>
            <a:ext cx="5532851" cy="50252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779520" cy="3287864"/>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FB37B8B0-5783-417D-8EB4-D2892ACD842A}"/>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79528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74000">
              <a:schemeClr val="accent1"/>
            </a:gs>
            <a:gs pos="83000">
              <a:schemeClr val="accent1">
                <a:lumMod val="60000"/>
                <a:lumOff val="40000"/>
              </a:schemeClr>
            </a:gs>
            <a:gs pos="100000">
              <a:schemeClr val="accent1">
                <a:lumMod val="75000"/>
              </a:schemeClr>
            </a:gs>
          </a:gsLst>
          <a:lin ang="1200000" scaled="0"/>
        </a:gradFill>
        <a:effectLst/>
      </p:bgPr>
    </p:bg>
    <p:spTree>
      <p:nvGrpSpPr>
        <p:cNvPr id="1" name=""/>
        <p:cNvGrpSpPr/>
        <p:nvPr/>
      </p:nvGrpSpPr>
      <p:grpSpPr>
        <a:xfrm>
          <a:off x="0" y="0"/>
          <a:ext cx="0" cy="0"/>
          <a:chOff x="0" y="0"/>
          <a:chExt cx="0" cy="0"/>
        </a:xfrm>
      </p:grpSpPr>
      <p:grpSp>
        <p:nvGrpSpPr>
          <p:cNvPr id="14" name="Group 13"/>
          <p:cNvGrpSpPr/>
          <p:nvPr userDrawn="1"/>
        </p:nvGrpSpPr>
        <p:grpSpPr>
          <a:xfrm>
            <a:off x="1" y="7702"/>
            <a:ext cx="12192001" cy="6858063"/>
            <a:chOff x="0" y="7701"/>
            <a:chExt cx="9144001" cy="6858063"/>
          </a:xfrm>
        </p:grpSpPr>
        <p:sp>
          <p:nvSpPr>
            <p:cNvPr id="20" name="Right Triangle 19"/>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ight Triangle 18"/>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7"/>
            <p:cNvGrpSpPr/>
            <p:nvPr/>
          </p:nvGrpSpPr>
          <p:grpSpPr>
            <a:xfrm>
              <a:off x="0" y="7701"/>
              <a:ext cx="9144001" cy="6858063"/>
              <a:chOff x="0" y="7701"/>
              <a:chExt cx="9144001" cy="6858063"/>
            </a:xfrm>
          </p:grpSpPr>
          <p:sp>
            <p:nvSpPr>
              <p:cNvPr id="13" name="Rectangle 12"/>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8" name="Right Triangle 17"/>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ight Triangle 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467276" y="902527"/>
                <a:ext cx="8676725" cy="51934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p:cNvCxnSpPr>
                <a:cxnSpLocks/>
                <a:endCxn id="20" idx="0"/>
              </p:cNvCxnSpPr>
              <p:nvPr/>
            </p:nvCxnSpPr>
            <p:spPr>
              <a:xfrm>
                <a:off x="9034983" y="6670981"/>
                <a:ext cx="109017" cy="194783"/>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6" name="Straight Connector 25"/>
              <p:cNvCxnSpPr>
                <a:cxnSpLocks/>
                <a:stCxn id="19" idx="0"/>
              </p:cNvCxnSpPr>
              <p:nvPr/>
            </p:nvCxnSpPr>
            <p:spPr>
              <a:xfrm flipH="1" flipV="1">
                <a:off x="3058832" y="6235098"/>
                <a:ext cx="233637" cy="43808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grpSp>
      </p:grpSp>
      <p:sp>
        <p:nvSpPr>
          <p:cNvPr id="2" name="Title Placeholder 1"/>
          <p:cNvSpPr>
            <a:spLocks noGrp="1"/>
          </p:cNvSpPr>
          <p:nvPr>
            <p:ph type="title"/>
          </p:nvPr>
        </p:nvSpPr>
        <p:spPr>
          <a:xfrm>
            <a:off x="225779" y="3"/>
            <a:ext cx="11787327" cy="9025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3035" y="1017332"/>
            <a:ext cx="11390071" cy="50786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436808" y="6308056"/>
            <a:ext cx="576296" cy="365125"/>
          </a:xfrm>
          <a:prstGeom prst="rect">
            <a:avLst/>
          </a:prstGeom>
        </p:spPr>
        <p:txBody>
          <a:bodyPr vert="horz" lIns="91440" tIns="45720" rIns="91440" bIns="45720" rtlCol="0" anchor="ctr"/>
          <a:lstStyle>
            <a:lvl1pPr algn="r">
              <a:defRPr sz="1000">
                <a:solidFill>
                  <a:schemeClr val="accent1">
                    <a:lumMod val="75000"/>
                  </a:schemeClr>
                </a:solidFill>
              </a:defRPr>
            </a:lvl1pPr>
          </a:lstStyle>
          <a:p>
            <a:fld id="{26CA2777-A89F-4130-B308-73BB65955918}" type="slidenum">
              <a:rPr lang="en-US" smtClean="0"/>
              <a:pPr/>
              <a:t>‹#›</a:t>
            </a:fld>
            <a:endParaRPr lang="en-US" dirty="0"/>
          </a:p>
        </p:txBody>
      </p:sp>
      <p:pic>
        <p:nvPicPr>
          <p:cNvPr id="9" name="Picture 8"/>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727825" y="6316801"/>
            <a:ext cx="2622792" cy="440596"/>
          </a:xfrm>
          <a:prstGeom prst="rect">
            <a:avLst/>
          </a:prstGeom>
        </p:spPr>
      </p:pic>
      <p:cxnSp>
        <p:nvCxnSpPr>
          <p:cNvPr id="21" name="Straight Connector 20"/>
          <p:cNvCxnSpPr>
            <a:cxnSpLocks/>
            <a:stCxn id="18" idx="4"/>
            <a:endCxn id="18" idx="0"/>
          </p:cNvCxnSpPr>
          <p:nvPr/>
        </p:nvCxnSpPr>
        <p:spPr>
          <a:xfrm flipV="1">
            <a:off x="11568968" y="7702"/>
            <a:ext cx="623033" cy="897023"/>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9" name="Straight Connector 28"/>
          <p:cNvCxnSpPr>
            <a:cxnSpLocks/>
            <a:stCxn id="19" idx="0"/>
          </p:cNvCxnSpPr>
          <p:nvPr/>
        </p:nvCxnSpPr>
        <p:spPr>
          <a:xfrm flipV="1">
            <a:off x="4389959" y="6673178"/>
            <a:ext cx="7662341" cy="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3" name="Straight Connector 22"/>
          <p:cNvCxnSpPr/>
          <p:nvPr/>
        </p:nvCxnSpPr>
        <p:spPr>
          <a:xfrm>
            <a:off x="0" y="6233414"/>
            <a:ext cx="4078443" cy="0"/>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17" name="Straight Connector 16"/>
          <p:cNvCxnSpPr>
            <a:cxnSpLocks/>
            <a:endCxn id="10" idx="0"/>
          </p:cNvCxnSpPr>
          <p:nvPr/>
        </p:nvCxnSpPr>
        <p:spPr>
          <a:xfrm flipH="1">
            <a:off x="623035" y="902526"/>
            <a:ext cx="10945932"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11" name="Straight Connector 10"/>
          <p:cNvCxnSpPr>
            <a:cxnSpLocks/>
            <a:endCxn id="10" idx="0"/>
          </p:cNvCxnSpPr>
          <p:nvPr/>
        </p:nvCxnSpPr>
        <p:spPr>
          <a:xfrm flipV="1">
            <a:off x="0" y="902527"/>
            <a:ext cx="623035" cy="897023"/>
          </a:xfrm>
          <a:prstGeom prst="line">
            <a:avLst/>
          </a:prstGeom>
          <a:ln cap="rnd"/>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884628084"/>
      </p:ext>
    </p:extLst>
  </p:cSld>
  <p:clrMap bg1="lt1" tx1="dk1" bg2="lt2" tx2="dk2" accent1="accent1" accent2="accent2" accent3="accent3" accent4="accent4" accent5="accent5" accent6="accent6" hlink="hlink" folHlink="folHlink"/>
  <p:sldLayoutIdLst>
    <p:sldLayoutId id="2147483763" r:id="rId1"/>
    <p:sldLayoutId id="214748377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4" r:id="rId12"/>
  </p:sldLayoutIdLst>
  <p:hf hdr="0"/>
  <p:txStyles>
    <p:titleStyle>
      <a:lvl1pPr algn="l" defTabSz="6858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7013" indent="-173038" algn="l" defTabSz="685800" rtl="0" eaLnBrk="1" latinLnBrk="0" hangingPunct="1">
        <a:lnSpc>
          <a:spcPct val="120000"/>
        </a:lnSpc>
        <a:spcBef>
          <a:spcPts val="1000"/>
        </a:spcBef>
        <a:buClr>
          <a:schemeClr val="accent1"/>
        </a:buClr>
        <a:buSzPct val="80000"/>
        <a:buFont typeface="Wingdings 3" panose="05040102010807070707" pitchFamily="18" charset="2"/>
        <a:buChar char=""/>
        <a:defRPr sz="2800" kern="1200">
          <a:solidFill>
            <a:schemeClr val="tx1"/>
          </a:solidFill>
          <a:latin typeface="+mn-lt"/>
          <a:ea typeface="+mn-ea"/>
          <a:cs typeface="+mn-cs"/>
        </a:defRPr>
      </a:lvl1pPr>
      <a:lvl2pPr marL="39846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400" kern="1200">
          <a:solidFill>
            <a:schemeClr val="tx1">
              <a:lumMod val="75000"/>
              <a:lumOff val="25000"/>
            </a:schemeClr>
          </a:solidFill>
          <a:latin typeface="+mn-lt"/>
          <a:ea typeface="+mn-ea"/>
          <a:cs typeface="+mn-cs"/>
        </a:defRPr>
      </a:lvl2pPr>
      <a:lvl3pPr marL="56991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000" kern="1200">
          <a:solidFill>
            <a:schemeClr val="tx1">
              <a:lumMod val="75000"/>
              <a:lumOff val="25000"/>
            </a:schemeClr>
          </a:solidFill>
          <a:latin typeface="+mn-lt"/>
          <a:ea typeface="+mn-ea"/>
          <a:cs typeface="+mn-cs"/>
        </a:defRPr>
      </a:lvl3pPr>
      <a:lvl4pPr marL="742950" indent="-173038"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4pPr>
      <a:lvl5pPr marL="914400"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a:xfrm>
            <a:off x="1" y="4"/>
            <a:ext cx="12192000" cy="846126"/>
          </a:xfrm>
        </p:spPr>
        <p:txBody>
          <a:bodyPr>
            <a:normAutofit fontScale="90000"/>
          </a:bodyPr>
          <a:lstStyle/>
          <a:p>
            <a:pPr lvl="0" algn="ctr">
              <a:spcBef>
                <a:spcPts val="0"/>
              </a:spcBef>
            </a:pPr>
            <a:r>
              <a:rPr lang="en-US" b="1" dirty="0">
                <a:latin typeface="Arial"/>
                <a:ea typeface="Arial"/>
                <a:cs typeface="Arial"/>
                <a:sym typeface="Arial"/>
              </a:rPr>
              <a:t>Chemical Solution Deposition of Rare-Earth </a:t>
            </a:r>
            <a:br>
              <a:rPr lang="en-US" b="1" dirty="0">
                <a:latin typeface="Arial"/>
                <a:ea typeface="Arial"/>
                <a:cs typeface="Arial"/>
                <a:sym typeface="Arial"/>
              </a:rPr>
            </a:br>
            <a:r>
              <a:rPr lang="en-US" b="1" dirty="0">
                <a:latin typeface="Arial"/>
                <a:ea typeface="Arial"/>
                <a:cs typeface="Arial"/>
                <a:sym typeface="Arial"/>
              </a:rPr>
              <a:t>Oxide Coatings for Molten Metal Casting</a:t>
            </a:r>
            <a:endParaRPr lang="en-US" sz="3200" b="1" i="1" dirty="0">
              <a:latin typeface="Arial"/>
              <a:ea typeface="Arial"/>
              <a:cs typeface="Arial"/>
              <a:sym typeface="Arial"/>
            </a:endParaRPr>
          </a:p>
        </p:txBody>
      </p:sp>
      <p:sp>
        <p:nvSpPr>
          <p:cNvPr id="5" name="Rectangle 35">
            <a:extLst>
              <a:ext uri="{FF2B5EF4-FFF2-40B4-BE49-F238E27FC236}">
                <a16:creationId xmlns:a16="http://schemas.microsoft.com/office/drawing/2014/main" id="{8E58DAE7-FAC5-48B9-861C-1B01EB5A8193}"/>
              </a:ext>
            </a:extLst>
          </p:cNvPr>
          <p:cNvSpPr>
            <a:spLocks noChangeArrowheads="1"/>
          </p:cNvSpPr>
          <p:nvPr/>
        </p:nvSpPr>
        <p:spPr bwMode="auto">
          <a:xfrm>
            <a:off x="666979" y="984536"/>
            <a:ext cx="11440615" cy="6671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oAutofit/>
          </a:bodyPr>
          <a:lstStyle/>
          <a:p>
            <a:r>
              <a:rPr lang="en-US" sz="2000" b="1" dirty="0">
                <a:solidFill>
                  <a:srgbClr val="0F6636"/>
                </a:solidFill>
                <a:latin typeface="+mj-lt"/>
                <a:ea typeface="Calibri" pitchFamily="34" charset="0"/>
                <a:cs typeface="Calibri"/>
              </a:rPr>
              <a:t>Scientific Achievement: </a:t>
            </a:r>
            <a:r>
              <a:rPr lang="en-US" dirty="0">
                <a:latin typeface="+mj-lt"/>
                <a:ea typeface="Calibri" pitchFamily="34" charset="0"/>
                <a:cs typeface="Calibri"/>
              </a:rPr>
              <a:t>Exploration of chemical solution deposition (CSD) to allow 2D/3D objects to be coated efficiently by either dip or spray coating. Using the CSD method, thin layers of protective oxides can be administered onto nearly any high temperature substrate. </a:t>
            </a:r>
            <a:endParaRPr lang="en-US" dirty="0">
              <a:latin typeface="Arial" panose="020B0604020202020204" pitchFamily="34" charset="0"/>
              <a:ea typeface="Calibri" pitchFamily="34" charset="0"/>
              <a:cs typeface="Arial" panose="020B0604020202020204" pitchFamily="34" charset="0"/>
            </a:endParaRPr>
          </a:p>
        </p:txBody>
      </p:sp>
      <p:sp>
        <p:nvSpPr>
          <p:cNvPr id="6" name="TextBox 5">
            <a:extLst>
              <a:ext uri="{FF2B5EF4-FFF2-40B4-BE49-F238E27FC236}">
                <a16:creationId xmlns:a16="http://schemas.microsoft.com/office/drawing/2014/main" id="{5B5AB4DC-C268-4277-A54D-5E68D1711C3C}"/>
              </a:ext>
            </a:extLst>
          </p:cNvPr>
          <p:cNvSpPr txBox="1"/>
          <p:nvPr/>
        </p:nvSpPr>
        <p:spPr>
          <a:xfrm>
            <a:off x="4788219" y="3596641"/>
            <a:ext cx="7097259" cy="2276824"/>
          </a:xfrm>
          <a:prstGeom prst="rect">
            <a:avLst/>
          </a:prstGeom>
          <a:noFill/>
        </p:spPr>
        <p:txBody>
          <a:bodyPr wrap="square" lIns="0" tIns="0" rIns="0" bIns="0" rtlCol="0">
            <a:noAutofit/>
          </a:bodyPr>
          <a:lstStyle/>
          <a:p>
            <a:r>
              <a:rPr lang="en-US" altLang="ja-JP" b="1" dirty="0">
                <a:solidFill>
                  <a:srgbClr val="0F6636"/>
                </a:solidFill>
                <a:latin typeface="+mj-lt"/>
                <a:ea typeface="Calibri" pitchFamily="34" charset="0"/>
                <a:cs typeface="Calibri"/>
              </a:rPr>
              <a:t>Research Details: </a:t>
            </a:r>
          </a:p>
          <a:p>
            <a:pPr marL="91440" indent="-91440">
              <a:buFont typeface="Arial" panose="020B0604020202020204" pitchFamily="34" charset="0"/>
              <a:buChar char="•"/>
            </a:pPr>
            <a:r>
              <a:rPr lang="en-US" altLang="ja-JP" sz="1600" dirty="0">
                <a:latin typeface="+mj-lt"/>
                <a:ea typeface="Calibri" pitchFamily="34" charset="0"/>
                <a:cs typeface="Calibri"/>
              </a:rPr>
              <a:t>Research team successfully deposited rare-earth oxides, such as </a:t>
            </a:r>
            <a:r>
              <a:rPr lang="en-US" altLang="ja-JP" sz="1600" dirty="0" err="1">
                <a:latin typeface="+mj-lt"/>
                <a:ea typeface="Calibri" pitchFamily="34" charset="0"/>
                <a:cs typeface="Calibri"/>
              </a:rPr>
              <a:t>erbia</a:t>
            </a:r>
            <a:r>
              <a:rPr lang="en-US" altLang="ja-JP" sz="1600" dirty="0">
                <a:latin typeface="+mj-lt"/>
                <a:ea typeface="Calibri" pitchFamily="34" charset="0"/>
                <a:cs typeface="Calibri"/>
              </a:rPr>
              <a:t> (Er</a:t>
            </a:r>
            <a:r>
              <a:rPr lang="en-US" altLang="ja-JP" sz="1600" baseline="-25000" dirty="0">
                <a:latin typeface="+mj-lt"/>
                <a:ea typeface="Calibri" pitchFamily="34" charset="0"/>
                <a:cs typeface="Calibri"/>
              </a:rPr>
              <a:t>2</a:t>
            </a:r>
            <a:r>
              <a:rPr lang="en-US" altLang="ja-JP" sz="1600" dirty="0">
                <a:latin typeface="+mj-lt"/>
                <a:ea typeface="Calibri" pitchFamily="34" charset="0"/>
                <a:cs typeface="Calibri"/>
              </a:rPr>
              <a:t>O</a:t>
            </a:r>
            <a:r>
              <a:rPr lang="en-US" altLang="ja-JP" sz="1600" baseline="-25000" dirty="0">
                <a:latin typeface="+mj-lt"/>
                <a:ea typeface="Calibri" pitchFamily="34" charset="0"/>
                <a:cs typeface="Calibri"/>
              </a:rPr>
              <a:t>3</a:t>
            </a:r>
            <a:r>
              <a:rPr lang="en-US" altLang="ja-JP" sz="1600" dirty="0">
                <a:latin typeface="+mj-lt"/>
                <a:ea typeface="Calibri" pitchFamily="34" charset="0"/>
                <a:cs typeface="Calibri"/>
              </a:rPr>
              <a:t>) and yttria (Y</a:t>
            </a:r>
            <a:r>
              <a:rPr lang="en-US" altLang="ja-JP" sz="1600" baseline="-25000" dirty="0">
                <a:latin typeface="+mj-lt"/>
                <a:ea typeface="Calibri" pitchFamily="34" charset="0"/>
                <a:cs typeface="Calibri"/>
              </a:rPr>
              <a:t>2</a:t>
            </a:r>
            <a:r>
              <a:rPr lang="en-US" altLang="ja-JP" sz="1600" dirty="0">
                <a:latin typeface="+mj-lt"/>
                <a:ea typeface="Calibri" pitchFamily="34" charset="0"/>
                <a:cs typeface="Calibri"/>
              </a:rPr>
              <a:t>O</a:t>
            </a:r>
            <a:r>
              <a:rPr lang="en-US" altLang="ja-JP" sz="1600" baseline="-25000" dirty="0">
                <a:latin typeface="+mj-lt"/>
                <a:ea typeface="Calibri" pitchFamily="34" charset="0"/>
                <a:cs typeface="Calibri"/>
              </a:rPr>
              <a:t>3</a:t>
            </a:r>
            <a:r>
              <a:rPr lang="en-US" altLang="ja-JP" sz="1600" dirty="0">
                <a:latin typeface="+mj-lt"/>
                <a:ea typeface="Calibri" pitchFamily="34" charset="0"/>
                <a:cs typeface="Calibri"/>
              </a:rPr>
              <a:t>), onto low-cost steel substrates by dipping and spraying of precursor mixtures. </a:t>
            </a:r>
          </a:p>
          <a:p>
            <a:pPr marL="91440" indent="-91440">
              <a:buFont typeface="Arial" panose="020B0604020202020204" pitchFamily="34" charset="0"/>
              <a:buChar char="•"/>
            </a:pPr>
            <a:r>
              <a:rPr lang="en-US" altLang="ja-JP" sz="1600" dirty="0">
                <a:latin typeface="+mj-lt"/>
                <a:ea typeface="Calibri" pitchFamily="34" charset="0"/>
                <a:cs typeface="Calibri"/>
              </a:rPr>
              <a:t>Resultant coatings are on the order of a few microns in thickness, with favorable properties of adhesion and uniformity. </a:t>
            </a:r>
          </a:p>
          <a:p>
            <a:pPr marL="91440" indent="-91440">
              <a:buFont typeface="Arial" panose="020B0604020202020204" pitchFamily="34" charset="0"/>
              <a:buChar char="•"/>
            </a:pPr>
            <a:r>
              <a:rPr lang="en-US" altLang="ja-JP" sz="1600" dirty="0">
                <a:latin typeface="+mj-lt"/>
                <a:ea typeface="Calibri" pitchFamily="34" charset="0"/>
                <a:cs typeface="Calibri"/>
              </a:rPr>
              <a:t>The process transfers over to spray coating, assuming substrate temp high enough to allow the aerosolized mixture to decompose upon impact with the hot metal surface.  </a:t>
            </a:r>
            <a:endParaRPr lang="en-US" sz="1600" dirty="0">
              <a:latin typeface="+mj-lt"/>
            </a:endParaRPr>
          </a:p>
        </p:txBody>
      </p:sp>
      <p:sp>
        <p:nvSpPr>
          <p:cNvPr id="12" name="TextBox 11">
            <a:extLst>
              <a:ext uri="{FF2B5EF4-FFF2-40B4-BE49-F238E27FC236}">
                <a16:creationId xmlns:a16="http://schemas.microsoft.com/office/drawing/2014/main" id="{59E5A144-7E9E-487C-8E31-0FE4415AA73E}"/>
              </a:ext>
            </a:extLst>
          </p:cNvPr>
          <p:cNvSpPr txBox="1"/>
          <p:nvPr/>
        </p:nvSpPr>
        <p:spPr>
          <a:xfrm>
            <a:off x="4727164" y="1933575"/>
            <a:ext cx="7258259" cy="1495425"/>
          </a:xfrm>
          <a:prstGeom prst="rect">
            <a:avLst/>
          </a:prstGeom>
          <a:noFill/>
        </p:spPr>
        <p:txBody>
          <a:bodyPr wrap="square" lIns="0" tIns="0" rIns="0" bIns="0" rtlCol="0">
            <a:noAutofit/>
          </a:bodyPr>
          <a:lstStyle/>
          <a:p>
            <a:r>
              <a:rPr lang="en-US" altLang="ja-JP" sz="2000" b="1" dirty="0">
                <a:solidFill>
                  <a:srgbClr val="0F6636"/>
                </a:solidFill>
                <a:latin typeface="+mj-lt"/>
                <a:ea typeface="Calibri" pitchFamily="34" charset="0"/>
                <a:cs typeface="Calibri"/>
              </a:rPr>
              <a:t>Significance and Impact: </a:t>
            </a:r>
            <a:r>
              <a:rPr lang="en-US" sz="1600" dirty="0">
                <a:latin typeface="+mj-lt"/>
                <a:ea typeface="Calibri" pitchFamily="34" charset="0"/>
                <a:cs typeface="Calibri"/>
              </a:rPr>
              <a:t>CSD of rare-earth oxides is important in nuclear foundries where casting of molten actinides leads to rapid destruction of molds and crucibles, significantly increasing the costs for replacements and removal of hazardous waste. By coating metal molds with rare-earth oxides, a protective layer is formed allowing the molds to become “reusable.”</a:t>
            </a:r>
            <a:endParaRPr lang="en-US" altLang="ja-JP" sz="1600" b="1" dirty="0">
              <a:latin typeface="+mj-lt"/>
              <a:ea typeface="Calibri" pitchFamily="34" charset="0"/>
              <a:cs typeface="Calibri"/>
            </a:endParaRPr>
          </a:p>
        </p:txBody>
      </p:sp>
      <p:sp>
        <p:nvSpPr>
          <p:cNvPr id="23" name="Rectangle 22">
            <a:extLst>
              <a:ext uri="{FF2B5EF4-FFF2-40B4-BE49-F238E27FC236}">
                <a16:creationId xmlns:a16="http://schemas.microsoft.com/office/drawing/2014/main" id="{61E319B0-40C1-4006-BDAD-053C6FD8ABA8}"/>
              </a:ext>
            </a:extLst>
          </p:cNvPr>
          <p:cNvSpPr/>
          <p:nvPr/>
        </p:nvSpPr>
        <p:spPr>
          <a:xfrm>
            <a:off x="84406" y="6005567"/>
            <a:ext cx="4582111" cy="200765"/>
          </a:xfrm>
          <a:prstGeom prst="rect">
            <a:avLst/>
          </a:prstGeom>
          <a:noFill/>
        </p:spPr>
        <p:txBody>
          <a:bodyPr wrap="square" lIns="0" tIns="0" rIns="0" bIns="0">
            <a:noAutofit/>
          </a:bodyPr>
          <a:lstStyle/>
          <a:p>
            <a:pPr lvl="0">
              <a:spcBef>
                <a:spcPts val="0"/>
              </a:spcBef>
              <a:spcAft>
                <a:spcPts val="0"/>
              </a:spcAft>
            </a:pPr>
            <a:r>
              <a:rPr lang="en-US" sz="1100" dirty="0">
                <a:solidFill>
                  <a:srgbClr val="106600"/>
                </a:solidFill>
                <a:latin typeface="Calibri"/>
                <a:ea typeface="Calibri"/>
                <a:cs typeface="Calibri"/>
                <a:sym typeface="Calibri"/>
              </a:rPr>
              <a:t>This work was performed in part at The Center for Integrated Nanotechnologies.</a:t>
            </a:r>
          </a:p>
        </p:txBody>
      </p:sp>
      <p:sp>
        <p:nvSpPr>
          <p:cNvPr id="20" name="Rectangle 19">
            <a:extLst>
              <a:ext uri="{FF2B5EF4-FFF2-40B4-BE49-F238E27FC236}">
                <a16:creationId xmlns:a16="http://schemas.microsoft.com/office/drawing/2014/main" id="{61E319B0-40C1-4006-BDAD-053C6FD8ABA8}"/>
              </a:ext>
            </a:extLst>
          </p:cNvPr>
          <p:cNvSpPr/>
          <p:nvPr/>
        </p:nvSpPr>
        <p:spPr>
          <a:xfrm>
            <a:off x="7300709" y="5941527"/>
            <a:ext cx="4806885" cy="730188"/>
          </a:xfrm>
          <a:prstGeom prst="rect">
            <a:avLst/>
          </a:prstGeom>
          <a:noFill/>
        </p:spPr>
        <p:txBody>
          <a:bodyPr wrap="square" lIns="0" tIns="0" rIns="0" bIns="0">
            <a:noAutofit/>
          </a:bodyPr>
          <a:lstStyle/>
          <a:p>
            <a:r>
              <a:rPr lang="en-US" sz="1050" b="0" i="0" u="none" strike="noStrike" dirty="0">
                <a:solidFill>
                  <a:srgbClr val="106636"/>
                </a:solidFill>
                <a:effectLst/>
              </a:rPr>
              <a:t>Rodriguez, D. J.; Edgar, A. S.; Williams, D. J.; </a:t>
            </a:r>
            <a:r>
              <a:rPr lang="en-US" sz="1050" b="0" i="0" u="none" strike="noStrike" dirty="0" err="1">
                <a:solidFill>
                  <a:srgbClr val="106636"/>
                </a:solidFill>
                <a:effectLst/>
              </a:rPr>
              <a:t>Chov</a:t>
            </a:r>
            <a:r>
              <a:rPr lang="en-US" sz="1050" b="0" i="0" u="none" strike="noStrike" dirty="0">
                <a:solidFill>
                  <a:srgbClr val="106636"/>
                </a:solidFill>
                <a:effectLst/>
              </a:rPr>
              <a:t>, A. M.; </a:t>
            </a:r>
            <a:r>
              <a:rPr lang="en-US" sz="1050" b="0" i="0" u="none" strike="noStrike" dirty="0" err="1">
                <a:solidFill>
                  <a:srgbClr val="106636"/>
                </a:solidFill>
                <a:effectLst/>
              </a:rPr>
              <a:t>Vodnik</a:t>
            </a:r>
            <a:r>
              <a:rPr lang="en-US" sz="1050" b="0" i="0" u="none" strike="noStrike" dirty="0">
                <a:solidFill>
                  <a:srgbClr val="106636"/>
                </a:solidFill>
                <a:effectLst/>
              </a:rPr>
              <a:t>, D. R.; Ross, D. J.; </a:t>
            </a:r>
            <a:r>
              <a:rPr lang="en-US" sz="1050" b="0" i="0" u="none" strike="noStrike" dirty="0" err="1">
                <a:solidFill>
                  <a:srgbClr val="106636"/>
                </a:solidFill>
                <a:effectLst/>
              </a:rPr>
              <a:t>Siller</a:t>
            </a:r>
            <a:r>
              <a:rPr lang="en-US" sz="1050" b="0" i="0" u="none" strike="noStrike" dirty="0">
                <a:solidFill>
                  <a:srgbClr val="106636"/>
                </a:solidFill>
                <a:effectLst/>
              </a:rPr>
              <a:t>, V. P.; </a:t>
            </a:r>
            <a:r>
              <a:rPr lang="en-US" sz="1050" b="0" i="0" u="none" strike="noStrike" dirty="0" err="1">
                <a:solidFill>
                  <a:srgbClr val="106636"/>
                </a:solidFill>
                <a:effectLst/>
              </a:rPr>
              <a:t>Usov</a:t>
            </a:r>
            <a:r>
              <a:rPr lang="en-US" sz="1050" b="0" i="0" u="none" strike="noStrike" dirty="0">
                <a:solidFill>
                  <a:srgbClr val="106636"/>
                </a:solidFill>
                <a:effectLst/>
              </a:rPr>
              <a:t>, I. O. Chemical Solution Deposition of Protective Er</a:t>
            </a:r>
            <a:r>
              <a:rPr lang="en-US" sz="1050" b="0" i="0" u="none" strike="noStrike" baseline="-25000" dirty="0">
                <a:solidFill>
                  <a:srgbClr val="106636"/>
                </a:solidFill>
                <a:effectLst/>
              </a:rPr>
              <a:t>2</a:t>
            </a:r>
            <a:r>
              <a:rPr lang="en-US" sz="1050" b="0" i="0" u="none" strike="noStrike" dirty="0">
                <a:solidFill>
                  <a:srgbClr val="106636"/>
                </a:solidFill>
                <a:effectLst/>
              </a:rPr>
              <a:t>O</a:t>
            </a:r>
            <a:r>
              <a:rPr lang="en-US" sz="1050" b="0" i="0" u="none" strike="noStrike" baseline="-25000" dirty="0">
                <a:solidFill>
                  <a:srgbClr val="106636"/>
                </a:solidFill>
                <a:effectLst/>
              </a:rPr>
              <a:t>3</a:t>
            </a:r>
            <a:r>
              <a:rPr lang="en-US" sz="1050" b="0" i="0" u="none" strike="noStrike" dirty="0">
                <a:solidFill>
                  <a:srgbClr val="106636"/>
                </a:solidFill>
                <a:effectLst/>
              </a:rPr>
              <a:t> and Y</a:t>
            </a:r>
            <a:r>
              <a:rPr lang="en-US" sz="1050" b="0" i="0" u="none" strike="noStrike" baseline="-25000" dirty="0">
                <a:solidFill>
                  <a:srgbClr val="106636"/>
                </a:solidFill>
                <a:effectLst/>
              </a:rPr>
              <a:t>2</a:t>
            </a:r>
            <a:r>
              <a:rPr lang="en-US" sz="1050" b="0" i="0" u="none" strike="noStrike" dirty="0">
                <a:solidFill>
                  <a:srgbClr val="106636"/>
                </a:solidFill>
                <a:effectLst/>
              </a:rPr>
              <a:t>O</a:t>
            </a:r>
            <a:r>
              <a:rPr lang="en-US" sz="1050" b="0" i="0" u="none" strike="noStrike" baseline="-25000" dirty="0">
                <a:solidFill>
                  <a:srgbClr val="106636"/>
                </a:solidFill>
                <a:effectLst/>
              </a:rPr>
              <a:t>3</a:t>
            </a:r>
            <a:r>
              <a:rPr lang="en-US" sz="1050" b="0" i="0" u="none" strike="noStrike" dirty="0">
                <a:solidFill>
                  <a:srgbClr val="106636"/>
                </a:solidFill>
                <a:effectLst/>
              </a:rPr>
              <a:t> Coatings onto Stainless Steel for Molten Metal Casting using Metal-Nitrate Precursors. </a:t>
            </a:r>
            <a:r>
              <a:rPr lang="en-US" sz="1050" b="0" i="1" u="none" strike="noStrike" dirty="0">
                <a:solidFill>
                  <a:srgbClr val="106636"/>
                </a:solidFill>
                <a:effectLst/>
              </a:rPr>
              <a:t>ACS Applied Materials and Interfaces</a:t>
            </a:r>
            <a:r>
              <a:rPr lang="en-US" sz="1050" b="0" i="0" u="none" strike="noStrike" dirty="0">
                <a:solidFill>
                  <a:srgbClr val="106636"/>
                </a:solidFill>
                <a:effectLst/>
              </a:rPr>
              <a:t>, </a:t>
            </a:r>
            <a:r>
              <a:rPr lang="en-US" sz="1050" b="1" i="0" u="none" strike="noStrike" dirty="0">
                <a:solidFill>
                  <a:srgbClr val="106636"/>
                </a:solidFill>
                <a:effectLst/>
              </a:rPr>
              <a:t>2023</a:t>
            </a:r>
            <a:r>
              <a:rPr lang="en-US" sz="1050" b="0" i="0" u="none" strike="noStrike" dirty="0">
                <a:solidFill>
                  <a:srgbClr val="106636"/>
                </a:solidFill>
                <a:effectLst/>
              </a:rPr>
              <a:t>. </a:t>
            </a:r>
            <a:endParaRPr lang="en-US" sz="1050" dirty="0">
              <a:solidFill>
                <a:srgbClr val="106636"/>
              </a:solidFill>
            </a:endParaRPr>
          </a:p>
        </p:txBody>
      </p:sp>
      <p:sp>
        <p:nvSpPr>
          <p:cNvPr id="15" name="TextBox 14">
            <a:extLst>
              <a:ext uri="{FF2B5EF4-FFF2-40B4-BE49-F238E27FC236}">
                <a16:creationId xmlns:a16="http://schemas.microsoft.com/office/drawing/2014/main" id="{9AECE345-B1FD-175B-5595-1AFB94CC17E2}"/>
              </a:ext>
            </a:extLst>
          </p:cNvPr>
          <p:cNvSpPr txBox="1"/>
          <p:nvPr/>
        </p:nvSpPr>
        <p:spPr>
          <a:xfrm>
            <a:off x="157092" y="4585296"/>
            <a:ext cx="4421816" cy="1005918"/>
          </a:xfrm>
          <a:prstGeom prst="rect">
            <a:avLst/>
          </a:prstGeom>
          <a:noFill/>
        </p:spPr>
        <p:txBody>
          <a:bodyPr wrap="square" rtlCol="0">
            <a:noAutofit/>
          </a:bodyPr>
          <a:lstStyle/>
          <a:p>
            <a:pPr lvl="0" algn="just">
              <a:spcBef>
                <a:spcPts val="0"/>
              </a:spcBef>
              <a:spcAft>
                <a:spcPts val="0"/>
              </a:spcAft>
            </a:pPr>
            <a:r>
              <a:rPr lang="en-US" sz="1200" dirty="0">
                <a:solidFill>
                  <a:schemeClr val="dk1"/>
                </a:solidFill>
                <a:latin typeface="Calibri"/>
                <a:ea typeface="Calibri"/>
                <a:cs typeface="Calibri"/>
                <a:sym typeface="Calibri"/>
              </a:rPr>
              <a:t>Caption: Chemical solution deposition (CSD) for </a:t>
            </a:r>
            <a:r>
              <a:rPr lang="en-US" sz="1200" dirty="0" err="1">
                <a:solidFill>
                  <a:schemeClr val="dk1"/>
                </a:solidFill>
                <a:latin typeface="Calibri"/>
                <a:ea typeface="Calibri"/>
                <a:cs typeface="Calibri"/>
                <a:sym typeface="Calibri"/>
              </a:rPr>
              <a:t>erbia</a:t>
            </a:r>
            <a:r>
              <a:rPr lang="en-US" sz="1200" dirty="0">
                <a:solidFill>
                  <a:schemeClr val="dk1"/>
                </a:solidFill>
                <a:latin typeface="Calibri"/>
                <a:ea typeface="Calibri"/>
                <a:cs typeface="Calibri"/>
                <a:sym typeface="Calibri"/>
              </a:rPr>
              <a:t> and yttria is done by dissolving metal nitrate crystals into water, which can then be coated onto metal substrates by either spraying or dipping.  Subsequent annealing of the nitrate coating causes decomposition and leaves behind a stable oxide.</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6309" y="6182778"/>
            <a:ext cx="593512" cy="592973"/>
          </a:xfrm>
          <a:prstGeom prst="rect">
            <a:avLst/>
          </a:prstGeom>
        </p:spPr>
      </p:pic>
      <p:pic>
        <p:nvPicPr>
          <p:cNvPr id="4" name="Picture 3" descr="A picture containing text, screenshot, rectangle, design&#10;&#10;Description automatically generated">
            <a:extLst>
              <a:ext uri="{FF2B5EF4-FFF2-40B4-BE49-F238E27FC236}">
                <a16:creationId xmlns:a16="http://schemas.microsoft.com/office/drawing/2014/main" id="{2473E29C-B089-443C-2844-C0E01FF82CC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6577" y="2358124"/>
            <a:ext cx="4245425" cy="2135449"/>
          </a:xfrm>
          <a:prstGeom prst="rect">
            <a:avLst/>
          </a:prstGeom>
        </p:spPr>
      </p:pic>
      <p:pic>
        <p:nvPicPr>
          <p:cNvPr id="3" name="Picture 2">
            <a:extLst>
              <a:ext uri="{FF2B5EF4-FFF2-40B4-BE49-F238E27FC236}">
                <a16:creationId xmlns:a16="http://schemas.microsoft.com/office/drawing/2014/main" id="{293BC6CC-420A-164B-C463-7477CCFC691A}"/>
              </a:ext>
            </a:extLst>
          </p:cNvPr>
          <p:cNvPicPr>
            <a:picLocks noChangeAspect="1"/>
          </p:cNvPicPr>
          <p:nvPr/>
        </p:nvPicPr>
        <p:blipFill>
          <a:blip r:embed="rId5"/>
          <a:stretch>
            <a:fillRect/>
          </a:stretch>
        </p:blipFill>
        <p:spPr>
          <a:xfrm>
            <a:off x="4788219" y="6185120"/>
            <a:ext cx="2200333" cy="433044"/>
          </a:xfrm>
          <a:prstGeom prst="rect">
            <a:avLst/>
          </a:prstGeom>
        </p:spPr>
      </p:pic>
    </p:spTree>
    <p:extLst>
      <p:ext uri="{BB962C8B-B14F-4D97-AF65-F5344CB8AC3E}">
        <p14:creationId xmlns:p14="http://schemas.microsoft.com/office/powerpoint/2010/main" val="1930651402"/>
      </p:ext>
    </p:extLst>
  </p:cSld>
  <p:clrMapOvr>
    <a:masterClrMapping/>
  </p:clrMapOvr>
</p:sld>
</file>

<file path=ppt/theme/theme1.xml><?xml version="1.0" encoding="utf-8"?>
<a:theme xmlns:a="http://schemas.openxmlformats.org/drawingml/2006/main" name="DOE SC Theme - Green v13 (16x9)">
  <a:themeElements>
    <a:clrScheme name="DOE SC Colors">
      <a:dk1>
        <a:sysClr val="windowText" lastClr="000000"/>
      </a:dk1>
      <a:lt1>
        <a:sysClr val="window" lastClr="FFFFFF"/>
      </a:lt1>
      <a:dk2>
        <a:srgbClr val="0F3F66"/>
      </a:dk2>
      <a:lt2>
        <a:srgbClr val="EEECE1"/>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800080"/>
      </a:folHlink>
    </a:clrScheme>
    <a:fontScheme name="Verdana">
      <a:majorFont>
        <a:latin typeface="Verdana"/>
        <a:ea typeface=""/>
        <a:cs typeface=""/>
      </a:majorFont>
      <a:minorFont>
        <a:latin typeface="Verdana"/>
        <a:ea typeface=""/>
        <a:cs typeface=""/>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DOE SC Theme - Green v13 (16x9)" id="{E04E78B8-D2A2-4C96-9874-3B47B781C56C}" vid="{E444A822-5044-46D6-8A64-7A315606C2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10502</TotalTime>
  <Words>635</Words>
  <Application>Microsoft Office PowerPoint</Application>
  <PresentationFormat>Widescreen</PresentationFormat>
  <Paragraphs>30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Corbel</vt:lpstr>
      <vt:lpstr>Verdana</vt:lpstr>
      <vt:lpstr>Wingdings 3</vt:lpstr>
      <vt:lpstr>DOE SC Theme - Green v13 (16x9)</vt:lpstr>
      <vt:lpstr>Chemical Solution Deposition of Rare-Earth  Oxide Coatings for Molten Metal Casting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Science Update</dc:title>
  <dc:creator>Kung, Harriet</dc:creator>
  <cp:lastModifiedBy>Baker, Stacy Leigh</cp:lastModifiedBy>
  <cp:revision>497</cp:revision>
  <cp:lastPrinted>2023-02-27T23:28:28Z</cp:lastPrinted>
  <dcterms:created xsi:type="dcterms:W3CDTF">2020-04-15T21:20:35Z</dcterms:created>
  <dcterms:modified xsi:type="dcterms:W3CDTF">2023-06-12T19:30:12Z</dcterms:modified>
</cp:coreProperties>
</file>