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9" autoAdjust="0"/>
    <p:restoredTop sz="66744" autoAdjust="0"/>
  </p:normalViewPr>
  <p:slideViewPr>
    <p:cSldViewPr snapToGrid="0">
      <p:cViewPr varScale="1">
        <p:scale>
          <a:sx n="73" d="100"/>
          <a:sy n="73" d="100"/>
        </p:scale>
        <p:origin x="1566" y="66"/>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1236"/>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6/13/2023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6/13/2023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rtl="0">
              <a:lnSpc>
                <a:spcPct val="80000"/>
              </a:lnSpc>
              <a:spcBef>
                <a:spcPts val="0"/>
              </a:spcBef>
              <a:spcAft>
                <a:spcPts val="0"/>
              </a:spcAft>
              <a:buClr>
                <a:srgbClr val="0D0D0D"/>
              </a:buClr>
              <a:buSzPts val="1020"/>
              <a:buFont typeface="Arial"/>
              <a:buNone/>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Staff__, User &amp; </a:t>
            </a:r>
            <a:r>
              <a:rPr lang="en-US" sz="1200" dirty="0" err="1">
                <a:solidFill>
                  <a:srgbClr val="0D0D0D"/>
                </a:solidFill>
                <a:latin typeface="Arial"/>
                <a:ea typeface="Arial"/>
                <a:cs typeface="Arial"/>
                <a:sym typeface="Arial"/>
              </a:rPr>
              <a:t>Staff__X</a:t>
            </a:r>
            <a:r>
              <a:rPr lang="en-US" sz="1200" dirty="0">
                <a:solidFill>
                  <a:srgbClr val="0D0D0D"/>
                </a:solidFill>
                <a:latin typeface="Arial"/>
                <a:ea typeface="Arial"/>
                <a:cs typeface="Arial"/>
                <a:sym typeface="Arial"/>
              </a:rPr>
              <a:t>_</a:t>
            </a:r>
            <a:endParaRPr lang="en-US" dirty="0"/>
          </a:p>
          <a:p>
            <a:pPr marL="0" marR="0" lvl="0" indent="0" algn="l" rtl="0">
              <a:lnSpc>
                <a:spcPct val="80000"/>
              </a:lnSpc>
              <a:spcBef>
                <a:spcPts val="0"/>
              </a:spcBef>
              <a:spcAft>
                <a:spcPts val="0"/>
              </a:spcAft>
              <a:buClr>
                <a:schemeClr val="dk1"/>
              </a:buClr>
              <a:buSzPts val="1020"/>
              <a:buFont typeface="Calibri"/>
              <a:buNone/>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r>
              <a:rPr lang="en-US" dirty="0"/>
              <a:t>A large percentage of molecular compounds, with applications ranging from explosives to pharmaceuticals, can crystallize as hydrates.</a:t>
            </a:r>
            <a:r>
              <a:rPr lang="en-US" baseline="30000" dirty="0"/>
              <a:t> </a:t>
            </a:r>
            <a:r>
              <a:rPr lang="en-US" dirty="0"/>
              <a:t>The relative stability of hydrated and anhydrous crystal forms depends on their structures and the environment (e.g. temperature, pressure, relative humidity). During manufacturing a wide range of environmental conditions may be encountered, and in some systems these environmental changes may induce phase transformations.</a:t>
            </a:r>
            <a:r>
              <a:rPr lang="en-US" baseline="30000" dirty="0"/>
              <a:t> </a:t>
            </a:r>
            <a:r>
              <a:rPr lang="en-US" dirty="0"/>
              <a:t>For hydrates in particular, high temperatures may result in water loss and the transition to a less hydrated or anhydrous form as well as particle fracture. Similarly, elevated pressures used in compaction steps in the preparation of pharmaceutical tablets or plastic bonded explosives can also lead to particle breakage or phase transformations. How and where a crystal will fracture are not always obvious, but are important aspects to consider since new surfaces are created.</a:t>
            </a:r>
          </a:p>
          <a:p>
            <a:pPr marL="0" marR="0" lvl="0" indent="0" algn="l" defTabSz="914400" rtl="0" eaLnBrk="0" fontAlgn="base" latinLnBrk="0" hangingPunct="0">
              <a:lnSpc>
                <a:spcPct val="80000"/>
              </a:lnSpc>
              <a:spcBef>
                <a:spcPts val="0"/>
              </a:spcBef>
              <a:spcAft>
                <a:spcPts val="0"/>
              </a:spcAft>
              <a:buClrTx/>
              <a:buSzTx/>
              <a:buFontTx/>
              <a:buNone/>
              <a:tabLst/>
              <a:defRPr/>
            </a:pPr>
            <a:r>
              <a:rPr lang="en-US" dirty="0"/>
              <a:t>Nanoindentation performed with a </a:t>
            </a:r>
            <a:r>
              <a:rPr lang="en-US" dirty="0" err="1"/>
              <a:t>conospherical</a:t>
            </a:r>
            <a:r>
              <a:rPr lang="en-US" dirty="0"/>
              <a:t> tip on the (100) face of cytosine monohydrate (CM) revealed a highly anisotropic response over a range of loads. Post-indent atomic force microscopy images identified an asymmetric deformation response owing to the pro-chiral structure of the surface. Activation of low rugosity slip planes induces movement of π-stacks rather than their displacement along the 1-dimensional hydrogen bonded ribbon direction. Anisotropy arises because slip can only propagate to one side of the indent, as the tip itself imparts a barrier to slip on the preferred plane thereby forcing the activation of secondary slip systems and pileup. The anisotropic deformation is of interest in relation to previous work which proposed a ribbon–rotation model to account for the topotactic conversion between CM and the product of its dehydration. The asymmetry in the nanomechanical properties exhibited by CM provides further support for the rotational model put forth and also serves to underscore the inherent relationship between a hydrate's mechanical properties and its solid state dehydration mechanism.</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marL="0" lvl="0" indent="0" algn="l" rtl="0">
              <a:lnSpc>
                <a:spcPct val="80000"/>
              </a:lnSpc>
              <a:spcBef>
                <a:spcPts val="0"/>
              </a:spcBef>
              <a:spcAft>
                <a:spcPts val="0"/>
              </a:spcAft>
              <a:buNone/>
            </a:pPr>
            <a:r>
              <a:rPr lang="en-US" sz="1200" dirty="0">
                <a:solidFill>
                  <a:srgbClr val="0D0D0D"/>
                </a:solidFill>
                <a:latin typeface="Arial"/>
                <a:ea typeface="Arial"/>
                <a:cs typeface="Arial"/>
                <a:sym typeface="Arial"/>
              </a:rPr>
              <a:t>Georgetown </a:t>
            </a:r>
            <a:r>
              <a:rPr lang="en-US" sz="1200" dirty="0" smtClean="0">
                <a:solidFill>
                  <a:srgbClr val="0D0D0D"/>
                </a:solidFill>
                <a:latin typeface="Arial"/>
                <a:ea typeface="Arial"/>
                <a:cs typeface="Arial"/>
                <a:sym typeface="Arial"/>
              </a:rPr>
              <a:t>University</a:t>
            </a:r>
          </a:p>
          <a:p>
            <a:pPr marL="0" lvl="0" indent="0" algn="l" rtl="0">
              <a:lnSpc>
                <a:spcPct val="80000"/>
              </a:lnSpc>
              <a:spcBef>
                <a:spcPts val="0"/>
              </a:spcBef>
              <a:spcAft>
                <a:spcPts val="0"/>
              </a:spcAft>
              <a:buNone/>
            </a:pPr>
            <a:r>
              <a:rPr lang="en-US" sz="1200" dirty="0" smtClean="0">
                <a:solidFill>
                  <a:srgbClr val="0D0D0D"/>
                </a:solidFill>
                <a:latin typeface="Arial"/>
                <a:ea typeface="Arial"/>
                <a:cs typeface="Arial"/>
                <a:sym typeface="Arial"/>
              </a:rPr>
              <a:t>LANL</a:t>
            </a:r>
            <a:endParaRPr lang="en-US" sz="1200" dirty="0">
              <a:solidFill>
                <a:srgbClr val="0D0D0D"/>
              </a:solidFill>
              <a:latin typeface="Arial"/>
              <a:ea typeface="Arial"/>
              <a:cs typeface="Arial"/>
              <a:sym typeface="Arial"/>
            </a:endParaRPr>
          </a:p>
          <a:p>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 MSED___, CSGB___, EFRC___, </a:t>
            </a:r>
            <a:r>
              <a:rPr lang="en-US" b="1" dirty="0">
                <a:latin typeface="Arial"/>
                <a:cs typeface="Arial"/>
              </a:rPr>
              <a:t>SUFD</a:t>
            </a:r>
            <a:r>
              <a:rPr lang="en-US" b="1" u="sng" dirty="0">
                <a:latin typeface="Arial"/>
                <a:cs typeface="Arial"/>
              </a:rPr>
              <a:t>___</a:t>
            </a:r>
          </a:p>
          <a:p>
            <a:pPr defTabSz="922264">
              <a:defRPr/>
            </a:pPr>
            <a:r>
              <a:rPr lang="en-US" dirty="0">
                <a:latin typeface="Arial"/>
                <a:cs typeface="Arial"/>
              </a:rPr>
              <a:t>SC Funding: ASCR___, </a:t>
            </a:r>
            <a:r>
              <a:rPr lang="en-US" b="1" dirty="0">
                <a:latin typeface="Arial"/>
                <a:cs typeface="Arial"/>
              </a:rPr>
              <a:t>BES__X_, </a:t>
            </a:r>
            <a:r>
              <a:rPr lang="en-US" dirty="0">
                <a:latin typeface="Arial"/>
                <a:cs typeface="Arial"/>
              </a:rPr>
              <a:t>BER___, FES___, HEP___, NP___, WDTS___, SBIR___, etc.</a:t>
            </a:r>
          </a:p>
          <a:p>
            <a:pPr defTabSz="922264">
              <a:defRPr/>
            </a:pPr>
            <a:r>
              <a:rPr lang="en-US" dirty="0">
                <a:latin typeface="Arial"/>
                <a:cs typeface="Arial"/>
              </a:rPr>
              <a:t>Other Funding: DOD___, DOE___, NIH___, NSF_X__, etc.</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 (example)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endParaRPr lang="en-US" sz="1200" b="0" i="0" u="none" strike="noStrike" dirty="0">
              <a:solidFill>
                <a:srgbClr val="106636"/>
              </a:solidFill>
              <a:effectLst/>
            </a:endParaRPr>
          </a:p>
          <a:p>
            <a:r>
              <a:rPr lang="en-US" sz="1200" dirty="0">
                <a:solidFill>
                  <a:srgbClr val="106636"/>
                </a:solidFill>
              </a:rPr>
              <a:t>https://pubs.rsc.org/en/content/articlehtml/2023/ce/d3ce00293d</a:t>
            </a: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4"/>
            <a:ext cx="12191999" cy="846126"/>
          </a:xfrm>
        </p:spPr>
        <p:txBody>
          <a:bodyPr>
            <a:normAutofit fontScale="90000"/>
          </a:bodyPr>
          <a:lstStyle/>
          <a:p>
            <a:pPr lvl="0" algn="ctr">
              <a:spcBef>
                <a:spcPts val="0"/>
              </a:spcBef>
            </a:pPr>
            <a:r>
              <a:rPr lang="en-US" b="1" dirty="0">
                <a:latin typeface="Arial"/>
                <a:ea typeface="Arial"/>
                <a:cs typeface="Arial"/>
                <a:sym typeface="Arial"/>
              </a:rPr>
              <a:t>Mechanical properties and dehydration </a:t>
            </a:r>
            <a:r>
              <a:rPr lang="en-US" b="1" dirty="0" smtClean="0">
                <a:latin typeface="Arial"/>
                <a:ea typeface="Arial"/>
                <a:cs typeface="Arial"/>
                <a:sym typeface="Arial"/>
              </a:rPr>
              <a:t/>
            </a:r>
            <a:br>
              <a:rPr lang="en-US" b="1" dirty="0" smtClean="0">
                <a:latin typeface="Arial"/>
                <a:ea typeface="Arial"/>
                <a:cs typeface="Arial"/>
                <a:sym typeface="Arial"/>
              </a:rPr>
            </a:br>
            <a:r>
              <a:rPr lang="en-US" b="1" dirty="0" smtClean="0">
                <a:latin typeface="Arial"/>
                <a:ea typeface="Arial"/>
                <a:cs typeface="Arial"/>
                <a:sym typeface="Arial"/>
              </a:rPr>
              <a:t>mechanisms in </a:t>
            </a:r>
            <a:r>
              <a:rPr lang="en-US" b="1" dirty="0">
                <a:latin typeface="Arial"/>
                <a:ea typeface="Arial"/>
                <a:cs typeface="Arial"/>
                <a:sym typeface="Arial"/>
              </a:rPr>
              <a:t>molecular materials</a:t>
            </a:r>
            <a:endParaRPr lang="en-US" sz="3200" b="1" i="1" dirty="0">
              <a:latin typeface="Arial"/>
              <a:ea typeface="Arial"/>
              <a:cs typeface="Arial"/>
              <a:sym typeface="Aria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3876309" y="1023341"/>
            <a:ext cx="8136797" cy="113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Achievement</a:t>
            </a:r>
          </a:p>
          <a:p>
            <a:r>
              <a:rPr lang="en-US" dirty="0" smtClean="0">
                <a:latin typeface="+mn-lt"/>
                <a:ea typeface="Calibri" pitchFamily="34" charset="0"/>
                <a:cs typeface="Calibri"/>
              </a:rPr>
              <a:t>Mechanical </a:t>
            </a:r>
            <a:r>
              <a:rPr lang="en-US" dirty="0">
                <a:latin typeface="+mn-lt"/>
                <a:ea typeface="Calibri" pitchFamily="34" charset="0"/>
                <a:cs typeface="Calibri"/>
              </a:rPr>
              <a:t>strength and deformation mechanisms linked in molecular </a:t>
            </a:r>
            <a:r>
              <a:rPr lang="en-US" dirty="0" smtClean="0">
                <a:latin typeface="+mn-lt"/>
                <a:ea typeface="Calibri" pitchFamily="34" charset="0"/>
                <a:cs typeface="Calibri"/>
              </a:rPr>
              <a:t>crystals.</a:t>
            </a:r>
            <a:endParaRPr lang="en-US" dirty="0">
              <a:latin typeface="+mn-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4721483" y="3870959"/>
            <a:ext cx="7179665" cy="2026693"/>
          </a:xfrm>
          <a:prstGeom prst="rect">
            <a:avLst/>
          </a:prstGeom>
          <a:noFill/>
        </p:spPr>
        <p:txBody>
          <a:bodyPr wrap="square" lIns="0" tIns="0" rIns="0" bIns="0" rtlCol="0">
            <a:noAutofit/>
          </a:bodyPr>
          <a:lstStyle/>
          <a:p>
            <a:r>
              <a:rPr lang="en-US" altLang="ja-JP" b="1" dirty="0">
                <a:solidFill>
                  <a:srgbClr val="0F6636"/>
                </a:solidFill>
                <a:latin typeface="+mj-lt"/>
                <a:ea typeface="Calibri" pitchFamily="34" charset="0"/>
                <a:cs typeface="Calibri"/>
              </a:rPr>
              <a:t>Research Details</a:t>
            </a:r>
            <a:endParaRPr lang="en-US" sz="1600" dirty="0">
              <a:latin typeface="+mj-lt"/>
            </a:endParaRPr>
          </a:p>
          <a:p>
            <a:pPr marL="91440" indent="-91440">
              <a:buFont typeface="Arial" panose="020B0604020202020204" pitchFamily="34" charset="0"/>
              <a:buChar char="•"/>
            </a:pPr>
            <a:r>
              <a:rPr lang="en-US" altLang="ja-JP" dirty="0" smtClean="0">
                <a:latin typeface="+mn-lt"/>
                <a:ea typeface="Calibri" pitchFamily="34" charset="0"/>
                <a:cs typeface="Calibri"/>
              </a:rPr>
              <a:t>Follows </a:t>
            </a:r>
            <a:r>
              <a:rPr lang="en-US" altLang="ja-JP" dirty="0">
                <a:latin typeface="+mn-lt"/>
                <a:ea typeface="Calibri" pitchFamily="34" charset="0"/>
                <a:cs typeface="Calibri"/>
              </a:rPr>
              <a:t>research on uric acid (e.g. kidney stones</a:t>
            </a:r>
            <a:r>
              <a:rPr lang="en-US" altLang="ja-JP" dirty="0" smtClean="0">
                <a:latin typeface="+mn-lt"/>
                <a:ea typeface="Calibri" pitchFamily="34" charset="0"/>
                <a:cs typeface="Calibri"/>
              </a:rPr>
              <a:t>) </a:t>
            </a:r>
            <a:r>
              <a:rPr lang="en-US" altLang="ja-JP" dirty="0">
                <a:latin typeface="+mn-lt"/>
                <a:ea typeface="Calibri" pitchFamily="34" charset="0"/>
                <a:cs typeface="Calibri"/>
              </a:rPr>
              <a:t>quantifying the effect of defects on mechanical </a:t>
            </a:r>
            <a:r>
              <a:rPr lang="en-US" altLang="ja-JP" dirty="0" smtClean="0">
                <a:latin typeface="+mn-lt"/>
                <a:ea typeface="Calibri" pitchFamily="34" charset="0"/>
                <a:cs typeface="Calibri"/>
              </a:rPr>
              <a:t>properties</a:t>
            </a:r>
            <a:r>
              <a:rPr lang="en-US" altLang="ja-JP" dirty="0">
                <a:latin typeface="+mn-lt"/>
                <a:ea typeface="Calibri" pitchFamily="34" charset="0"/>
                <a:cs typeface="Calibri"/>
              </a:rPr>
              <a:t>.</a:t>
            </a:r>
            <a:r>
              <a:rPr lang="en-US" altLang="ja-JP" dirty="0" smtClean="0">
                <a:latin typeface="+mn-lt"/>
                <a:ea typeface="Calibri" pitchFamily="34" charset="0"/>
                <a:cs typeface="Calibri"/>
              </a:rPr>
              <a:t> </a:t>
            </a:r>
          </a:p>
          <a:p>
            <a:pPr marL="91440" indent="-91440">
              <a:buFont typeface="Arial" panose="020B0604020202020204" pitchFamily="34" charset="0"/>
              <a:buChar char="•"/>
            </a:pPr>
            <a:r>
              <a:rPr lang="en-US" altLang="ja-JP" dirty="0" smtClean="0">
                <a:latin typeface="+mn-lt"/>
                <a:ea typeface="Calibri" pitchFamily="34" charset="0"/>
                <a:cs typeface="Calibri"/>
              </a:rPr>
              <a:t>D</a:t>
            </a:r>
            <a:r>
              <a:rPr lang="en-US" altLang="ja-JP" dirty="0" smtClean="0">
                <a:latin typeface="+mn-lt"/>
                <a:ea typeface="Calibri" pitchFamily="34" charset="0"/>
                <a:cs typeface="Calibri"/>
              </a:rPr>
              <a:t>emonstrated </a:t>
            </a:r>
            <a:r>
              <a:rPr lang="en-US" altLang="ja-JP" dirty="0">
                <a:latin typeface="+mn-lt"/>
                <a:ea typeface="Calibri" pitchFamily="34" charset="0"/>
                <a:cs typeface="Calibri"/>
              </a:rPr>
              <a:t>through nanoindentation and atomic force microscopy (AFM) that anisotropic mechanical deformation and dehydration mechanisms are linked in cytosine monohydrate (CM, a DNA component</a:t>
            </a:r>
            <a:r>
              <a:rPr lang="en-US" altLang="ja-JP" dirty="0" smtClean="0">
                <a:latin typeface="+mn-lt"/>
                <a:ea typeface="Calibri" pitchFamily="34" charset="0"/>
                <a:cs typeface="Calibri"/>
              </a:rPr>
              <a:t>).</a:t>
            </a:r>
            <a:endParaRPr lang="en-US" sz="1600" dirty="0">
              <a:latin typeface="+mn-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4721482" y="1998618"/>
            <a:ext cx="7291623" cy="1734954"/>
          </a:xfrm>
          <a:prstGeom prst="rect">
            <a:avLst/>
          </a:prstGeom>
          <a:noFill/>
        </p:spPr>
        <p:txBody>
          <a:bodyPr wrap="square" lIns="0" tIns="0" rIns="0" bIns="0" rtlCol="0">
            <a:noAutofit/>
          </a:bodyPr>
          <a:lstStyle/>
          <a:p>
            <a:r>
              <a:rPr lang="en-US" altLang="ja-JP" sz="2000" b="1" dirty="0">
                <a:solidFill>
                  <a:srgbClr val="0F6636"/>
                </a:solidFill>
                <a:latin typeface="+mj-lt"/>
                <a:ea typeface="Calibri" pitchFamily="34" charset="0"/>
                <a:cs typeface="Calibri"/>
              </a:rPr>
              <a:t>Significance and Impact</a:t>
            </a:r>
          </a:p>
          <a:p>
            <a:r>
              <a:rPr lang="en-US" altLang="ja-JP" dirty="0" smtClean="0">
                <a:latin typeface="+mn-lt"/>
                <a:ea typeface="Calibri" pitchFamily="34" charset="0"/>
                <a:cs typeface="Calibri"/>
              </a:rPr>
              <a:t>Molecular </a:t>
            </a:r>
            <a:r>
              <a:rPr lang="en-US" altLang="ja-JP" dirty="0">
                <a:latin typeface="+mn-lt"/>
                <a:ea typeface="Calibri" pitchFamily="34" charset="0"/>
                <a:cs typeface="Calibri"/>
              </a:rPr>
              <a:t>materials are key components of biological, pharmaceutical, food, dye, and many other materials. Processing of these materials, creation of biomimetic materials, and biological processes themselves rely on understanding mechanics </a:t>
            </a:r>
            <a:r>
              <a:rPr lang="en-US" altLang="ja-JP">
                <a:latin typeface="+mn-lt"/>
                <a:ea typeface="Calibri" pitchFamily="34" charset="0"/>
                <a:cs typeface="Calibri"/>
              </a:rPr>
              <a:t>and </a:t>
            </a:r>
            <a:r>
              <a:rPr lang="en-US" altLang="ja-JP" smtClean="0">
                <a:latin typeface="+mn-lt"/>
                <a:ea typeface="Calibri" pitchFamily="34" charset="0"/>
                <a:cs typeface="Calibri"/>
              </a:rPr>
              <a:t>hydration/dehydration.</a:t>
            </a:r>
            <a:endParaRPr lang="en-US" altLang="ja-JP" dirty="0">
              <a:latin typeface="+mn-lt"/>
              <a:ea typeface="Calibri" pitchFamily="34" charset="0"/>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46908" y="6035040"/>
            <a:ext cx="4582111" cy="200765"/>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
        <p:nvSpPr>
          <p:cNvPr id="20" name="Rectangle 19">
            <a:extLst>
              <a:ext uri="{FF2B5EF4-FFF2-40B4-BE49-F238E27FC236}">
                <a16:creationId xmlns:a16="http://schemas.microsoft.com/office/drawing/2014/main" id="{61E319B0-40C1-4006-BDAD-053C6FD8ABA8}"/>
              </a:ext>
            </a:extLst>
          </p:cNvPr>
          <p:cNvSpPr/>
          <p:nvPr/>
        </p:nvSpPr>
        <p:spPr>
          <a:xfrm>
            <a:off x="4846319" y="6002519"/>
            <a:ext cx="7188179" cy="466572"/>
          </a:xfrm>
          <a:prstGeom prst="rect">
            <a:avLst/>
          </a:prstGeom>
          <a:noFill/>
        </p:spPr>
        <p:txBody>
          <a:bodyPr wrap="square" lIns="0" tIns="0" rIns="0" bIns="0">
            <a:noAutofit/>
          </a:bodyPr>
          <a:lstStyle/>
          <a:p>
            <a:r>
              <a:rPr lang="en-US" sz="1200" dirty="0">
                <a:solidFill>
                  <a:srgbClr val="106636"/>
                </a:solidFill>
              </a:rPr>
              <a:t>Fleming, M. E.; Hooks, D. E.; McBride, M.; Li, N.; Swift, J. A. Cytosine </a:t>
            </a:r>
            <a:r>
              <a:rPr lang="en-US" sz="1200" b="0" i="0" u="none" strike="noStrike" dirty="0">
                <a:solidFill>
                  <a:srgbClr val="106636"/>
                </a:solidFill>
                <a:effectLst/>
              </a:rPr>
              <a:t>monohydrate under mechanical </a:t>
            </a:r>
            <a:r>
              <a:rPr lang="en-US" sz="1200" b="0" i="0" u="none" strike="noStrike" dirty="0" smtClean="0">
                <a:solidFill>
                  <a:srgbClr val="106636"/>
                </a:solidFill>
                <a:effectLst/>
              </a:rPr>
              <a:t>stress. </a:t>
            </a:r>
            <a:r>
              <a:rPr lang="en-US" sz="1200" b="0" i="1" u="none" strike="noStrike" dirty="0" err="1" smtClean="0">
                <a:solidFill>
                  <a:srgbClr val="106636"/>
                </a:solidFill>
                <a:effectLst/>
              </a:rPr>
              <a:t>CrystEngComm</a:t>
            </a:r>
            <a:r>
              <a:rPr lang="en-US" sz="1200" b="0" u="none" strike="noStrike" dirty="0" smtClean="0">
                <a:solidFill>
                  <a:srgbClr val="106636"/>
                </a:solidFill>
                <a:effectLst/>
              </a:rPr>
              <a:t> 2023 (</a:t>
            </a:r>
            <a:r>
              <a:rPr lang="en-US" sz="1200" b="1" u="none" strike="noStrike" dirty="0" smtClean="0">
                <a:solidFill>
                  <a:srgbClr val="106636"/>
                </a:solidFill>
                <a:effectLst/>
              </a:rPr>
              <a:t>25).</a:t>
            </a:r>
            <a:r>
              <a:rPr lang="en-US" sz="1200" u="none" strike="noStrike" dirty="0" smtClean="0">
                <a:solidFill>
                  <a:srgbClr val="106636"/>
                </a:solidFill>
                <a:effectLst/>
              </a:rPr>
              <a:t> </a:t>
            </a:r>
            <a:r>
              <a:rPr lang="en-US" sz="1200" u="none" strike="noStrike" dirty="0">
                <a:solidFill>
                  <a:srgbClr val="106636"/>
                </a:solidFill>
                <a:effectLst/>
              </a:rPr>
              <a:t>3044.</a:t>
            </a:r>
            <a:endParaRPr lang="en-US" sz="1200" dirty="0">
              <a:solidFill>
                <a:srgbClr val="106636"/>
              </a:solidFill>
            </a:endParaRPr>
          </a:p>
        </p:txBody>
      </p:sp>
      <p:sp>
        <p:nvSpPr>
          <p:cNvPr id="15" name="TextBox 14">
            <a:extLst>
              <a:ext uri="{FF2B5EF4-FFF2-40B4-BE49-F238E27FC236}">
                <a16:creationId xmlns:a16="http://schemas.microsoft.com/office/drawing/2014/main" id="{9AECE345-B1FD-175B-5595-1AFB94CC17E2}"/>
              </a:ext>
            </a:extLst>
          </p:cNvPr>
          <p:cNvSpPr txBox="1"/>
          <p:nvPr/>
        </p:nvSpPr>
        <p:spPr>
          <a:xfrm>
            <a:off x="87462" y="4891734"/>
            <a:ext cx="4501002" cy="1005918"/>
          </a:xfrm>
          <a:prstGeom prst="rect">
            <a:avLst/>
          </a:prstGeom>
          <a:noFill/>
        </p:spPr>
        <p:txBody>
          <a:bodyPr wrap="square" rtlCol="0">
            <a:noAutofit/>
          </a:bodyPr>
          <a:lstStyle/>
          <a:p>
            <a:pPr lvl="0" algn="just">
              <a:spcBef>
                <a:spcPts val="0"/>
              </a:spcBef>
              <a:spcAft>
                <a:spcPts val="0"/>
              </a:spcAft>
            </a:pPr>
            <a:r>
              <a:rPr lang="en-US" sz="1200" dirty="0">
                <a:solidFill>
                  <a:schemeClr val="dk1"/>
                </a:solidFill>
                <a:latin typeface="Calibri"/>
                <a:ea typeface="Calibri"/>
                <a:cs typeface="Calibri"/>
                <a:sym typeface="Calibri"/>
              </a:rPr>
              <a:t>(A) AFM image of the CM surface after indents with increasing forces from 1000–8000 </a:t>
            </a:r>
            <a:r>
              <a:rPr lang="en-US" sz="1200" dirty="0" err="1">
                <a:solidFill>
                  <a:schemeClr val="dk1"/>
                </a:solidFill>
                <a:latin typeface="Calibri"/>
                <a:ea typeface="Calibri"/>
                <a:cs typeface="Calibri"/>
                <a:sym typeface="Calibri"/>
              </a:rPr>
              <a:t>μN</a:t>
            </a:r>
            <a:r>
              <a:rPr lang="en-US" sz="1200" dirty="0">
                <a:solidFill>
                  <a:schemeClr val="dk1"/>
                </a:solidFill>
                <a:latin typeface="Calibri"/>
                <a:ea typeface="Calibri"/>
                <a:cs typeface="Calibri"/>
                <a:sym typeface="Calibri"/>
              </a:rPr>
              <a:t>. (B and C) Close up of a 1000 </a:t>
            </a:r>
            <a:r>
              <a:rPr lang="en-US" sz="1200" dirty="0" err="1">
                <a:solidFill>
                  <a:schemeClr val="dk1"/>
                </a:solidFill>
                <a:latin typeface="Calibri"/>
                <a:ea typeface="Calibri"/>
                <a:cs typeface="Calibri"/>
                <a:sym typeface="Calibri"/>
              </a:rPr>
              <a:t>μN</a:t>
            </a:r>
            <a:r>
              <a:rPr lang="en-US" sz="1200" dirty="0">
                <a:solidFill>
                  <a:schemeClr val="dk1"/>
                </a:solidFill>
                <a:latin typeface="Calibri"/>
                <a:ea typeface="Calibri"/>
                <a:cs typeface="Calibri"/>
                <a:sym typeface="Calibri"/>
              </a:rPr>
              <a:t> indent (9.4 </a:t>
            </a:r>
            <a:r>
              <a:rPr lang="en-US" sz="1200" dirty="0" err="1">
                <a:solidFill>
                  <a:schemeClr val="dk1"/>
                </a:solidFill>
                <a:latin typeface="Calibri"/>
                <a:ea typeface="Calibri"/>
                <a:cs typeface="Calibri"/>
                <a:sym typeface="Calibri"/>
              </a:rPr>
              <a:t>μm</a:t>
            </a:r>
            <a:r>
              <a:rPr lang="en-US" sz="1200" dirty="0">
                <a:solidFill>
                  <a:schemeClr val="dk1"/>
                </a:solidFill>
                <a:latin typeface="Calibri"/>
                <a:ea typeface="Calibri"/>
                <a:cs typeface="Calibri"/>
                <a:sym typeface="Calibri"/>
              </a:rPr>
              <a:t>)2. (D and E) Close up of an 8000 </a:t>
            </a:r>
            <a:r>
              <a:rPr lang="en-US" sz="1200" dirty="0" err="1">
                <a:solidFill>
                  <a:schemeClr val="dk1"/>
                </a:solidFill>
                <a:latin typeface="Calibri"/>
                <a:ea typeface="Calibri"/>
                <a:cs typeface="Calibri"/>
                <a:sym typeface="Calibri"/>
              </a:rPr>
              <a:t>μN</a:t>
            </a:r>
            <a:r>
              <a:rPr lang="en-US" sz="1200" dirty="0">
                <a:solidFill>
                  <a:schemeClr val="dk1"/>
                </a:solidFill>
                <a:latin typeface="Calibri"/>
                <a:ea typeface="Calibri"/>
                <a:cs typeface="Calibri"/>
                <a:sym typeface="Calibri"/>
              </a:rPr>
              <a:t> (15 </a:t>
            </a:r>
            <a:r>
              <a:rPr lang="en-US" sz="1200" dirty="0" err="1">
                <a:solidFill>
                  <a:schemeClr val="dk1"/>
                </a:solidFill>
                <a:latin typeface="Calibri"/>
                <a:ea typeface="Calibri"/>
                <a:cs typeface="Calibri"/>
                <a:sym typeface="Calibri"/>
              </a:rPr>
              <a:t>μm</a:t>
            </a:r>
            <a:r>
              <a:rPr lang="en-US" sz="1200" dirty="0">
                <a:solidFill>
                  <a:schemeClr val="dk1"/>
                </a:solidFill>
                <a:latin typeface="Calibri"/>
                <a:ea typeface="Calibri"/>
                <a:cs typeface="Calibri"/>
                <a:sym typeface="Calibri"/>
              </a:rPr>
              <a:t>)2 and (10 </a:t>
            </a:r>
            <a:r>
              <a:rPr lang="en-US" sz="1200" dirty="0" err="1">
                <a:solidFill>
                  <a:schemeClr val="dk1"/>
                </a:solidFill>
                <a:latin typeface="Calibri"/>
                <a:ea typeface="Calibri"/>
                <a:cs typeface="Calibri"/>
                <a:sym typeface="Calibri"/>
              </a:rPr>
              <a:t>μm</a:t>
            </a:r>
            <a:r>
              <a:rPr lang="en-US" sz="1200" dirty="0">
                <a:solidFill>
                  <a:schemeClr val="dk1"/>
                </a:solidFill>
                <a:latin typeface="Calibri"/>
                <a:ea typeface="Calibri"/>
                <a:cs typeface="Calibri"/>
                <a:sym typeface="Calibri"/>
              </a:rPr>
              <a:t>)2. (F) Side-on view of the 8000 </a:t>
            </a:r>
            <a:r>
              <a:rPr lang="en-US" sz="1200" dirty="0" err="1">
                <a:solidFill>
                  <a:schemeClr val="dk1"/>
                </a:solidFill>
                <a:latin typeface="Calibri"/>
                <a:ea typeface="Calibri"/>
                <a:cs typeface="Calibri"/>
                <a:sym typeface="Calibri"/>
              </a:rPr>
              <a:t>μN</a:t>
            </a:r>
            <a:r>
              <a:rPr lang="en-US" sz="1200" dirty="0">
                <a:solidFill>
                  <a:schemeClr val="dk1"/>
                </a:solidFill>
                <a:latin typeface="Calibri"/>
                <a:ea typeface="Calibri"/>
                <a:cs typeface="Calibri"/>
                <a:sym typeface="Calibri"/>
              </a:rPr>
              <a:t> indent viewed edge-on. (G) Schematic of the indent and anisotropic pileup along the + and −c-axes.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pic>
        <p:nvPicPr>
          <p:cNvPr id="3" name="Picture 2">
            <a:extLst>
              <a:ext uri="{FF2B5EF4-FFF2-40B4-BE49-F238E27FC236}">
                <a16:creationId xmlns:a16="http://schemas.microsoft.com/office/drawing/2014/main" id="{6103EB36-1776-DDF9-72C8-40E22EA98968}"/>
              </a:ext>
            </a:extLst>
          </p:cNvPr>
          <p:cNvPicPr>
            <a:picLocks noChangeAspect="1"/>
          </p:cNvPicPr>
          <p:nvPr/>
        </p:nvPicPr>
        <p:blipFill>
          <a:blip r:embed="rId4"/>
          <a:stretch>
            <a:fillRect/>
          </a:stretch>
        </p:blipFill>
        <p:spPr>
          <a:xfrm>
            <a:off x="465324" y="1178619"/>
            <a:ext cx="3270398" cy="355783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3241" y="6310253"/>
            <a:ext cx="1721258" cy="3380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8598" y="6310253"/>
            <a:ext cx="1578811" cy="336813"/>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10405</TotalTime>
  <Words>688</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Mechanical properties and dehydration  mechanisms in molecular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482</cp:revision>
  <cp:lastPrinted>2023-02-27T23:28:28Z</cp:lastPrinted>
  <dcterms:created xsi:type="dcterms:W3CDTF">2020-04-15T21:20:35Z</dcterms:created>
  <dcterms:modified xsi:type="dcterms:W3CDTF">2023-06-13T16:32:32Z</dcterms:modified>
</cp:coreProperties>
</file>