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
  </p:notesMasterIdLst>
  <p:sldIdLst>
    <p:sldId id="19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528" autoAdjust="0"/>
  </p:normalViewPr>
  <p:slideViewPr>
    <p:cSldViewPr snapToGrid="0">
      <p:cViewPr varScale="1">
        <p:scale>
          <a:sx n="124" d="100"/>
          <a:sy n="124" d="100"/>
        </p:scale>
        <p:origin x="852" y="102"/>
      </p:cViewPr>
      <p:guideLst/>
    </p:cSldViewPr>
  </p:slideViewPr>
  <p:notesTextViewPr>
    <p:cViewPr>
      <p:scale>
        <a:sx n="1" d="1"/>
        <a:sy n="1" d="1"/>
      </p:scale>
      <p:origin x="0" y="-48"/>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8/10/relationships/authors" Target="authors.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3/27/2024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The development of shale gas and oil reserves could lead to an increase in natural gas production of 100% by 2050, and methane can account for 70-90% of the shale gas source. Therefore, conversion of methane to higher order organics is a critical technology. Recently, single atom catalysts have been suggested as stable and non-coking catalysts for non-oxidative coupling of methane (NOCM) to ethylene and higher hydrocarbons. It is speculated that the active site catalyzes the CH abstraction of methane to give methyl radicals. These radicals combine in the gas-phase to yield a hydrocarbon product distribution comprising of ethylene, propylene, benzene, and naphthalene. However, the exact nature of the active site under reaction conditions remains yet to be understood. In this work, the aim was to investigate the kinetics of non-oxidative coupling on single site Pt/CeO2 catalysts and compare them to the performance on Pt nanoparticles (Pt/SiO2) and with the empty reactor, which serves as a surrogate for gas phase kinetics.</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algn="l"/>
            <a:r>
              <a:rPr lang="en-US" sz="1800" b="0" i="0" u="none" strike="noStrike" baseline="0" dirty="0">
                <a:latin typeface="CharisSIL"/>
              </a:rPr>
              <a:t>However, on the Pt single atom sites on ceria, we did not detect any improvement over Pt nanoparticle catalysts as claimed in the literature. This was shown by the similar kinetic performance of the Pt SA and NP catalysts indicated by the similar ethylene formation rates. The Pt sites are found to sinter and coke, evidenced through TEM studies indicating clustering of Pt to 5</a:t>
            </a:r>
            <a:r>
              <a:rPr lang="en-US" sz="1800" b="0" i="0" u="none" strike="noStrike" baseline="0" dirty="0">
                <a:latin typeface="STIX-Regular"/>
              </a:rPr>
              <a:t>–</a:t>
            </a:r>
            <a:r>
              <a:rPr lang="en-US" sz="1800" b="0" i="0" u="none" strike="noStrike" baseline="0" dirty="0">
                <a:latin typeface="CharisSIL"/>
              </a:rPr>
              <a:t>7 nm in the materials following NOCM. Ethylene hydrogenation experiments and CO-IR spectroscopy confirm the sintering and loss of isolated surface Pt species under reaction conditions. In conclusion, these studies indicate that the single Pt atoms are not the active sites for NOCM.</a:t>
            </a:r>
            <a:endParaRPr kumimoji="0" lang="en-US" sz="1200" b="0" i="0" u="none" strike="noStrike" kern="1200" cap="none" spc="0" normalizeH="0" baseline="0" noProof="0" dirty="0">
              <a:ln>
                <a:noFill/>
              </a:ln>
              <a:solidFill>
                <a:srgbClr val="0D0D0D"/>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algn="just">
              <a:lnSpc>
                <a:spcPct val="150000"/>
              </a:lnSpc>
              <a:spcBef>
                <a:spcPts val="0"/>
              </a:spcBef>
              <a:spcAft>
                <a:spcPts val="800"/>
              </a:spcAft>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 </a:t>
            </a:r>
            <a:r>
              <a:rPr lang="en-US" sz="1800" dirty="0">
                <a:effectLst/>
                <a:latin typeface="Arial" panose="020B0604020202020204" pitchFamily="34" charset="0"/>
                <a:ea typeface="Calibri" panose="020F0502020204030204" pitchFamily="34" charset="0"/>
                <a:cs typeface="Times New Roman" panose="02020603050405020304" pitchFamily="18" charset="0"/>
              </a:rPr>
              <a:t>This work was supported by the National Science Foundation under Cooperative Agreement No. EEC-1647722. The TEM work was performed at the Center for Integrated Nanotechnologies, an Office of Science User Facility operated for the U.S. Department of Energy (DOE) Office of Science by Los Alamos National Laboratory (Contract 89233218CNA000001) and Sandia National Laboratories (Contract DE-NA-0003525).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 </a:t>
            </a:r>
            <a:r>
              <a:rPr kumimoji="0" lang="en-US" sz="1800" b="0" i="0" u="sng" strike="noStrike" kern="1200" cap="none" spc="0" normalizeH="0" baseline="0" noProof="0" dirty="0">
                <a:ln>
                  <a:noFill/>
                </a:ln>
                <a:solidFill>
                  <a:prstClr val="black"/>
                </a:solidFill>
                <a:effectLst/>
                <a:uLnTx/>
                <a:uFillTx/>
                <a:latin typeface="Calibri" panose="020F0502020204030204" pitchFamily="34" charset="0"/>
                <a:ea typeface="+mn-ea"/>
                <a:cs typeface="Arial"/>
              </a:rPr>
              <a:t> </a:t>
            </a:r>
            <a:endParaRPr lang="en-US" sz="1800" dirty="0">
              <a:latin typeface="Calibri" panose="020F0502020204030204" pitchFamily="34" charset="0"/>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dirty="0">
                <a:effectLst/>
              </a:rPr>
              <a:t>Talpade, A. D.; Canning, G.; </a:t>
            </a:r>
            <a:r>
              <a:rPr lang="en-US" dirty="0" err="1">
                <a:effectLst/>
              </a:rPr>
              <a:t>Zhuchen</a:t>
            </a:r>
            <a:r>
              <a:rPr lang="en-US" dirty="0">
                <a:effectLst/>
              </a:rPr>
              <a:t>, J.; </a:t>
            </a:r>
            <a:r>
              <a:rPr lang="en-US" dirty="0" err="1">
                <a:effectLst/>
              </a:rPr>
              <a:t>Arvay</a:t>
            </a:r>
            <a:r>
              <a:rPr lang="en-US" dirty="0">
                <a:effectLst/>
              </a:rPr>
              <a:t>, J.; Watt, J.; Miller, J. T.; </a:t>
            </a:r>
            <a:r>
              <a:rPr lang="en-US" dirty="0" err="1">
                <a:effectLst/>
              </a:rPr>
              <a:t>Datye</a:t>
            </a:r>
            <a:r>
              <a:rPr lang="en-US" dirty="0">
                <a:effectLst/>
              </a:rPr>
              <a:t>, A.; Ribeiro, F. H. Catalytic Reactivity of PT Sites for Non-Oxidative Coupling of Methane (NOCM). </a:t>
            </a:r>
            <a:r>
              <a:rPr lang="en-US" i="1" dirty="0">
                <a:effectLst/>
              </a:rPr>
              <a:t>Chemical Engineering Journal</a:t>
            </a:r>
            <a:r>
              <a:rPr lang="en-US" dirty="0">
                <a:effectLst/>
              </a:rPr>
              <a:t> </a:t>
            </a:r>
            <a:r>
              <a:rPr lang="en-US" b="1" dirty="0">
                <a:effectLst/>
              </a:rPr>
              <a:t>2024</a:t>
            </a:r>
            <a:r>
              <a:rPr lang="en-US" dirty="0">
                <a:effectLst/>
              </a:rPr>
              <a:t>, </a:t>
            </a:r>
            <a:r>
              <a:rPr lang="en-US" i="1" dirty="0">
                <a:effectLst/>
              </a:rPr>
              <a:t>481</a:t>
            </a:r>
            <a:r>
              <a:rPr lang="en-US" dirty="0">
                <a:effectLst/>
              </a:rPr>
              <a:t>, 148675. DOI:10.1016/j.cej.2024.148675. </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3/27/2024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3/27/2024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437478" y="168979"/>
            <a:ext cx="11317044" cy="801663"/>
          </a:xfrm>
        </p:spPr>
        <p:txBody>
          <a:bodyPr>
            <a:normAutofit fontScale="90000"/>
          </a:bodyPr>
          <a:lstStyle/>
          <a:p>
            <a:pPr algn="ctr"/>
            <a:r>
              <a:rPr lang="en-US" sz="2800" dirty="0"/>
              <a:t>Evolution of Single Atom Pt Sites during Non-oxidative Coupling of Methane </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972087" y="843425"/>
            <a:ext cx="7219913" cy="13849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sz="2400" b="1" dirty="0">
                <a:latin typeface="+mj-lt"/>
                <a:ea typeface="Calibri" pitchFamily="34" charset="0"/>
                <a:cs typeface="Calibri"/>
              </a:rPr>
              <a:t>Scientific Achievement</a:t>
            </a:r>
          </a:p>
          <a:p>
            <a:pPr marL="114300"/>
            <a:r>
              <a:rPr lang="en-US" sz="2000" dirty="0">
                <a:latin typeface="+mj-lt"/>
              </a:rPr>
              <a:t>Microscopy and spectroscopy were used to understand the nature of Pt single atom active sites during non-oxidative coupling of methane (NOCM).</a:t>
            </a:r>
          </a:p>
        </p:txBody>
      </p:sp>
      <p:sp>
        <p:nvSpPr>
          <p:cNvPr id="6" name="TextBox 5">
            <a:extLst>
              <a:ext uri="{FF2B5EF4-FFF2-40B4-BE49-F238E27FC236}">
                <a16:creationId xmlns:a16="http://schemas.microsoft.com/office/drawing/2014/main" id="{5B5AB4DC-C268-4277-A54D-5E68D1711C3C}"/>
              </a:ext>
            </a:extLst>
          </p:cNvPr>
          <p:cNvSpPr txBox="1"/>
          <p:nvPr/>
        </p:nvSpPr>
        <p:spPr>
          <a:xfrm>
            <a:off x="4972087" y="3651163"/>
            <a:ext cx="7219913" cy="2290371"/>
          </a:xfrm>
          <a:prstGeom prst="rect">
            <a:avLst/>
          </a:prstGeom>
          <a:noFill/>
        </p:spPr>
        <p:txBody>
          <a:bodyPr wrap="square" rtlCol="0">
            <a:spAutoFit/>
          </a:bodyPr>
          <a:lstStyle/>
          <a:p>
            <a:pPr>
              <a:spcAft>
                <a:spcPts val="100"/>
              </a:spcAft>
            </a:pPr>
            <a:r>
              <a:rPr lang="en-US" altLang="ja-JP" sz="2200" b="1" dirty="0">
                <a:latin typeface="+mj-lt"/>
                <a:ea typeface="Calibri" pitchFamily="34" charset="0"/>
                <a:cs typeface="Calibri"/>
              </a:rPr>
              <a:t>Research Details</a:t>
            </a:r>
          </a:p>
          <a:p>
            <a:pPr marL="182880" lvl="1" indent="-182880" fontAlgn="base">
              <a:buFont typeface="Arial" panose="020B0604020202020204" pitchFamily="34" charset="0"/>
              <a:buChar char="•"/>
            </a:pPr>
            <a:r>
              <a:rPr lang="en-US" sz="2000" dirty="0">
                <a:latin typeface="+mj-lt"/>
              </a:rPr>
              <a:t>Single atom Pt on CeO</a:t>
            </a:r>
            <a:r>
              <a:rPr lang="en-US" sz="2000" baseline="-25000" dirty="0">
                <a:latin typeface="+mj-lt"/>
              </a:rPr>
              <a:t>2</a:t>
            </a:r>
            <a:r>
              <a:rPr lang="en-US" sz="2000" dirty="0">
                <a:latin typeface="+mj-lt"/>
              </a:rPr>
              <a:t> and Pt nanoparticles (~2nm) on SiO</a:t>
            </a:r>
            <a:r>
              <a:rPr lang="en-US" sz="2000" baseline="-25000" dirty="0">
                <a:latin typeface="+mj-lt"/>
              </a:rPr>
              <a:t>2 </a:t>
            </a:r>
            <a:r>
              <a:rPr lang="en-US" sz="2000" dirty="0">
                <a:latin typeface="+mj-lt"/>
              </a:rPr>
              <a:t>show similar ethylene formation rates.</a:t>
            </a:r>
          </a:p>
          <a:p>
            <a:pPr marL="182880" lvl="1" indent="-182880" fontAlgn="base">
              <a:buFont typeface="Arial" panose="020B0604020202020204" pitchFamily="34" charset="0"/>
              <a:buChar char="•"/>
            </a:pPr>
            <a:r>
              <a:rPr lang="en-US" sz="2000" dirty="0">
                <a:latin typeface="+mj-lt"/>
              </a:rPr>
              <a:t>Pt found to sinter to particles approximately 5–7 nm in size, suggesting that single atoms do not survive industrial NOCM reaction conditions.</a:t>
            </a:r>
          </a:p>
          <a:p>
            <a:pPr marL="182880" lvl="1" indent="-182880" fontAlgn="base">
              <a:buFont typeface="Arial" panose="020B0604020202020204" pitchFamily="34" charset="0"/>
              <a:buChar char="•"/>
            </a:pPr>
            <a:r>
              <a:rPr lang="en-US" sz="2000" dirty="0">
                <a:latin typeface="+mj-lt"/>
              </a:rPr>
              <a:t>Study suggests Pt single atoms are not the active sites for NOCM.</a:t>
            </a:r>
          </a:p>
        </p:txBody>
      </p:sp>
      <p:sp>
        <p:nvSpPr>
          <p:cNvPr id="12" name="TextBox 11">
            <a:extLst>
              <a:ext uri="{FF2B5EF4-FFF2-40B4-BE49-F238E27FC236}">
                <a16:creationId xmlns:a16="http://schemas.microsoft.com/office/drawing/2014/main" id="{59E5A144-7E9E-487C-8E31-0FE4415AA73E}"/>
              </a:ext>
            </a:extLst>
          </p:cNvPr>
          <p:cNvSpPr txBox="1"/>
          <p:nvPr/>
        </p:nvSpPr>
        <p:spPr>
          <a:xfrm>
            <a:off x="4972087" y="2219231"/>
            <a:ext cx="7219912" cy="1384995"/>
          </a:xfrm>
          <a:prstGeom prst="rect">
            <a:avLst/>
          </a:prstGeom>
          <a:noFill/>
        </p:spPr>
        <p:txBody>
          <a:bodyPr wrap="square" rtlCol="0">
            <a:spAutoFit/>
          </a:bodyPr>
          <a:lstStyle/>
          <a:p>
            <a:r>
              <a:rPr lang="en-US" altLang="ja-JP" sz="2400" b="1" dirty="0">
                <a:latin typeface="+mj-lt"/>
                <a:ea typeface="Calibri" pitchFamily="34" charset="0"/>
                <a:cs typeface="Calibri"/>
              </a:rPr>
              <a:t>Significance and Impact</a:t>
            </a:r>
          </a:p>
          <a:p>
            <a:pPr marL="114300"/>
            <a:r>
              <a:rPr lang="en-US" sz="2000" dirty="0">
                <a:latin typeface="+mj-lt"/>
              </a:rPr>
              <a:t>NOCM converts methane to higher hydrocarbons and elucidating the mechanism and is critical for the development of shale gas and tight oil reserves.</a:t>
            </a:r>
          </a:p>
        </p:txBody>
      </p:sp>
      <p:sp>
        <p:nvSpPr>
          <p:cNvPr id="23" name="Rectangle 22">
            <a:extLst>
              <a:ext uri="{FF2B5EF4-FFF2-40B4-BE49-F238E27FC236}">
                <a16:creationId xmlns:a16="http://schemas.microsoft.com/office/drawing/2014/main" id="{61E319B0-40C1-4006-BDAD-053C6FD8ABA8}"/>
              </a:ext>
            </a:extLst>
          </p:cNvPr>
          <p:cNvSpPr/>
          <p:nvPr/>
        </p:nvSpPr>
        <p:spPr>
          <a:xfrm>
            <a:off x="40448" y="5702857"/>
            <a:ext cx="4721369" cy="548640"/>
          </a:xfrm>
          <a:prstGeom prst="rect">
            <a:avLst/>
          </a:prstGeom>
          <a:noFill/>
        </p:spPr>
        <p:txBody>
          <a:bodyPr wrap="square">
            <a:noAutofit/>
          </a:bodyPr>
          <a:lstStyle/>
          <a:p>
            <a:r>
              <a:rPr lang="en-US" sz="1000" dirty="0">
                <a:effectLst/>
              </a:rPr>
              <a:t>Talpade, A. D.; Canning, G.; </a:t>
            </a:r>
            <a:r>
              <a:rPr lang="en-US" sz="1000" dirty="0" err="1">
                <a:effectLst/>
              </a:rPr>
              <a:t>Zhuchen</a:t>
            </a:r>
            <a:r>
              <a:rPr lang="en-US" sz="1000" dirty="0">
                <a:effectLst/>
              </a:rPr>
              <a:t>, J.; </a:t>
            </a:r>
            <a:r>
              <a:rPr lang="en-US" sz="1000" dirty="0" err="1">
                <a:effectLst/>
              </a:rPr>
              <a:t>Arvay</a:t>
            </a:r>
            <a:r>
              <a:rPr lang="en-US" sz="1000" dirty="0">
                <a:effectLst/>
              </a:rPr>
              <a:t>, J.; Watt, J.; Miller, J. T.; </a:t>
            </a:r>
            <a:r>
              <a:rPr lang="en-US" sz="1000" dirty="0" err="1">
                <a:effectLst/>
              </a:rPr>
              <a:t>Datye</a:t>
            </a:r>
            <a:r>
              <a:rPr lang="en-US" sz="1000" dirty="0">
                <a:effectLst/>
              </a:rPr>
              <a:t>, A.; Ribeiro, F. H. Catalytic Reactivity of PT Sites for Non-Oxidative Coupling of Methane (NOCM). </a:t>
            </a:r>
            <a:r>
              <a:rPr lang="en-US" sz="1000" i="1" dirty="0">
                <a:effectLst/>
              </a:rPr>
              <a:t>Chemical Engineering Journal</a:t>
            </a:r>
            <a:r>
              <a:rPr lang="en-US" sz="1000" dirty="0">
                <a:effectLst/>
              </a:rPr>
              <a:t> </a:t>
            </a:r>
            <a:r>
              <a:rPr lang="en-US" sz="1000" b="1" dirty="0">
                <a:effectLst/>
              </a:rPr>
              <a:t>2024</a:t>
            </a:r>
            <a:r>
              <a:rPr lang="en-US" sz="1000" dirty="0">
                <a:effectLst/>
              </a:rPr>
              <a:t>, </a:t>
            </a:r>
            <a:r>
              <a:rPr lang="en-US" sz="1000" i="1" dirty="0">
                <a:effectLst/>
              </a:rPr>
              <a:t>481</a:t>
            </a:r>
            <a:r>
              <a:rPr lang="en-US" sz="1000" dirty="0">
                <a:effectLst/>
              </a:rPr>
              <a:t>, 148675. </a:t>
            </a:r>
          </a:p>
        </p:txBody>
      </p:sp>
      <p:sp>
        <p:nvSpPr>
          <p:cNvPr id="25" name="TextBox 24">
            <a:extLst>
              <a:ext uri="{FF2B5EF4-FFF2-40B4-BE49-F238E27FC236}">
                <a16:creationId xmlns:a16="http://schemas.microsoft.com/office/drawing/2014/main" id="{C305734B-C473-4428-A1A0-2D2513B567F5}"/>
              </a:ext>
            </a:extLst>
          </p:cNvPr>
          <p:cNvSpPr txBox="1"/>
          <p:nvPr/>
        </p:nvSpPr>
        <p:spPr>
          <a:xfrm>
            <a:off x="3619180" y="3275961"/>
            <a:ext cx="1142637" cy="1323439"/>
          </a:xfrm>
          <a:prstGeom prst="rect">
            <a:avLst/>
          </a:prstGeom>
          <a:noFill/>
        </p:spPr>
        <p:txBody>
          <a:bodyPr wrap="square" rtlCol="0">
            <a:spAutoFit/>
          </a:bodyPr>
          <a:lstStyle/>
          <a:p>
            <a:r>
              <a:rPr lang="en-US" sz="1000" dirty="0"/>
              <a:t>HR-TEM images of spent a) 2 </a:t>
            </a:r>
            <a:r>
              <a:rPr lang="en-US" sz="1000" dirty="0" err="1"/>
              <a:t>wt</a:t>
            </a:r>
            <a:r>
              <a:rPr lang="en-US" sz="1000" dirty="0"/>
              <a:t>% Pt/SiO2 and b) 1 </a:t>
            </a:r>
            <a:r>
              <a:rPr lang="en-US" sz="1000" dirty="0" err="1"/>
              <a:t>wt</a:t>
            </a:r>
            <a:r>
              <a:rPr lang="en-US" sz="1000" dirty="0"/>
              <a:t>% Pt/CeO2 catalyst, and NOCM Kinetic studies.</a:t>
            </a:r>
          </a:p>
          <a:p>
            <a:endParaRPr lang="en-US" sz="1000" dirty="0"/>
          </a:p>
        </p:txBody>
      </p:sp>
      <p:pic>
        <p:nvPicPr>
          <p:cNvPr id="9" name="Picture 8">
            <a:extLst>
              <a:ext uri="{FF2B5EF4-FFF2-40B4-BE49-F238E27FC236}">
                <a16:creationId xmlns:a16="http://schemas.microsoft.com/office/drawing/2014/main" id="{C6105CD9-08EC-5708-7822-B73EA1FED442}"/>
              </a:ext>
            </a:extLst>
          </p:cNvPr>
          <p:cNvPicPr>
            <a:picLocks noChangeAspect="1"/>
          </p:cNvPicPr>
          <p:nvPr/>
        </p:nvPicPr>
        <p:blipFill rotWithShape="1">
          <a:blip r:embed="rId3"/>
          <a:srcRect r="1205"/>
          <a:stretch/>
        </p:blipFill>
        <p:spPr>
          <a:xfrm>
            <a:off x="282432" y="914493"/>
            <a:ext cx="4479385" cy="2282231"/>
          </a:xfrm>
          <a:prstGeom prst="rect">
            <a:avLst/>
          </a:prstGeom>
        </p:spPr>
      </p:pic>
      <p:pic>
        <p:nvPicPr>
          <p:cNvPr id="11" name="Picture 10">
            <a:extLst>
              <a:ext uri="{FF2B5EF4-FFF2-40B4-BE49-F238E27FC236}">
                <a16:creationId xmlns:a16="http://schemas.microsoft.com/office/drawing/2014/main" id="{656E4B9E-2B6F-DCC9-8E5E-D20FCE33B35B}"/>
              </a:ext>
            </a:extLst>
          </p:cNvPr>
          <p:cNvPicPr>
            <a:picLocks noChangeAspect="1"/>
          </p:cNvPicPr>
          <p:nvPr/>
        </p:nvPicPr>
        <p:blipFill rotWithShape="1">
          <a:blip r:embed="rId4"/>
          <a:srcRect l="3355" r="51437" b="51790"/>
          <a:stretch/>
        </p:blipFill>
        <p:spPr>
          <a:xfrm>
            <a:off x="282432" y="3291163"/>
            <a:ext cx="3271707" cy="2039309"/>
          </a:xfrm>
          <a:prstGeom prst="rect">
            <a:avLst/>
          </a:prstGeom>
        </p:spPr>
      </p:pic>
      <p:pic>
        <p:nvPicPr>
          <p:cNvPr id="16" name="Picture 15" descr="A black and grey text&#10;&#10;Description automatically generated">
            <a:extLst>
              <a:ext uri="{FF2B5EF4-FFF2-40B4-BE49-F238E27FC236}">
                <a16:creationId xmlns:a16="http://schemas.microsoft.com/office/drawing/2014/main" id="{34EA1F10-883F-3661-A2FF-268BDA754D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93083" y="5994359"/>
            <a:ext cx="1564350" cy="327536"/>
          </a:xfrm>
          <a:prstGeom prst="rect">
            <a:avLst/>
          </a:prstGeom>
        </p:spPr>
      </p:pic>
      <p:pic>
        <p:nvPicPr>
          <p:cNvPr id="18" name="Picture 17" descr="A black background with yellow text&#10;&#10;Description automatically generated">
            <a:extLst>
              <a:ext uri="{FF2B5EF4-FFF2-40B4-BE49-F238E27FC236}">
                <a16:creationId xmlns:a16="http://schemas.microsoft.com/office/drawing/2014/main" id="{9DF7D5CE-F026-2BF8-F978-88F48E083D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60072" y="6014574"/>
            <a:ext cx="982638" cy="293481"/>
          </a:xfrm>
          <a:prstGeom prst="rect">
            <a:avLst/>
          </a:prstGeom>
        </p:spPr>
      </p:pic>
      <p:pic>
        <p:nvPicPr>
          <p:cNvPr id="20" name="Picture 19" descr="A blue letters on a black background&#10;&#10;Description automatically generated">
            <a:extLst>
              <a:ext uri="{FF2B5EF4-FFF2-40B4-BE49-F238E27FC236}">
                <a16:creationId xmlns:a16="http://schemas.microsoft.com/office/drawing/2014/main" id="{56EB3100-487E-F4FE-B380-3CC9265BF3A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3454" y="5955160"/>
            <a:ext cx="1796990" cy="352895"/>
          </a:xfrm>
          <a:prstGeom prst="rect">
            <a:avLst/>
          </a:prstGeom>
        </p:spPr>
      </p:pic>
      <p:pic>
        <p:nvPicPr>
          <p:cNvPr id="7" name="Picture 6" descr="A logo with a circle and a circle with a circle and a circle with a circle with a circle with a circle with a circle with a circle with a circle with a circle with a circle with&#10;&#10;Description automatically generated">
            <a:extLst>
              <a:ext uri="{FF2B5EF4-FFF2-40B4-BE49-F238E27FC236}">
                <a16:creationId xmlns:a16="http://schemas.microsoft.com/office/drawing/2014/main" id="{A817BB51-E35D-2646-4DBB-2D557BF02D9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1332" y="6345936"/>
            <a:ext cx="512064" cy="512064"/>
          </a:xfrm>
          <a:prstGeom prst="rect">
            <a:avLst/>
          </a:prstGeom>
        </p:spPr>
      </p:pic>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2.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79A9CC-1221-4480-B719-A3FDECFA943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1922</TotalTime>
  <Words>667</Words>
  <Application>Microsoft Office PowerPoint</Application>
  <PresentationFormat>Widescreen</PresentationFormat>
  <Paragraphs>22</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Arial Black</vt:lpstr>
      <vt:lpstr>Avenir Next LT Pro</vt:lpstr>
      <vt:lpstr>AvenirNext LT Pro Bold</vt:lpstr>
      <vt:lpstr>AvenirNext LT Pro Regular</vt:lpstr>
      <vt:lpstr>Calibri</vt:lpstr>
      <vt:lpstr>CharisSIL</vt:lpstr>
      <vt:lpstr>STIX-Regular</vt:lpstr>
      <vt:lpstr>Wingdings</vt:lpstr>
      <vt:lpstr>Office Theme</vt:lpstr>
      <vt:lpstr>Evolution of Single Atom Pt Sites during Non-oxidative Coupling of Methane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16</cp:revision>
  <dcterms:created xsi:type="dcterms:W3CDTF">2023-07-20T14:08:23Z</dcterms:created>
  <dcterms:modified xsi:type="dcterms:W3CDTF">2024-03-27T17:16:00Z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vt:lpwstr>
  </property>
  <property fmtid="{D5CDD505-2E9C-101B-9397-08002B2CF9AE}" pid="7" name="TriggerFlowInfo">
    <vt:lpwstr/>
  </property>
</Properties>
</file>