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2" r:id="rId1"/>
  </p:sldMasterIdLst>
  <p:notesMasterIdLst>
    <p:notesMasterId r:id="rId3"/>
  </p:notesMasterIdLst>
  <p:handoutMasterIdLst>
    <p:handoutMasterId r:id="rId4"/>
  </p:handoutMasterIdLst>
  <p:sldIdLst>
    <p:sldId id="1941" r:id="rId2"/>
  </p:sldIdLst>
  <p:sldSz cx="12192000" cy="6858000"/>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2" userDrawn="1">
          <p15:clr>
            <a:srgbClr val="A4A3A4"/>
          </p15:clr>
        </p15:guide>
        <p15:guide id="2" pos="3843"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ruju" initials="" lastIdx="3" clrIdx="0"/>
  <p:cmAuthor id="7" name="Office of Science" initials="SC" lastIdx="1" clrIdx="7">
    <p:extLst>
      <p:ext uri="{19B8F6BF-5375-455C-9EA6-DF929625EA0E}">
        <p15:presenceInfo xmlns:p15="http://schemas.microsoft.com/office/powerpoint/2012/main" userId="Office of Science" providerId="None"/>
      </p:ext>
    </p:extLst>
  </p:cmAuthor>
  <p:cmAuthor id="1" name="OMB28" initials="OMB28" lastIdx="3" clrIdx="1"/>
  <p:cmAuthor id="8" name="BES" initials="HL" lastIdx="10" clrIdx="8">
    <p:extLst>
      <p:ext uri="{19B8F6BF-5375-455C-9EA6-DF929625EA0E}">
        <p15:presenceInfo xmlns:p15="http://schemas.microsoft.com/office/powerpoint/2012/main" userId="BES" providerId="None"/>
      </p:ext>
    </p:extLst>
  </p:cmAuthor>
  <p:cmAuthor id="2" name="Lisa Yost" initials="LY" lastIdx="1" clrIdx="2">
    <p:extLst>
      <p:ext uri="{19B8F6BF-5375-455C-9EA6-DF929625EA0E}">
        <p15:presenceInfo xmlns:p15="http://schemas.microsoft.com/office/powerpoint/2012/main" userId="Lisa Yost" providerId="None"/>
      </p:ext>
    </p:extLst>
  </p:cmAuthor>
  <p:cmAuthor id="9" name="hortlin" initials="h" lastIdx="4" clrIdx="9"/>
  <p:cmAuthor id="3" name="Pham, Sandra" initials="PS" lastIdx="47" clrIdx="3">
    <p:extLst>
      <p:ext uri="{19B8F6BF-5375-455C-9EA6-DF929625EA0E}">
        <p15:presenceInfo xmlns:p15="http://schemas.microsoft.com/office/powerpoint/2012/main" userId="Pham, Sandra" providerId="None"/>
      </p:ext>
    </p:extLst>
  </p:cmAuthor>
  <p:cmAuthor id="4" name="Sandra Pham" initials="LY" lastIdx="7" clrIdx="4">
    <p:extLst>
      <p:ext uri="{19B8F6BF-5375-455C-9EA6-DF929625EA0E}">
        <p15:presenceInfo xmlns:p15="http://schemas.microsoft.com/office/powerpoint/2012/main" userId="Sandra Pham" providerId="None"/>
      </p:ext>
    </p:extLst>
  </p:cmAuthor>
  <p:cmAuthor id="5" name="Klausing, Kathleen" initials="KK" lastIdx="1" clrIdx="5">
    <p:extLst>
      <p:ext uri="{19B8F6BF-5375-455C-9EA6-DF929625EA0E}">
        <p15:presenceInfo xmlns:p15="http://schemas.microsoft.com/office/powerpoint/2012/main" userId="Klausing, Kathleen" providerId="None"/>
      </p:ext>
    </p:extLst>
  </p:cmAuthor>
  <p:cmAuthor id="6" name="Allen, Denise" initials="DA" lastIdx="1" clrIdx="6">
    <p:extLst>
      <p:ext uri="{19B8F6BF-5375-455C-9EA6-DF929625EA0E}">
        <p15:presenceInfo xmlns:p15="http://schemas.microsoft.com/office/powerpoint/2012/main" userId="Allen, Denis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636"/>
    <a:srgbClr val="0F6636"/>
    <a:srgbClr val="000000"/>
    <a:srgbClr val="0000FF"/>
    <a:srgbClr val="F2F2F2"/>
    <a:srgbClr val="5AE838"/>
    <a:srgbClr val="9966FF"/>
    <a:srgbClr val="0099FF"/>
    <a:srgbClr val="33CCFF"/>
    <a:srgbClr val="404040"/>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94" autoAdjust="0"/>
    <p:restoredTop sz="86545" autoAdjust="0"/>
  </p:normalViewPr>
  <p:slideViewPr>
    <p:cSldViewPr snapToGrid="0">
      <p:cViewPr varScale="1">
        <p:scale>
          <a:sx n="138" d="100"/>
          <a:sy n="138" d="100"/>
        </p:scale>
        <p:origin x="708" y="120"/>
      </p:cViewPr>
      <p:guideLst>
        <p:guide orient="horz" pos="312"/>
        <p:guide pos="3843"/>
      </p:guideLst>
    </p:cSldViewPr>
  </p:slideViewPr>
  <p:outlineViewPr>
    <p:cViewPr>
      <p:scale>
        <a:sx n="33" d="100"/>
        <a:sy n="33" d="100"/>
      </p:scale>
      <p:origin x="0" y="-20126"/>
    </p:cViewPr>
  </p:outlineViewPr>
  <p:notesTextViewPr>
    <p:cViewPr>
      <p:scale>
        <a:sx n="100" d="100"/>
        <a:sy n="100" d="100"/>
      </p:scale>
      <p:origin x="0" y="-2022"/>
    </p:cViewPr>
  </p:notesTextViewPr>
  <p:sorterViewPr>
    <p:cViewPr>
      <p:scale>
        <a:sx n="60" d="100"/>
        <a:sy n="60" d="100"/>
      </p:scale>
      <p:origin x="0" y="-6096"/>
    </p:cViewPr>
  </p:sorterViewPr>
  <p:notesViewPr>
    <p:cSldViewPr snapToGrid="0" showGuides="1">
      <p:cViewPr>
        <p:scale>
          <a:sx n="110" d="100"/>
          <a:sy n="110" d="100"/>
        </p:scale>
        <p:origin x="172" y="-1980"/>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1"/>
            <a:ext cx="2982380" cy="464900"/>
          </a:xfrm>
          <a:prstGeom prst="rect">
            <a:avLst/>
          </a:prstGeom>
        </p:spPr>
        <p:txBody>
          <a:bodyPr vert="horz" lIns="91847" tIns="45921" rIns="91847" bIns="45921" rtlCol="0"/>
          <a:lstStyle>
            <a:lvl1pPr algn="l">
              <a:defRPr sz="1200"/>
            </a:lvl1pPr>
          </a:lstStyle>
          <a:p>
            <a:endParaRPr lang="en-US"/>
          </a:p>
        </p:txBody>
      </p:sp>
      <p:sp>
        <p:nvSpPr>
          <p:cNvPr id="3" name="Date Placeholder 2"/>
          <p:cNvSpPr>
            <a:spLocks noGrp="1"/>
          </p:cNvSpPr>
          <p:nvPr>
            <p:ph type="dt" sz="quarter" idx="1"/>
          </p:nvPr>
        </p:nvSpPr>
        <p:spPr>
          <a:xfrm>
            <a:off x="3897882" y="11"/>
            <a:ext cx="2982379" cy="464900"/>
          </a:xfrm>
          <a:prstGeom prst="rect">
            <a:avLst/>
          </a:prstGeom>
        </p:spPr>
        <p:txBody>
          <a:bodyPr vert="horz" lIns="91847" tIns="45921" rIns="91847" bIns="45921" rtlCol="0"/>
          <a:lstStyle>
            <a:lvl1pPr algn="r">
              <a:defRPr sz="1200"/>
            </a:lvl1pPr>
          </a:lstStyle>
          <a:p>
            <a:fld id="{B17554D1-967C-4C6D-9F2D-48B3C2720170}" type="datetimeFigureOut">
              <a:rPr lang="en-US" smtClean="0"/>
              <a:t>4/13/2023</a:t>
            </a:fld>
            <a:endParaRPr lang="en-US"/>
          </a:p>
        </p:txBody>
      </p:sp>
      <p:sp>
        <p:nvSpPr>
          <p:cNvPr id="4" name="Footer Placeholder 3"/>
          <p:cNvSpPr>
            <a:spLocks noGrp="1"/>
          </p:cNvSpPr>
          <p:nvPr>
            <p:ph type="ftr" sz="quarter" idx="2"/>
          </p:nvPr>
        </p:nvSpPr>
        <p:spPr>
          <a:xfrm>
            <a:off x="1" y="8829911"/>
            <a:ext cx="2982380" cy="464900"/>
          </a:xfrm>
          <a:prstGeom prst="rect">
            <a:avLst/>
          </a:prstGeom>
        </p:spPr>
        <p:txBody>
          <a:bodyPr vert="horz" lIns="91847" tIns="45921" rIns="91847" bIns="45921" rtlCol="0" anchor="b"/>
          <a:lstStyle>
            <a:lvl1pPr algn="l">
              <a:defRPr sz="1200"/>
            </a:lvl1pPr>
          </a:lstStyle>
          <a:p>
            <a:endParaRPr lang="en-US"/>
          </a:p>
        </p:txBody>
      </p:sp>
      <p:sp>
        <p:nvSpPr>
          <p:cNvPr id="5" name="Slide Number Placeholder 4"/>
          <p:cNvSpPr>
            <a:spLocks noGrp="1"/>
          </p:cNvSpPr>
          <p:nvPr>
            <p:ph type="sldNum" sz="quarter" idx="3"/>
          </p:nvPr>
        </p:nvSpPr>
        <p:spPr>
          <a:xfrm>
            <a:off x="3897882" y="8829911"/>
            <a:ext cx="2982379" cy="464900"/>
          </a:xfrm>
          <a:prstGeom prst="rect">
            <a:avLst/>
          </a:prstGeom>
        </p:spPr>
        <p:txBody>
          <a:bodyPr vert="horz" lIns="91847" tIns="45921" rIns="91847" bIns="45921" rtlCol="0" anchor="b"/>
          <a:lstStyle>
            <a:lvl1pPr algn="r">
              <a:defRPr sz="1200"/>
            </a:lvl1pPr>
          </a:lstStyle>
          <a:p>
            <a:fld id="{AA47E720-93EF-483D-84A7-F39F5B8DBC9A}" type="slidenum">
              <a:rPr lang="en-US" smtClean="0"/>
              <a:t>‹#›</a:t>
            </a:fld>
            <a:endParaRPr lang="en-US"/>
          </a:p>
        </p:txBody>
      </p:sp>
    </p:spTree>
    <p:extLst>
      <p:ext uri="{BB962C8B-B14F-4D97-AF65-F5344CB8AC3E}">
        <p14:creationId xmlns:p14="http://schemas.microsoft.com/office/powerpoint/2010/main" val="3839749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1"/>
            <a:ext cx="2981912" cy="464820"/>
          </a:xfrm>
          <a:prstGeom prst="rect">
            <a:avLst/>
          </a:prstGeom>
        </p:spPr>
        <p:txBody>
          <a:bodyPr vert="horz" lIns="92628" tIns="46311" rIns="92628" bIns="46311"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98353" y="11"/>
            <a:ext cx="2981912" cy="464820"/>
          </a:xfrm>
          <a:prstGeom prst="rect">
            <a:avLst/>
          </a:prstGeom>
        </p:spPr>
        <p:txBody>
          <a:bodyPr vert="horz" lIns="92628" tIns="46311" rIns="92628" bIns="46311" rtlCol="0"/>
          <a:lstStyle>
            <a:lvl1pPr algn="r" fontAlgn="auto">
              <a:spcBef>
                <a:spcPts val="0"/>
              </a:spcBef>
              <a:spcAft>
                <a:spcPts val="0"/>
              </a:spcAft>
              <a:defRPr sz="1200">
                <a:latin typeface="+mn-lt"/>
              </a:defRPr>
            </a:lvl1pPr>
          </a:lstStyle>
          <a:p>
            <a:pPr>
              <a:defRPr/>
            </a:pPr>
            <a:fld id="{36962A90-C2A2-4CDF-8D04-DA2BD430AAAB}" type="datetimeFigureOut">
              <a:rPr lang="en-US"/>
              <a:pPr>
                <a:defRPr/>
              </a:pPr>
              <a:t>4/13/2023</a:t>
            </a:fld>
            <a:endParaRPr lang="en-US"/>
          </a:p>
        </p:txBody>
      </p:sp>
      <p:sp>
        <p:nvSpPr>
          <p:cNvPr id="4" name="Slide Image Placeholder 3"/>
          <p:cNvSpPr>
            <a:spLocks noGrp="1" noRot="1" noChangeAspect="1"/>
          </p:cNvSpPr>
          <p:nvPr>
            <p:ph type="sldImg" idx="2"/>
          </p:nvPr>
        </p:nvSpPr>
        <p:spPr>
          <a:xfrm>
            <a:off x="344488" y="698500"/>
            <a:ext cx="6192837" cy="3484563"/>
          </a:xfrm>
          <a:prstGeom prst="rect">
            <a:avLst/>
          </a:prstGeom>
          <a:noFill/>
          <a:ln w="12700">
            <a:solidFill>
              <a:prstClr val="black"/>
            </a:solidFill>
          </a:ln>
        </p:spPr>
        <p:txBody>
          <a:bodyPr vert="horz" lIns="92628" tIns="46311" rIns="92628" bIns="46311" rtlCol="0" anchor="ctr"/>
          <a:lstStyle/>
          <a:p>
            <a:pPr lvl="0"/>
            <a:endParaRPr lang="en-US" noProof="0"/>
          </a:p>
        </p:txBody>
      </p:sp>
      <p:sp>
        <p:nvSpPr>
          <p:cNvPr id="5" name="Notes Placeholder 4"/>
          <p:cNvSpPr>
            <a:spLocks noGrp="1"/>
          </p:cNvSpPr>
          <p:nvPr>
            <p:ph type="body" sz="quarter" idx="3"/>
          </p:nvPr>
        </p:nvSpPr>
        <p:spPr>
          <a:xfrm>
            <a:off x="688503" y="4415791"/>
            <a:ext cx="5504827" cy="4183380"/>
          </a:xfrm>
          <a:prstGeom prst="rect">
            <a:avLst/>
          </a:prstGeom>
        </p:spPr>
        <p:txBody>
          <a:bodyPr vert="horz" lIns="92628" tIns="46311" rIns="92628" bIns="4631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4" y="8829994"/>
            <a:ext cx="2981912" cy="464820"/>
          </a:xfrm>
          <a:prstGeom prst="rect">
            <a:avLst/>
          </a:prstGeom>
        </p:spPr>
        <p:txBody>
          <a:bodyPr vert="horz" lIns="92628" tIns="46311" rIns="92628" bIns="46311"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98353" y="8829994"/>
            <a:ext cx="2981912" cy="464820"/>
          </a:xfrm>
          <a:prstGeom prst="rect">
            <a:avLst/>
          </a:prstGeom>
        </p:spPr>
        <p:txBody>
          <a:bodyPr vert="horz" lIns="92628" tIns="46311" rIns="92628" bIns="46311" rtlCol="0" anchor="b"/>
          <a:lstStyle>
            <a:lvl1pPr algn="r" fontAlgn="auto">
              <a:spcBef>
                <a:spcPts val="0"/>
              </a:spcBef>
              <a:spcAft>
                <a:spcPts val="0"/>
              </a:spcAft>
              <a:defRPr sz="1200">
                <a:latin typeface="+mn-lt"/>
              </a:defRPr>
            </a:lvl1pPr>
          </a:lstStyle>
          <a:p>
            <a:pPr>
              <a:defRPr/>
            </a:pPr>
            <a:fld id="{F876D4B8-3D7E-42E7-AF06-6D9133F7F081}" type="slidenum">
              <a:rPr lang="en-US"/>
              <a:pPr>
                <a:defRPr/>
              </a:pPr>
              <a:t>‹#›</a:t>
            </a:fld>
            <a:endParaRPr lang="en-US"/>
          </a:p>
        </p:txBody>
      </p:sp>
    </p:spTree>
    <p:extLst>
      <p:ext uri="{BB962C8B-B14F-4D97-AF65-F5344CB8AC3E}">
        <p14:creationId xmlns:p14="http://schemas.microsoft.com/office/powerpoint/2010/main" val="10140265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defTabSz="922264">
              <a:defRPr/>
            </a:pPr>
            <a:r>
              <a:rPr lang="en-US" u="sng" dirty="0">
                <a:latin typeface="Arial"/>
                <a:cs typeface="Arial"/>
              </a:rPr>
              <a:t>1-2 paragraph description of highlight</a:t>
            </a:r>
            <a:r>
              <a:rPr lang="en-US" u="none" dirty="0">
                <a:latin typeface="Arial"/>
                <a:cs typeface="Arial"/>
              </a:rPr>
              <a:t>:</a:t>
            </a:r>
            <a:r>
              <a:rPr lang="en-US" u="none" baseline="0" dirty="0">
                <a:latin typeface="Arial"/>
                <a:cs typeface="Arial"/>
              </a:rPr>
              <a:t> </a:t>
            </a:r>
            <a:endParaRPr lang="en-US" dirty="0">
              <a:solidFill>
                <a:srgbClr val="0D0D0D"/>
              </a:solidFill>
              <a:latin typeface="Arial"/>
              <a:cs typeface="Arial"/>
            </a:endParaRPr>
          </a:p>
          <a:p>
            <a:pPr algn="l"/>
            <a:r>
              <a:rPr lang="en-US" sz="1200" b="0" i="0" u="none" strike="noStrike" baseline="0" dirty="0">
                <a:latin typeface="MinionPro-Regular"/>
              </a:rPr>
              <a:t>The longwave infrared (LWIR) region of the spectrum spans 8 to 14 </a:t>
            </a:r>
            <a:r>
              <a:rPr lang="el-GR" sz="1200" b="0" i="0" u="none" strike="noStrike" baseline="0" dirty="0">
                <a:latin typeface="MinionPro-Regular"/>
              </a:rPr>
              <a:t>μ</a:t>
            </a:r>
            <a:r>
              <a:rPr lang="en-US" sz="1200" b="0" i="0" u="none" strike="noStrike" baseline="0" dirty="0">
                <a:latin typeface="MinionPro-Regular"/>
              </a:rPr>
              <a:t>m and enables high-performance sensing and imaging for detection, ranging, and monitoring. Chip-scale LWIR photonics has enormous potential for real-time environmental monitoring, explosive detection, and biomedicine. However, realizing technologies such as precision sensors and broadband frequency combs requires ultra low-loss and low-dispersion components, which have so far remained elusive in this regime. Here, we use native germanium to demonstrate the first high-quality </a:t>
            </a:r>
            <a:r>
              <a:rPr lang="en-US" sz="1200" b="0" i="0" u="none" strike="noStrike" baseline="0" dirty="0" err="1">
                <a:latin typeface="MinionPro-Regular"/>
              </a:rPr>
              <a:t>microresonators</a:t>
            </a:r>
            <a:r>
              <a:rPr lang="en-US" sz="1200" b="0" i="0" u="none" strike="noStrike" baseline="0" dirty="0">
                <a:latin typeface="MinionPro-Regular"/>
              </a:rPr>
              <a:t> in the LWIR. These </a:t>
            </a:r>
            <a:r>
              <a:rPr lang="en-US" sz="1200" b="0" i="0" u="none" strike="noStrike" baseline="0" dirty="0" err="1">
                <a:latin typeface="MinionPro-Regular"/>
              </a:rPr>
              <a:t>microresonators</a:t>
            </a:r>
            <a:r>
              <a:rPr lang="en-US" sz="1200" b="0" i="0" u="none" strike="noStrike" baseline="0" dirty="0">
                <a:latin typeface="MinionPro-Regular"/>
              </a:rPr>
              <a:t> are coupled to partially-suspended Ge waveguides on a separate glass chip, allowing for the first unambiguous measurements of isolated linewidths. At 8 </a:t>
            </a:r>
            <a:r>
              <a:rPr lang="el-GR" sz="1200" b="0" i="0" u="none" strike="noStrike" baseline="0" dirty="0">
                <a:latin typeface="MinionPro-Regular"/>
              </a:rPr>
              <a:t>μ</a:t>
            </a:r>
            <a:r>
              <a:rPr lang="en-US" sz="1200" b="0" i="0" u="none" strike="noStrike" baseline="0" dirty="0">
                <a:latin typeface="MinionPro-Regular"/>
              </a:rPr>
              <a:t>m, we measured losses of 0.5 dB/cm and intrinsic quality (Q) factors of 2.5 × 105, nearly two orders of magnitude higher than prior LWIR resonators. Our work portends the development of novel sensing and nonlinear photonics in the LWIR regime.</a:t>
            </a:r>
          </a:p>
          <a:p>
            <a:pPr algn="l"/>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Acknowledgements</a:t>
            </a:r>
            <a:r>
              <a:rPr kumimoji="0" lang="en-US" sz="1200" b="0" i="0" u="none" strike="noStrike" kern="1200" cap="none" spc="0" normalizeH="0" baseline="0" noProof="0" dirty="0">
                <a:ln>
                  <a:noFill/>
                </a:ln>
                <a:solidFill>
                  <a:prstClr val="black"/>
                </a:solidFill>
                <a:effectLst/>
                <a:uLnTx/>
                <a:uFillTx/>
                <a:latin typeface="+mn-lt"/>
                <a:ea typeface="+mn-ea"/>
                <a:cs typeface="+mn-cs"/>
              </a:rPr>
              <a:t>: </a:t>
            </a:r>
            <a:r>
              <a:rPr lang="en-US" sz="1200" kern="1200" dirty="0">
                <a:solidFill>
                  <a:schemeClr val="tx1"/>
                </a:solidFill>
                <a:effectLst/>
                <a:latin typeface="+mn-lt"/>
                <a:ea typeface="+mn-ea"/>
                <a:cs typeface="+mn-cs"/>
              </a:rPr>
              <a:t>This work was sponsored by Research Council of Norway through the FRINATEK Program (Grant No. 302923). D.R. thanks the generous financial support from the FRIPRO Mobility Fellowship, Research Council of Norway. D.B. acknowledges support from AFOSR grant no. FA9550-20-1-0192, NSF grant ECCS-2046772, and ONR grant N00014-21-1-2735; this research is funded in part by the Gordon and Betty Moore Foundation through Grant GBMF11446 to the University of Notre Dame to support the work of D.B. This work was performed, in part, at the Center for Integrated Nanotechnologies, an Office of Science User Facility operated for the U.S. Department of Energy (DOE) Office of Science. Sandia National Laboratories is a </a:t>
            </a:r>
            <a:r>
              <a:rPr lang="en-US" sz="1200" kern="1200" dirty="0" err="1">
                <a:solidFill>
                  <a:schemeClr val="tx1"/>
                </a:solidFill>
                <a:effectLst/>
                <a:latin typeface="+mn-lt"/>
                <a:ea typeface="+mn-ea"/>
                <a:cs typeface="+mn-cs"/>
              </a:rPr>
              <a:t>multimission</a:t>
            </a:r>
            <a:r>
              <a:rPr lang="en-US" sz="1200" kern="1200" dirty="0">
                <a:solidFill>
                  <a:schemeClr val="tx1"/>
                </a:solidFill>
                <a:effectLst/>
                <a:latin typeface="+mn-lt"/>
                <a:ea typeface="+mn-ea"/>
                <a:cs typeface="+mn-cs"/>
              </a:rPr>
              <a:t> laboratory managed and operated by National Technology &amp; Engineering Solutions of Sandia, LLC, a wholly owned subsidiary of Honeywell International, Inc., for the U.S. DOE’s National Nuclear Security Administration under contract DE-NA-0003525. The views expressed in the article do not necessarily represent the views of the U.S. DOE or the United States Government.</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106636"/>
              </a:solidFill>
              <a:effectLst/>
              <a:uLnTx/>
              <a:uFillTx/>
              <a:latin typeface="+mn-lt"/>
              <a:ea typeface="+mn-ea"/>
              <a:cs typeface="+mn-cs"/>
            </a:endParaRPr>
          </a:p>
          <a:p>
            <a:pPr marL="0" marR="0" lvl="0" indent="0" algn="l" defTabSz="922264" rtl="0" eaLnBrk="1" fontAlgn="auto" latinLnBrk="0" hangingPunct="1">
              <a:lnSpc>
                <a:spcPct val="100000"/>
              </a:lnSpc>
              <a:spcBef>
                <a:spcPts val="0"/>
              </a:spcBef>
              <a:spcAft>
                <a:spcPts val="0"/>
              </a:spcAft>
              <a:buClrTx/>
              <a:buSzTx/>
              <a:buFontTx/>
              <a:buNone/>
              <a:tabLst/>
              <a:defRPr/>
            </a:pPr>
            <a:r>
              <a:rPr lang="en-US" u="sng" dirty="0">
                <a:solidFill>
                  <a:srgbClr val="0D0D0D"/>
                </a:solidFill>
                <a:latin typeface="Arial"/>
                <a:cs typeface="Arial"/>
              </a:rPr>
              <a:t>HL Type (place “X” where appropriate):</a:t>
            </a:r>
            <a:r>
              <a:rPr lang="en-US" dirty="0">
                <a:solidFill>
                  <a:srgbClr val="0D0D0D"/>
                </a:solidFill>
                <a:latin typeface="Arial"/>
                <a:cs typeface="Arial"/>
              </a:rPr>
              <a:t> User___, Staff___, User</a:t>
            </a:r>
            <a:r>
              <a:rPr lang="en-US" baseline="0" dirty="0">
                <a:solidFill>
                  <a:srgbClr val="0D0D0D"/>
                </a:solidFill>
                <a:latin typeface="Arial"/>
                <a:cs typeface="Arial"/>
              </a:rPr>
              <a:t> </a:t>
            </a:r>
            <a:r>
              <a:rPr lang="en-US" dirty="0">
                <a:solidFill>
                  <a:srgbClr val="0D0D0D"/>
                </a:solidFill>
                <a:latin typeface="Arial"/>
                <a:cs typeface="Arial"/>
              </a:rPr>
              <a:t>&amp; </a:t>
            </a:r>
            <a:r>
              <a:rPr lang="en-US" dirty="0" err="1">
                <a:solidFill>
                  <a:srgbClr val="0D0D0D"/>
                </a:solidFill>
                <a:latin typeface="Arial"/>
                <a:cs typeface="Arial"/>
              </a:rPr>
              <a:t>Staff__X</a:t>
            </a:r>
            <a:r>
              <a:rPr lang="en-US" dirty="0">
                <a:solidFill>
                  <a:srgbClr val="0D0D0D"/>
                </a:solidFill>
                <a:latin typeface="Arial"/>
                <a:cs typeface="Arial"/>
              </a:rPr>
              <a:t>_</a:t>
            </a:r>
          </a:p>
          <a:p>
            <a:pPr algn="l"/>
            <a:endParaRPr lang="en-US" dirty="0">
              <a:solidFill>
                <a:srgbClr val="0D0D0D"/>
              </a:solidFill>
              <a:latin typeface="Arial"/>
              <a:cs typeface="Arial"/>
            </a:endParaRPr>
          </a:p>
          <a:p>
            <a:r>
              <a:rPr lang="en-US" u="sng" dirty="0">
                <a:solidFill>
                  <a:srgbClr val="0D0D0D"/>
                </a:solidFill>
                <a:latin typeface="Arial"/>
                <a:cs typeface="Arial"/>
              </a:rPr>
              <a:t>Collaborating Institutions</a:t>
            </a:r>
          </a:p>
          <a:p>
            <a:r>
              <a:rPr lang="en-US" dirty="0">
                <a:solidFill>
                  <a:srgbClr val="0D0D0D"/>
                </a:solidFill>
                <a:latin typeface="Arial"/>
                <a:cs typeface="Arial"/>
              </a:rPr>
              <a:t>University of Notre Dame </a:t>
            </a:r>
          </a:p>
          <a:p>
            <a:endParaRPr lang="en-US" dirty="0">
              <a:solidFill>
                <a:srgbClr val="0D0D0D"/>
              </a:solidFill>
              <a:latin typeface="Arial"/>
              <a:cs typeface="Arial"/>
            </a:endParaRPr>
          </a:p>
          <a:p>
            <a:pPr defTabSz="922264">
              <a:defRPr/>
            </a:pPr>
            <a:r>
              <a:rPr lang="en-US" u="sng" dirty="0">
                <a:latin typeface="Arial"/>
                <a:cs typeface="Arial"/>
              </a:rPr>
              <a:t>Funding Overview Section (place “X” for all relevant sources)</a:t>
            </a:r>
          </a:p>
          <a:p>
            <a:pPr defTabSz="922264">
              <a:defRPr/>
            </a:pPr>
            <a:r>
              <a:rPr lang="en-US" dirty="0">
                <a:latin typeface="Arial"/>
                <a:cs typeface="Arial"/>
              </a:rPr>
              <a:t>BES Funding: MSED___, CSGB___, EFRC___, SUFD___</a:t>
            </a:r>
          </a:p>
          <a:p>
            <a:pPr defTabSz="922264">
              <a:defRPr/>
            </a:pPr>
            <a:r>
              <a:rPr lang="en-US" dirty="0">
                <a:latin typeface="Arial"/>
                <a:cs typeface="Arial"/>
              </a:rPr>
              <a:t>SC Funding: ASCR___, BES_X__, BER___, FES___, HEP___, NP___, WDTS___, SBIR___, etc.</a:t>
            </a:r>
          </a:p>
          <a:p>
            <a:pPr defTabSz="922264">
              <a:defRPr/>
            </a:pPr>
            <a:r>
              <a:rPr lang="en-US" dirty="0">
                <a:latin typeface="Arial"/>
                <a:cs typeface="Arial"/>
              </a:rPr>
              <a:t>Other Funding: DOD_X__, DOE___, NIH___, NSF__X_, etc.</a:t>
            </a:r>
          </a:p>
          <a:p>
            <a:endParaRPr lang="en-US" dirty="0">
              <a:solidFill>
                <a:srgbClr val="0D0D0D"/>
              </a:solidFill>
              <a:latin typeface="Arial"/>
              <a:cs typeface="Arial"/>
            </a:endParaRPr>
          </a:p>
          <a:p>
            <a:r>
              <a:rPr lang="en-US" u="sng" dirty="0">
                <a:solidFill>
                  <a:srgbClr val="0D0D0D"/>
                </a:solidFill>
                <a:latin typeface="Arial"/>
                <a:cs typeface="Arial"/>
              </a:rPr>
              <a:t>Funding details for all sources: (example)</a:t>
            </a:r>
          </a:p>
          <a:p>
            <a:pPr fontAlgn="base">
              <a:spcBef>
                <a:spcPct val="0"/>
              </a:spcBef>
              <a:spcAft>
                <a:spcPct val="0"/>
              </a:spcAft>
            </a:pPr>
            <a:endParaRPr lang="en-US" sz="1000" dirty="0">
              <a:solidFill>
                <a:srgbClr val="008000"/>
              </a:solidFill>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000" b="0" i="0" u="sng" strike="noStrike" kern="1200" cap="none" spc="0" normalizeH="0" baseline="0" noProof="0" dirty="0">
                <a:ln>
                  <a:noFill/>
                </a:ln>
                <a:solidFill>
                  <a:prstClr val="black"/>
                </a:solidFill>
                <a:effectLst/>
                <a:uLnTx/>
                <a:uFillTx/>
                <a:latin typeface="Arial"/>
                <a:ea typeface="+mn-ea"/>
                <a:cs typeface="Arial"/>
              </a:rPr>
              <a:t>Publication/ press releases/ related links:</a:t>
            </a:r>
            <a:endParaRPr kumimoji="0" lang="en-US" sz="1000" b="0" i="0" u="none" strike="noStrike" kern="1200" cap="none" spc="0" normalizeH="0" baseline="0" noProof="0" dirty="0">
              <a:ln>
                <a:noFill/>
              </a:ln>
              <a:solidFill>
                <a:prstClr val="black"/>
              </a:solidFill>
              <a:effectLst/>
              <a:uLnTx/>
              <a:uFillTx/>
              <a:latin typeface="Arial"/>
              <a:ea typeface="+mn-ea"/>
              <a:cs typeface="Arial"/>
            </a:endParaRPr>
          </a:p>
          <a:p>
            <a:r>
              <a:rPr lang="en-US" sz="1000" dirty="0"/>
              <a:t>Ren, D., Dong, C., Addamane, S. J., &amp; </a:t>
            </a:r>
            <a:r>
              <a:rPr lang="en-US" sz="1000" dirty="0" err="1"/>
              <a:t>Burghoff</a:t>
            </a:r>
            <a:r>
              <a:rPr lang="en-US" sz="1000" dirty="0"/>
              <a:t>, D. (2022). High-quality </a:t>
            </a:r>
            <a:r>
              <a:rPr lang="en-US" sz="1000" dirty="0" err="1"/>
              <a:t>microresonators</a:t>
            </a:r>
            <a:r>
              <a:rPr lang="en-US" sz="1000" dirty="0"/>
              <a:t> in the longwave infrared based on native germanium. Nature Communications, 13(1), 1-8 </a:t>
            </a:r>
          </a:p>
          <a:p>
            <a:r>
              <a:rPr lang="en-US" sz="1000" dirty="0"/>
              <a:t>DOI: 10.1038/s41467-022-32706-1</a:t>
            </a:r>
          </a:p>
          <a:p>
            <a:pPr fontAlgn="base">
              <a:spcBef>
                <a:spcPct val="0"/>
              </a:spcBef>
              <a:spcAft>
                <a:spcPct val="0"/>
              </a:spcAft>
            </a:pPr>
            <a:endParaRPr lang="en-US" sz="1000" dirty="0">
              <a:solidFill>
                <a:srgbClr val="008000"/>
              </a:solidFill>
            </a:endParaRPr>
          </a:p>
          <a:p>
            <a:endParaRPr lang="en-US" dirty="0"/>
          </a:p>
        </p:txBody>
      </p:sp>
      <p:sp>
        <p:nvSpPr>
          <p:cNvPr id="4" name="Slide Number Placeholder 3"/>
          <p:cNvSpPr>
            <a:spLocks noGrp="1"/>
          </p:cNvSpPr>
          <p:nvPr>
            <p:ph type="sldNum" sz="quarter" idx="5"/>
          </p:nvPr>
        </p:nvSpPr>
        <p:spPr/>
        <p:txBody>
          <a:bodyPr/>
          <a:lstStyle/>
          <a:p>
            <a:pPr>
              <a:defRPr/>
            </a:pPr>
            <a:fld id="{F876D4B8-3D7E-42E7-AF06-6D9133F7F081}" type="slidenum">
              <a:rPr lang="en-US" smtClean="0"/>
              <a:pPr>
                <a:defRPr/>
              </a:pPr>
              <a:t>1</a:t>
            </a:fld>
            <a:endParaRPr lang="en-US"/>
          </a:p>
        </p:txBody>
      </p:sp>
    </p:spTree>
    <p:extLst>
      <p:ext uri="{BB962C8B-B14F-4D97-AF65-F5344CB8AC3E}">
        <p14:creationId xmlns:p14="http://schemas.microsoft.com/office/powerpoint/2010/main" val="14143953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blipFill>
            <a:blip r:embed="rId2">
              <a:extLst>
                <a:ext uri="{28A0092B-C50C-407E-A947-70E740481C1C}">
                  <a14:useLocalDpi xmlns:a14="http://schemas.microsoft.com/office/drawing/2010/main" val="0"/>
                </a:ext>
              </a:extLst>
            </a:blip>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1656819"/>
            <a:ext cx="9966960" cy="2076983"/>
          </a:xfrm>
        </p:spPr>
        <p:txBody>
          <a:bodyPr anchor="b">
            <a:normAutofit/>
          </a:bodyPr>
          <a:lstStyle>
            <a:lvl1pPr algn="ctr">
              <a:lnSpc>
                <a:spcPct val="85000"/>
              </a:lnSpc>
              <a:defRPr sz="4800" b="1" cap="none"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709531" y="3869638"/>
            <a:ext cx="8767860"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dirty="0"/>
              <a:t>Click to edit Master subtitle style</a:t>
            </a:r>
          </a:p>
        </p:txBody>
      </p:sp>
      <p:cxnSp>
        <p:nvCxnSpPr>
          <p:cNvPr id="8" name="Straight Connector 7"/>
          <p:cNvCxnSpPr/>
          <p:nvPr/>
        </p:nvCxnSpPr>
        <p:spPr>
          <a:xfrm>
            <a:off x="1978662"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3310640" y="586505"/>
            <a:ext cx="5565639" cy="935227"/>
          </a:xfrm>
          <a:prstGeom prst="rect">
            <a:avLst/>
          </a:prstGeom>
        </p:spPr>
      </p:pic>
      <p:sp>
        <p:nvSpPr>
          <p:cNvPr id="13" name="Text Placeholder 12"/>
          <p:cNvSpPr>
            <a:spLocks noGrp="1"/>
          </p:cNvSpPr>
          <p:nvPr>
            <p:ph type="body" sz="quarter" idx="13"/>
          </p:nvPr>
        </p:nvSpPr>
        <p:spPr>
          <a:xfrm>
            <a:off x="1710268" y="5257801"/>
            <a:ext cx="8767233" cy="1417319"/>
          </a:xfrm>
        </p:spPr>
        <p:txBody>
          <a:bodyPr anchor="ctr">
            <a:normAutofit/>
          </a:bodyPr>
          <a:lstStyle>
            <a:lvl1pPr marL="34290" indent="0" algn="ctr">
              <a:buNone/>
              <a:defRPr sz="1800" i="1">
                <a:solidFill>
                  <a:schemeClr val="accent2">
                    <a:lumMod val="60000"/>
                    <a:lumOff val="40000"/>
                  </a:schemeClr>
                </a:solidFill>
              </a:defRPr>
            </a:lvl1pPr>
          </a:lstStyle>
          <a:p>
            <a:pPr lvl="0"/>
            <a:r>
              <a:rPr lang="en-US" dirty="0"/>
              <a:t>Click to edit Master text styles</a:t>
            </a:r>
          </a:p>
        </p:txBody>
      </p:sp>
    </p:spTree>
    <p:extLst>
      <p:ext uri="{BB962C8B-B14F-4D97-AF65-F5344CB8AC3E}">
        <p14:creationId xmlns:p14="http://schemas.microsoft.com/office/powerpoint/2010/main" val="226335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58812" y="1069850"/>
            <a:ext cx="5676937" cy="5065906"/>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3000" y="2834639"/>
            <a:ext cx="3779520" cy="3301117"/>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
        <p:nvSpPr>
          <p:cNvPr id="8" name="Title 1">
            <a:extLst>
              <a:ext uri="{FF2B5EF4-FFF2-40B4-BE49-F238E27FC236}">
                <a16:creationId xmlns:a16="http://schemas.microsoft.com/office/drawing/2014/main" id="{9EC3F3F8-FB97-4CA2-B020-4BFF49CE1262}"/>
              </a:ext>
            </a:extLst>
          </p:cNvPr>
          <p:cNvSpPr txBox="1">
            <a:spLocks/>
          </p:cNvSpPr>
          <p:nvPr/>
        </p:nvSpPr>
        <p:spPr>
          <a:xfrm>
            <a:off x="225779" y="3"/>
            <a:ext cx="11787327" cy="9025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6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91830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1F062FA-AF45-4321-8D16-B5AE092183F5}"/>
              </a:ext>
            </a:extLst>
          </p:cNvPr>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28169532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blipFill>
            <a:blip r:embed="rId2">
              <a:extLst>
                <a:ext uri="{28A0092B-C50C-407E-A947-70E740481C1C}">
                  <a14:useLocalDpi xmlns:a14="http://schemas.microsoft.com/office/drawing/2010/main" val="0"/>
                </a:ext>
              </a:extLst>
            </a:blip>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p:cNvPicPr>
          <p:nvPr/>
        </p:nvPicPr>
        <p:blipFill>
          <a:blip r:embed="rId3" cstate="print">
            <a:extLst>
              <a:ext uri="{28A0092B-C50C-407E-A947-70E740481C1C}">
                <a14:useLocalDpi xmlns:a14="http://schemas.microsoft.com/office/drawing/2010/main"/>
              </a:ext>
            </a:extLst>
          </a:blip>
          <a:stretch>
            <a:fillRect/>
          </a:stretch>
        </p:blipFill>
        <p:spPr>
          <a:xfrm>
            <a:off x="2283536" y="2788248"/>
            <a:ext cx="7624925" cy="1281502"/>
          </a:xfrm>
          <a:prstGeom prst="rect">
            <a:avLst/>
          </a:prstGeom>
        </p:spPr>
      </p:pic>
    </p:spTree>
    <p:extLst>
      <p:ext uri="{BB962C8B-B14F-4D97-AF65-F5344CB8AC3E}">
        <p14:creationId xmlns:p14="http://schemas.microsoft.com/office/powerpoint/2010/main" val="3077835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6000" b="1" cap="none"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1800">
                <a:solidFill>
                  <a:schemeClr val="accent1">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pPr>
              <a:defRPr/>
            </a:pPr>
            <a:fld id="{56929663-6CA7-4931-8F5D-849FE6A4CD44}" type="slidenum">
              <a:rPr lang="en-US" smtClean="0"/>
              <a:pPr>
                <a:defRPr/>
              </a:pPr>
              <a:t>‹#›</a:t>
            </a:fld>
            <a:endParaRPr lang="en-US"/>
          </a:p>
        </p:txBody>
      </p:sp>
      <p:cxnSp>
        <p:nvCxnSpPr>
          <p:cNvPr id="7" name="Straight Connector 6"/>
          <p:cNvCxnSpPr/>
          <p:nvPr/>
        </p:nvCxnSpPr>
        <p:spPr>
          <a:xfrm>
            <a:off x="1981202"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5969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Content Placeholder 2"/>
          <p:cNvSpPr>
            <a:spLocks noGrp="1"/>
          </p:cNvSpPr>
          <p:nvPr>
            <p:ph idx="1"/>
          </p:nvPr>
        </p:nvSpPr>
        <p:spPr>
          <a:xfrm>
            <a:off x="623035" y="1017332"/>
            <a:ext cx="11390071" cy="5221425"/>
          </a:xfrm>
        </p:spPr>
        <p:txBody>
          <a:bodyPr/>
          <a:lstStyle>
            <a:lvl1pPr>
              <a:spcBef>
                <a:spcPts val="1000"/>
              </a:spcBef>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26CA2777-A89F-4130-B308-73BB65955918}" type="slidenum">
              <a:rPr lang="en-US" smtClean="0"/>
              <a:pPr/>
              <a:t>‹#›</a:t>
            </a:fld>
            <a:endParaRPr lang="en-US"/>
          </a:p>
        </p:txBody>
      </p:sp>
    </p:spTree>
    <p:extLst>
      <p:ext uri="{BB962C8B-B14F-4D97-AF65-F5344CB8AC3E}">
        <p14:creationId xmlns:p14="http://schemas.microsoft.com/office/powerpoint/2010/main" val="2542884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No Footer">
    <p:spTree>
      <p:nvGrpSpPr>
        <p:cNvPr id="1" name=""/>
        <p:cNvGrpSpPr/>
        <p:nvPr/>
      </p:nvGrpSpPr>
      <p:grpSpPr>
        <a:xfrm>
          <a:off x="0" y="0"/>
          <a:ext cx="0" cy="0"/>
          <a:chOff x="0" y="0"/>
          <a:chExt cx="0" cy="0"/>
        </a:xfrm>
      </p:grpSpPr>
      <p:sp>
        <p:nvSpPr>
          <p:cNvPr id="4" name="Rectangle 3"/>
          <p:cNvSpPr/>
          <p:nvPr/>
        </p:nvSpPr>
        <p:spPr>
          <a:xfrm>
            <a:off x="0" y="6127846"/>
            <a:ext cx="12192000" cy="730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623035" y="1017332"/>
            <a:ext cx="11390071" cy="5601833"/>
          </a:xfrm>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11436808" y="6619164"/>
            <a:ext cx="576296" cy="231440"/>
          </a:xfrm>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875886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Small Header No Footer">
    <p:spTree>
      <p:nvGrpSpPr>
        <p:cNvPr id="1" name=""/>
        <p:cNvGrpSpPr/>
        <p:nvPr/>
      </p:nvGrpSpPr>
      <p:grpSpPr>
        <a:xfrm>
          <a:off x="0" y="0"/>
          <a:ext cx="0" cy="0"/>
          <a:chOff x="0" y="0"/>
          <a:chExt cx="0" cy="0"/>
        </a:xfrm>
      </p:grpSpPr>
      <p:sp>
        <p:nvSpPr>
          <p:cNvPr id="4" name="Rectangle 3"/>
          <p:cNvSpPr/>
          <p:nvPr/>
        </p:nvSpPr>
        <p:spPr>
          <a:xfrm>
            <a:off x="0" y="6127846"/>
            <a:ext cx="12192000" cy="730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225779" y="3"/>
            <a:ext cx="11787327" cy="577564"/>
          </a:xfrm>
        </p:spPr>
        <p:txBody>
          <a:bodyPr/>
          <a:lstStyle>
            <a:lvl1pPr>
              <a:defRPr sz="3600"/>
            </a:lvl1pPr>
          </a:lstStyle>
          <a:p>
            <a:r>
              <a:rPr lang="en-US"/>
              <a:t>Click to edit Master title style</a:t>
            </a:r>
            <a:endParaRPr lang="en-US" dirty="0"/>
          </a:p>
        </p:txBody>
      </p:sp>
      <p:grpSp>
        <p:nvGrpSpPr>
          <p:cNvPr id="14" name="Group 13"/>
          <p:cNvGrpSpPr/>
          <p:nvPr/>
        </p:nvGrpSpPr>
        <p:grpSpPr>
          <a:xfrm>
            <a:off x="1" y="7702"/>
            <a:ext cx="12192001" cy="6858063"/>
            <a:chOff x="0" y="7701"/>
            <a:chExt cx="9144001" cy="6858063"/>
          </a:xfrm>
        </p:grpSpPr>
        <p:sp>
          <p:nvSpPr>
            <p:cNvPr id="15" name="Right Triangle 14"/>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ight Triangle 15"/>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nvGrpSpPr>
            <p:cNvPr id="17" name="Group 16"/>
            <p:cNvGrpSpPr/>
            <p:nvPr/>
          </p:nvGrpSpPr>
          <p:grpSpPr>
            <a:xfrm>
              <a:off x="0" y="7701"/>
              <a:ext cx="9144001" cy="6665477"/>
              <a:chOff x="0" y="7701"/>
              <a:chExt cx="9144001" cy="6665477"/>
            </a:xfrm>
          </p:grpSpPr>
          <p:sp>
            <p:nvSpPr>
              <p:cNvPr id="18" name="Rectangle 17"/>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9" name="Right Triangle 18"/>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0" name="Right Triangle 1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1" name="Rectangle 20"/>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0" y="597965"/>
                <a:ext cx="9144001" cy="551073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grpSp>
      </p:grpSp>
      <p:cxnSp>
        <p:nvCxnSpPr>
          <p:cNvPr id="25" name="Straight Connector 24"/>
          <p:cNvCxnSpPr/>
          <p:nvPr/>
        </p:nvCxnSpPr>
        <p:spPr>
          <a:xfrm flipH="1">
            <a:off x="1" y="593401"/>
            <a:ext cx="11780713"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6" name="Straight Connector 25"/>
          <p:cNvCxnSpPr/>
          <p:nvPr/>
        </p:nvCxnSpPr>
        <p:spPr>
          <a:xfrm flipV="1">
            <a:off x="11787949" y="2393"/>
            <a:ext cx="408044" cy="587485"/>
          </a:xfrm>
          <a:prstGeom prst="line">
            <a:avLst/>
          </a:prstGeom>
          <a:ln cap="rnd"/>
        </p:spPr>
        <p:style>
          <a:lnRef idx="2">
            <a:schemeClr val="accent2"/>
          </a:lnRef>
          <a:fillRef idx="0">
            <a:schemeClr val="accent2"/>
          </a:fillRef>
          <a:effectRef idx="1">
            <a:schemeClr val="accent2"/>
          </a:effectRef>
          <a:fontRef idx="minor">
            <a:schemeClr val="tx1"/>
          </a:fontRef>
        </p:style>
      </p:cxnSp>
      <p:sp>
        <p:nvSpPr>
          <p:cNvPr id="9" name="Slide Number Placeholder 8"/>
          <p:cNvSpPr>
            <a:spLocks noGrp="1"/>
          </p:cNvSpPr>
          <p:nvPr>
            <p:ph type="sldNum" sz="quarter" idx="12"/>
          </p:nvPr>
        </p:nvSpPr>
        <p:spPr>
          <a:xfrm>
            <a:off x="11436808" y="6619164"/>
            <a:ext cx="576296" cy="231440"/>
          </a:xfrm>
        </p:spPr>
        <p:txBody>
          <a:bodyPr/>
          <a:lstStyle>
            <a:lvl1pPr>
              <a:defRPr>
                <a:solidFill>
                  <a:schemeClr val="accent1">
                    <a:lumMod val="75000"/>
                  </a:schemeClr>
                </a:solidFill>
              </a:defRPr>
            </a:lvl1pPr>
          </a:lstStyle>
          <a:p>
            <a:fld id="{600448BA-62AF-4340-AB5F-316C0E06117B}" type="slidenum">
              <a:rPr lang="en-US" smtClean="0">
                <a:solidFill>
                  <a:srgbClr val="0F3F66"/>
                </a:solidFill>
              </a:rPr>
              <a:pPr/>
              <a:t>‹#›</a:t>
            </a:fld>
            <a:endParaRPr lang="en-US" dirty="0">
              <a:solidFill>
                <a:srgbClr val="0F3F66"/>
              </a:solidFill>
            </a:endParaRPr>
          </a:p>
        </p:txBody>
      </p:sp>
      <p:sp>
        <p:nvSpPr>
          <p:cNvPr id="3" name="Content Placeholder 2"/>
          <p:cNvSpPr>
            <a:spLocks noGrp="1"/>
          </p:cNvSpPr>
          <p:nvPr>
            <p:ph idx="1"/>
          </p:nvPr>
        </p:nvSpPr>
        <p:spPr>
          <a:xfrm>
            <a:off x="623035" y="749296"/>
            <a:ext cx="11390071" cy="5869869"/>
          </a:xfrm>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8249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30306" y="1277471"/>
            <a:ext cx="5467574" cy="48032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1277471"/>
            <a:ext cx="5592694" cy="48032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013064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454716" y="1031624"/>
            <a:ext cx="5468112"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4716" y="1808546"/>
            <a:ext cx="5468112" cy="4293738"/>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031624"/>
            <a:ext cx="5468112"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269173" y="1808864"/>
            <a:ext cx="5468112" cy="4293738"/>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430721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3959071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5505753" y="1097280"/>
            <a:ext cx="5532851" cy="50252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779520" cy="3287864"/>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
        <p:nvSpPr>
          <p:cNvPr id="8" name="Title 1">
            <a:extLst>
              <a:ext uri="{FF2B5EF4-FFF2-40B4-BE49-F238E27FC236}">
                <a16:creationId xmlns:a16="http://schemas.microsoft.com/office/drawing/2014/main" id="{FB37B8B0-5783-417D-8EB4-D2892ACD842A}"/>
              </a:ext>
            </a:extLst>
          </p:cNvPr>
          <p:cNvSpPr txBox="1">
            <a:spLocks/>
          </p:cNvSpPr>
          <p:nvPr/>
        </p:nvSpPr>
        <p:spPr>
          <a:xfrm>
            <a:off x="225779" y="3"/>
            <a:ext cx="11787327" cy="9025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6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79528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75000"/>
              </a:schemeClr>
            </a:gs>
            <a:gs pos="74000">
              <a:schemeClr val="accent1"/>
            </a:gs>
            <a:gs pos="83000">
              <a:schemeClr val="accent1">
                <a:lumMod val="60000"/>
                <a:lumOff val="40000"/>
              </a:schemeClr>
            </a:gs>
            <a:gs pos="100000">
              <a:schemeClr val="accent1">
                <a:lumMod val="75000"/>
              </a:schemeClr>
            </a:gs>
          </a:gsLst>
          <a:lin ang="1200000" scaled="0"/>
        </a:gradFill>
        <a:effectLst/>
      </p:bgPr>
    </p:bg>
    <p:spTree>
      <p:nvGrpSpPr>
        <p:cNvPr id="1" name=""/>
        <p:cNvGrpSpPr/>
        <p:nvPr/>
      </p:nvGrpSpPr>
      <p:grpSpPr>
        <a:xfrm>
          <a:off x="0" y="0"/>
          <a:ext cx="0" cy="0"/>
          <a:chOff x="0" y="0"/>
          <a:chExt cx="0" cy="0"/>
        </a:xfrm>
      </p:grpSpPr>
      <p:grpSp>
        <p:nvGrpSpPr>
          <p:cNvPr id="14" name="Group 13"/>
          <p:cNvGrpSpPr/>
          <p:nvPr userDrawn="1"/>
        </p:nvGrpSpPr>
        <p:grpSpPr>
          <a:xfrm>
            <a:off x="1" y="7702"/>
            <a:ext cx="12192001" cy="6858063"/>
            <a:chOff x="0" y="7701"/>
            <a:chExt cx="9144001" cy="6858063"/>
          </a:xfrm>
        </p:grpSpPr>
        <p:sp>
          <p:nvSpPr>
            <p:cNvPr id="20" name="Right Triangle 19"/>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Right Triangle 18"/>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8" name="Group 7"/>
            <p:cNvGrpSpPr/>
            <p:nvPr/>
          </p:nvGrpSpPr>
          <p:grpSpPr>
            <a:xfrm>
              <a:off x="0" y="7701"/>
              <a:ext cx="9144001" cy="6858063"/>
              <a:chOff x="0" y="7701"/>
              <a:chExt cx="9144001" cy="6858063"/>
            </a:xfrm>
          </p:grpSpPr>
          <p:sp>
            <p:nvSpPr>
              <p:cNvPr id="13" name="Rectangle 12"/>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8" name="Right Triangle 17"/>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ight Triangle 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467276" y="902527"/>
                <a:ext cx="8676725" cy="519347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31"/>
              <p:cNvCxnSpPr>
                <a:cxnSpLocks/>
                <a:endCxn id="20" idx="0"/>
              </p:cNvCxnSpPr>
              <p:nvPr/>
            </p:nvCxnSpPr>
            <p:spPr>
              <a:xfrm>
                <a:off x="9034983" y="6670981"/>
                <a:ext cx="109017" cy="194783"/>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6" name="Straight Connector 25"/>
              <p:cNvCxnSpPr>
                <a:cxnSpLocks/>
                <a:stCxn id="19" idx="0"/>
              </p:cNvCxnSpPr>
              <p:nvPr/>
            </p:nvCxnSpPr>
            <p:spPr>
              <a:xfrm flipH="1" flipV="1">
                <a:off x="3058832" y="6235098"/>
                <a:ext cx="233637" cy="43808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grpSp>
      </p:grpSp>
      <p:sp>
        <p:nvSpPr>
          <p:cNvPr id="2" name="Title Placeholder 1"/>
          <p:cNvSpPr>
            <a:spLocks noGrp="1"/>
          </p:cNvSpPr>
          <p:nvPr>
            <p:ph type="title"/>
          </p:nvPr>
        </p:nvSpPr>
        <p:spPr>
          <a:xfrm>
            <a:off x="225779" y="3"/>
            <a:ext cx="11787327" cy="90252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3035" y="1017332"/>
            <a:ext cx="11390071" cy="507867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436808" y="6308056"/>
            <a:ext cx="576296" cy="365125"/>
          </a:xfrm>
          <a:prstGeom prst="rect">
            <a:avLst/>
          </a:prstGeom>
        </p:spPr>
        <p:txBody>
          <a:bodyPr vert="horz" lIns="91440" tIns="45720" rIns="91440" bIns="45720" rtlCol="0" anchor="ctr"/>
          <a:lstStyle>
            <a:lvl1pPr algn="r">
              <a:defRPr sz="1000">
                <a:solidFill>
                  <a:schemeClr val="accent1">
                    <a:lumMod val="75000"/>
                  </a:schemeClr>
                </a:solidFill>
              </a:defRPr>
            </a:lvl1pPr>
          </a:lstStyle>
          <a:p>
            <a:fld id="{26CA2777-A89F-4130-B308-73BB65955918}" type="slidenum">
              <a:rPr lang="en-US" smtClean="0"/>
              <a:pPr/>
              <a:t>‹#›</a:t>
            </a:fld>
            <a:endParaRPr lang="en-US" dirty="0"/>
          </a:p>
        </p:txBody>
      </p:sp>
      <p:pic>
        <p:nvPicPr>
          <p:cNvPr id="9" name="Picture 8"/>
          <p:cNvPicPr>
            <a:picLocks/>
          </p:cNvPicPr>
          <p:nvPr/>
        </p:nvPicPr>
        <p:blipFill>
          <a:blip r:embed="rId14" cstate="print">
            <a:extLst>
              <a:ext uri="{28A0092B-C50C-407E-A947-70E740481C1C}">
                <a14:useLocalDpi xmlns:a14="http://schemas.microsoft.com/office/drawing/2010/main" val="0"/>
              </a:ext>
            </a:extLst>
          </a:blip>
          <a:stretch>
            <a:fillRect/>
          </a:stretch>
        </p:blipFill>
        <p:spPr>
          <a:xfrm>
            <a:off x="727825" y="6316801"/>
            <a:ext cx="2622792" cy="440596"/>
          </a:xfrm>
          <a:prstGeom prst="rect">
            <a:avLst/>
          </a:prstGeom>
        </p:spPr>
      </p:pic>
      <p:cxnSp>
        <p:nvCxnSpPr>
          <p:cNvPr id="21" name="Straight Connector 20"/>
          <p:cNvCxnSpPr>
            <a:cxnSpLocks/>
            <a:stCxn id="18" idx="4"/>
            <a:endCxn id="18" idx="0"/>
          </p:cNvCxnSpPr>
          <p:nvPr/>
        </p:nvCxnSpPr>
        <p:spPr>
          <a:xfrm flipV="1">
            <a:off x="11568968" y="7702"/>
            <a:ext cx="623033" cy="897023"/>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9" name="Straight Connector 28"/>
          <p:cNvCxnSpPr>
            <a:cxnSpLocks/>
            <a:stCxn id="19" idx="0"/>
          </p:cNvCxnSpPr>
          <p:nvPr/>
        </p:nvCxnSpPr>
        <p:spPr>
          <a:xfrm flipV="1">
            <a:off x="4389959" y="6673178"/>
            <a:ext cx="7662341" cy="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3" name="Straight Connector 22"/>
          <p:cNvCxnSpPr/>
          <p:nvPr/>
        </p:nvCxnSpPr>
        <p:spPr>
          <a:xfrm>
            <a:off x="0" y="6233414"/>
            <a:ext cx="4078443" cy="0"/>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17" name="Straight Connector 16"/>
          <p:cNvCxnSpPr>
            <a:cxnSpLocks/>
            <a:endCxn id="10" idx="0"/>
          </p:cNvCxnSpPr>
          <p:nvPr/>
        </p:nvCxnSpPr>
        <p:spPr>
          <a:xfrm flipH="1">
            <a:off x="623035" y="902526"/>
            <a:ext cx="10945932"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11" name="Straight Connector 10"/>
          <p:cNvCxnSpPr>
            <a:cxnSpLocks/>
            <a:endCxn id="10" idx="0"/>
          </p:cNvCxnSpPr>
          <p:nvPr/>
        </p:nvCxnSpPr>
        <p:spPr>
          <a:xfrm flipV="1">
            <a:off x="0" y="902527"/>
            <a:ext cx="623035" cy="897023"/>
          </a:xfrm>
          <a:prstGeom prst="line">
            <a:avLst/>
          </a:prstGeom>
          <a:ln cap="rnd"/>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884628084"/>
      </p:ext>
    </p:extLst>
  </p:cSld>
  <p:clrMap bg1="lt1" tx1="dk1" bg2="lt2" tx2="dk2" accent1="accent1" accent2="accent2" accent3="accent3" accent4="accent4" accent5="accent5" accent6="accent6" hlink="hlink" folHlink="folHlink"/>
  <p:sldLayoutIdLst>
    <p:sldLayoutId id="2147483763" r:id="rId1"/>
    <p:sldLayoutId id="214748377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4" r:id="rId12"/>
  </p:sldLayoutIdLst>
  <p:hf hdr="0"/>
  <p:txStyles>
    <p:titleStyle>
      <a:lvl1pPr algn="l" defTabSz="6858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227013" indent="-173038" algn="l" defTabSz="685800" rtl="0" eaLnBrk="1" latinLnBrk="0" hangingPunct="1">
        <a:lnSpc>
          <a:spcPct val="120000"/>
        </a:lnSpc>
        <a:spcBef>
          <a:spcPts val="1000"/>
        </a:spcBef>
        <a:buClr>
          <a:schemeClr val="accent1"/>
        </a:buClr>
        <a:buSzPct val="80000"/>
        <a:buFont typeface="Wingdings 3" panose="05040102010807070707" pitchFamily="18" charset="2"/>
        <a:buChar char=""/>
        <a:defRPr sz="2800" kern="1200">
          <a:solidFill>
            <a:schemeClr val="tx1"/>
          </a:solidFill>
          <a:latin typeface="+mn-lt"/>
          <a:ea typeface="+mn-ea"/>
          <a:cs typeface="+mn-cs"/>
        </a:defRPr>
      </a:lvl1pPr>
      <a:lvl2pPr marL="398463"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2400" kern="1200">
          <a:solidFill>
            <a:schemeClr val="tx1">
              <a:lumMod val="75000"/>
              <a:lumOff val="25000"/>
            </a:schemeClr>
          </a:solidFill>
          <a:latin typeface="+mn-lt"/>
          <a:ea typeface="+mn-ea"/>
          <a:cs typeface="+mn-cs"/>
        </a:defRPr>
      </a:lvl2pPr>
      <a:lvl3pPr marL="569913"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2000" kern="1200">
          <a:solidFill>
            <a:schemeClr val="tx1">
              <a:lumMod val="75000"/>
              <a:lumOff val="25000"/>
            </a:schemeClr>
          </a:solidFill>
          <a:latin typeface="+mn-lt"/>
          <a:ea typeface="+mn-ea"/>
          <a:cs typeface="+mn-cs"/>
        </a:defRPr>
      </a:lvl3pPr>
      <a:lvl4pPr marL="742950" indent="-173038"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4pPr>
      <a:lvl5pPr marL="914400"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a:extLst>
              <a:ext uri="{FF2B5EF4-FFF2-40B4-BE49-F238E27FC236}">
                <a16:creationId xmlns:a16="http://schemas.microsoft.com/office/drawing/2014/main" id="{B1A8040A-9CDB-9A5F-7572-967A410C9260}"/>
              </a:ext>
            </a:extLst>
          </p:cNvPr>
          <p:cNvPicPr>
            <a:picLocks noChangeAspect="1"/>
          </p:cNvPicPr>
          <p:nvPr/>
        </p:nvPicPr>
        <p:blipFill rotWithShape="1">
          <a:blip r:embed="rId3"/>
          <a:srcRect t="24191" b="29596"/>
          <a:stretch/>
        </p:blipFill>
        <p:spPr>
          <a:xfrm>
            <a:off x="5837764" y="6271082"/>
            <a:ext cx="1355076" cy="350681"/>
          </a:xfrm>
          <a:prstGeom prst="rect">
            <a:avLst/>
          </a:prstGeom>
        </p:spPr>
      </p:pic>
      <p:sp>
        <p:nvSpPr>
          <p:cNvPr id="2" name="Title 1">
            <a:extLst>
              <a:ext uri="{FF2B5EF4-FFF2-40B4-BE49-F238E27FC236}">
                <a16:creationId xmlns:a16="http://schemas.microsoft.com/office/drawing/2014/main" id="{C0ED11C0-0B4E-4A9B-9978-226831B3CF02}"/>
              </a:ext>
            </a:extLst>
          </p:cNvPr>
          <p:cNvSpPr>
            <a:spLocks noGrp="1"/>
          </p:cNvSpPr>
          <p:nvPr>
            <p:ph type="title"/>
          </p:nvPr>
        </p:nvSpPr>
        <p:spPr>
          <a:xfrm>
            <a:off x="570178" y="-6985"/>
            <a:ext cx="8186057" cy="902525"/>
          </a:xfrm>
        </p:spPr>
        <p:txBody>
          <a:bodyPr>
            <a:normAutofit/>
          </a:bodyPr>
          <a:lstStyle/>
          <a:p>
            <a:pPr algn="ctr"/>
            <a:r>
              <a:rPr lang="en-US" sz="2800" b="1" dirty="0"/>
              <a:t>High-quality micro-resonators in the long wavelength infrared (LWIR)</a:t>
            </a:r>
            <a:endParaRPr lang="en-US" sz="2800" dirty="0"/>
          </a:p>
        </p:txBody>
      </p:sp>
      <p:sp>
        <p:nvSpPr>
          <p:cNvPr id="5" name="Rectangle 35">
            <a:extLst>
              <a:ext uri="{FF2B5EF4-FFF2-40B4-BE49-F238E27FC236}">
                <a16:creationId xmlns:a16="http://schemas.microsoft.com/office/drawing/2014/main" id="{8E58DAE7-FAC5-48B9-861C-1B01EB5A8193}"/>
              </a:ext>
            </a:extLst>
          </p:cNvPr>
          <p:cNvSpPr>
            <a:spLocks noChangeArrowheads="1"/>
          </p:cNvSpPr>
          <p:nvPr/>
        </p:nvSpPr>
        <p:spPr bwMode="auto">
          <a:xfrm>
            <a:off x="622082" y="897911"/>
            <a:ext cx="11403015" cy="14619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p>
            <a:r>
              <a:rPr lang="en-US" sz="2000" b="1" dirty="0">
                <a:solidFill>
                  <a:srgbClr val="0F6636"/>
                </a:solidFill>
                <a:latin typeface="Arial" panose="020B0604020202020204" pitchFamily="34" charset="0"/>
                <a:ea typeface="Calibri" pitchFamily="34" charset="0"/>
                <a:cs typeface="Arial" panose="020B0604020202020204" pitchFamily="34" charset="0"/>
              </a:rPr>
              <a:t>Scientific Achievement</a:t>
            </a:r>
          </a:p>
          <a:p>
            <a:r>
              <a:rPr lang="en-US" sz="1700" dirty="0">
                <a:latin typeface="Arial" panose="020B0604020202020204" pitchFamily="34" charset="0"/>
                <a:cs typeface="Arial" panose="020B0604020202020204" pitchFamily="34" charset="0"/>
              </a:rPr>
              <a:t>Native germanium is used to demonstrate the first high-quality micro-resonators in the long wavelength infrared (LWIR). </a:t>
            </a:r>
            <a:r>
              <a:rPr lang="en-US" sz="1700" b="0" i="0" u="none" strike="noStrike" baseline="0" dirty="0">
                <a:latin typeface="Arial" panose="020B0604020202020204" pitchFamily="34" charset="0"/>
                <a:cs typeface="Arial" panose="020B0604020202020204" pitchFamily="34" charset="0"/>
              </a:rPr>
              <a:t>The LWIR region of the spectrum spans 8 to 14 </a:t>
            </a:r>
            <a:r>
              <a:rPr lang="el-GR" sz="1700" b="0" i="0" u="none" strike="noStrike" baseline="0" dirty="0">
                <a:latin typeface="Arial" panose="020B0604020202020204" pitchFamily="34" charset="0"/>
                <a:cs typeface="Arial" panose="020B0604020202020204" pitchFamily="34" charset="0"/>
              </a:rPr>
              <a:t>μ</a:t>
            </a:r>
            <a:r>
              <a:rPr lang="en-US" sz="1700" b="0" i="0" u="none" strike="noStrike" baseline="0" dirty="0">
                <a:latin typeface="Arial" panose="020B0604020202020204" pitchFamily="34" charset="0"/>
                <a:cs typeface="Arial" panose="020B0604020202020204" pitchFamily="34" charset="0"/>
              </a:rPr>
              <a:t>m and enables high-performance sensing and imaging for detection, ranging, and monitoring. </a:t>
            </a:r>
            <a:endParaRPr lang="en-US" sz="1700" dirty="0">
              <a:latin typeface="Arial" panose="020B0604020202020204" pitchFamily="34" charset="0"/>
              <a:cs typeface="Arial" panose="020B0604020202020204" pitchFamily="34" charset="0"/>
            </a:endParaRPr>
          </a:p>
          <a:p>
            <a:endParaRPr lang="en-US" b="1" dirty="0">
              <a:solidFill>
                <a:srgbClr val="0F6636"/>
              </a:solidFill>
              <a:latin typeface="+mj-lt"/>
              <a:ea typeface="Calibri" pitchFamily="34" charset="0"/>
              <a:cs typeface="Calibri"/>
            </a:endParaRPr>
          </a:p>
        </p:txBody>
      </p:sp>
      <p:sp>
        <p:nvSpPr>
          <p:cNvPr id="6" name="TextBox 5">
            <a:extLst>
              <a:ext uri="{FF2B5EF4-FFF2-40B4-BE49-F238E27FC236}">
                <a16:creationId xmlns:a16="http://schemas.microsoft.com/office/drawing/2014/main" id="{5B5AB4DC-C268-4277-A54D-5E68D1711C3C}"/>
              </a:ext>
            </a:extLst>
          </p:cNvPr>
          <p:cNvSpPr txBox="1"/>
          <p:nvPr/>
        </p:nvSpPr>
        <p:spPr>
          <a:xfrm>
            <a:off x="7509164" y="3718094"/>
            <a:ext cx="4515933" cy="2239361"/>
          </a:xfrm>
          <a:prstGeom prst="rect">
            <a:avLst/>
          </a:prstGeom>
          <a:noFill/>
        </p:spPr>
        <p:txBody>
          <a:bodyPr wrap="square" lIns="0" rIns="0" rtlCol="0">
            <a:noAutofit/>
          </a:bodyPr>
          <a:lstStyle/>
          <a:p>
            <a:r>
              <a:rPr lang="en-US" altLang="ja-JP" b="1" dirty="0">
                <a:solidFill>
                  <a:srgbClr val="0F6636"/>
                </a:solidFill>
                <a:latin typeface="+mj-lt"/>
                <a:ea typeface="Calibri" pitchFamily="34" charset="0"/>
                <a:cs typeface="Calibri"/>
              </a:rPr>
              <a:t> Research Details</a:t>
            </a:r>
          </a:p>
          <a:p>
            <a:pPr marL="182880" lvl="1" indent="-91440">
              <a:spcBef>
                <a:spcPts val="400"/>
              </a:spcBef>
              <a:spcAft>
                <a:spcPts val="0"/>
              </a:spcAft>
              <a:buFont typeface="Arial" panose="020B0604020202020204" pitchFamily="34" charset="0"/>
              <a:buChar char="•"/>
            </a:pPr>
            <a:r>
              <a:rPr lang="en-US" sz="1400" dirty="0"/>
              <a:t>Combination of wafer bonding and polishing processes used to realize whispering gallery mode (WGM) resonators and waveguides.</a:t>
            </a:r>
          </a:p>
          <a:p>
            <a:pPr marL="182880" lvl="1" indent="-91440">
              <a:spcBef>
                <a:spcPts val="400"/>
              </a:spcBef>
              <a:spcAft>
                <a:spcPts val="0"/>
              </a:spcAft>
              <a:buFont typeface="Arial" panose="020B0604020202020204" pitchFamily="34" charset="0"/>
              <a:buChar char="•"/>
            </a:pPr>
            <a:r>
              <a:rPr lang="en-US" sz="1400" dirty="0"/>
              <a:t>Avoids defects associated with thick epitaxial growth (on GaAs or Si).</a:t>
            </a:r>
          </a:p>
          <a:p>
            <a:pPr marL="182880" lvl="1" indent="-91440">
              <a:spcBef>
                <a:spcPts val="400"/>
              </a:spcBef>
              <a:spcAft>
                <a:spcPts val="0"/>
              </a:spcAft>
              <a:buFont typeface="Arial" panose="020B0604020202020204" pitchFamily="34" charset="0"/>
              <a:buChar char="•"/>
            </a:pPr>
            <a:r>
              <a:rPr lang="en-US" sz="1400" dirty="0"/>
              <a:t>At 8 </a:t>
            </a:r>
            <a:r>
              <a:rPr lang="el-GR" sz="1400" dirty="0"/>
              <a:t>μ</a:t>
            </a:r>
            <a:r>
              <a:rPr lang="en-US" sz="1400" dirty="0"/>
              <a:t>m, we measured losses of 0.5 dB/cm and intrinsic quality (Q) factors of 2.5 × 10</a:t>
            </a:r>
            <a:r>
              <a:rPr lang="en-US" sz="1400" baseline="30000" dirty="0"/>
              <a:t>5</a:t>
            </a:r>
            <a:r>
              <a:rPr lang="en-US" sz="1400" dirty="0"/>
              <a:t>, nearly two orders of magnitude higher than prior LWIR resonators.</a:t>
            </a:r>
          </a:p>
          <a:p>
            <a:endParaRPr lang="en-US" altLang="ja-JP" b="1" dirty="0">
              <a:solidFill>
                <a:srgbClr val="0F6636"/>
              </a:solidFill>
              <a:latin typeface="+mj-lt"/>
              <a:ea typeface="Calibri" pitchFamily="34" charset="0"/>
              <a:cs typeface="Calibri"/>
            </a:endParaRPr>
          </a:p>
        </p:txBody>
      </p:sp>
      <p:sp>
        <p:nvSpPr>
          <p:cNvPr id="12" name="TextBox 11">
            <a:extLst>
              <a:ext uri="{FF2B5EF4-FFF2-40B4-BE49-F238E27FC236}">
                <a16:creationId xmlns:a16="http://schemas.microsoft.com/office/drawing/2014/main" id="{59E5A144-7E9E-487C-8E31-0FE4415AA73E}"/>
              </a:ext>
            </a:extLst>
          </p:cNvPr>
          <p:cNvSpPr txBox="1"/>
          <p:nvPr/>
        </p:nvSpPr>
        <p:spPr>
          <a:xfrm>
            <a:off x="318656" y="2062524"/>
            <a:ext cx="11706442" cy="1210892"/>
          </a:xfrm>
          <a:prstGeom prst="rect">
            <a:avLst/>
          </a:prstGeom>
          <a:noFill/>
        </p:spPr>
        <p:txBody>
          <a:bodyPr wrap="square" lIns="0" rIns="0" rtlCol="0">
            <a:noAutofit/>
          </a:bodyPr>
          <a:lstStyle/>
          <a:p>
            <a:r>
              <a:rPr lang="en-US" altLang="ja-JP" b="1" dirty="0">
                <a:solidFill>
                  <a:srgbClr val="0F6636"/>
                </a:solidFill>
                <a:latin typeface="+mj-lt"/>
                <a:ea typeface="Calibri" pitchFamily="34" charset="0"/>
                <a:cs typeface="Calibri"/>
              </a:rPr>
              <a:t>Significance and Impact</a:t>
            </a:r>
          </a:p>
          <a:p>
            <a:r>
              <a:rPr lang="en-US" sz="1700" b="0" i="0" u="none" strike="noStrike" baseline="0" dirty="0">
                <a:latin typeface="Arial" panose="020B0604020202020204" pitchFamily="34" charset="0"/>
                <a:cs typeface="Arial" panose="020B0604020202020204" pitchFamily="34" charset="0"/>
              </a:rPr>
              <a:t>Chip-scale LWIR photonics has enormous potential for real-time environmental monitoring, explosive detection, and biomedicine. However, realizing technologies such as precision sensors and broadband frequency combs requires ultra low-loss and low-dispersion components, which have so far remained elusive in this regime. </a:t>
            </a:r>
            <a:r>
              <a:rPr lang="en-US" sz="1700" dirty="0">
                <a:latin typeface="Arial" panose="020B0604020202020204" pitchFamily="34" charset="0"/>
                <a:cs typeface="Arial" panose="020B0604020202020204" pitchFamily="34" charset="0"/>
              </a:rPr>
              <a:t>This work demonstrates a non-epitaxial fabrication platform for germanium micro-resonators and waveguides whose quality factors are two orders of magnitude higher than prior work. </a:t>
            </a:r>
          </a:p>
          <a:p>
            <a:endParaRPr lang="en-US" altLang="ja-JP" b="1" dirty="0">
              <a:solidFill>
                <a:srgbClr val="0F6636"/>
              </a:solidFill>
              <a:latin typeface="+mj-lt"/>
              <a:ea typeface="Calibri" pitchFamily="34" charset="0"/>
              <a:cs typeface="Calibri"/>
            </a:endParaRPr>
          </a:p>
        </p:txBody>
      </p:sp>
      <p:sp>
        <p:nvSpPr>
          <p:cNvPr id="25" name="TextBox 24">
            <a:extLst>
              <a:ext uri="{FF2B5EF4-FFF2-40B4-BE49-F238E27FC236}">
                <a16:creationId xmlns:a16="http://schemas.microsoft.com/office/drawing/2014/main" id="{C305734B-C473-4428-A1A0-2D2513B567F5}"/>
              </a:ext>
            </a:extLst>
          </p:cNvPr>
          <p:cNvSpPr txBox="1"/>
          <p:nvPr/>
        </p:nvSpPr>
        <p:spPr>
          <a:xfrm>
            <a:off x="366586" y="5513990"/>
            <a:ext cx="6707825" cy="357781"/>
          </a:xfrm>
          <a:prstGeom prst="rect">
            <a:avLst/>
          </a:prstGeom>
          <a:noFill/>
        </p:spPr>
        <p:txBody>
          <a:bodyPr wrap="square" lIns="0" rIns="0" rtlCol="0">
            <a:noAutofit/>
          </a:bodyPr>
          <a:lstStyle/>
          <a:p>
            <a:r>
              <a:rPr lang="en-US" sz="900" b="1" dirty="0"/>
              <a:t>Figure 1.</a:t>
            </a:r>
            <a:r>
              <a:rPr lang="en-US" sz="900" dirty="0"/>
              <a:t> a) SEM images of a WGM micro-resonator array (b) TE (c) TM polarization transmission of micro-resonator. FWHM values of 174 MHz and 172 MHz correspond to a loaded </a:t>
            </a:r>
            <a:r>
              <a:rPr lang="en-US" sz="900" dirty="0" err="1"/>
              <a:t>Q</a:t>
            </a:r>
            <a:r>
              <a:rPr lang="en-US" sz="900" baseline="-25000" dirty="0" err="1"/>
              <a:t>l</a:t>
            </a:r>
            <a:r>
              <a:rPr lang="en-US" sz="900" dirty="0"/>
              <a:t> of 221,000 and 224,000 for the respective TE and TM polarizations.  </a:t>
            </a: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29031" y="6214336"/>
            <a:ext cx="532133" cy="531649"/>
          </a:xfrm>
          <a:prstGeom prst="rect">
            <a:avLst/>
          </a:prstGeom>
        </p:spPr>
      </p:pic>
      <p:sp>
        <p:nvSpPr>
          <p:cNvPr id="17" name="Rectangle 16">
            <a:extLst>
              <a:ext uri="{FF2B5EF4-FFF2-40B4-BE49-F238E27FC236}">
                <a16:creationId xmlns:a16="http://schemas.microsoft.com/office/drawing/2014/main" id="{61E319B0-40C1-4006-BDAD-053C6FD8ABA8}"/>
              </a:ext>
            </a:extLst>
          </p:cNvPr>
          <p:cNvSpPr/>
          <p:nvPr/>
        </p:nvSpPr>
        <p:spPr>
          <a:xfrm>
            <a:off x="8200949" y="3545212"/>
            <a:ext cx="3991051" cy="857579"/>
          </a:xfrm>
          <a:prstGeom prst="rect">
            <a:avLst/>
          </a:prstGeom>
          <a:noFill/>
        </p:spPr>
        <p:txBody>
          <a:bodyPr wrap="square" lIns="0" rIns="0">
            <a:noAutofit/>
          </a:bodyPr>
          <a:lstStyle/>
          <a:p>
            <a:pPr fontAlgn="auto">
              <a:spcBef>
                <a:spcPts val="0"/>
              </a:spcBef>
              <a:spcAft>
                <a:spcPts val="0"/>
              </a:spcAft>
            </a:pPr>
            <a:endParaRPr lang="fi-FI" sz="900" dirty="0">
              <a:solidFill>
                <a:srgbClr val="0F6636"/>
              </a:solidFill>
              <a:latin typeface="Arial" panose="020B0604020202020204" pitchFamily="34" charset="0"/>
              <a:cs typeface="Arial" panose="020B0604020202020204" pitchFamily="34" charset="0"/>
            </a:endParaRPr>
          </a:p>
        </p:txBody>
      </p:sp>
      <p:pic>
        <p:nvPicPr>
          <p:cNvPr id="26" name="Picture 25">
            <a:extLst>
              <a:ext uri="{FF2B5EF4-FFF2-40B4-BE49-F238E27FC236}">
                <a16:creationId xmlns:a16="http://schemas.microsoft.com/office/drawing/2014/main" id="{31619462-6C1B-5E30-4D3D-BED918D65D05}"/>
              </a:ext>
            </a:extLst>
          </p:cNvPr>
          <p:cNvPicPr>
            <a:picLocks noChangeAspect="1"/>
          </p:cNvPicPr>
          <p:nvPr/>
        </p:nvPicPr>
        <p:blipFill rotWithShape="1">
          <a:blip r:embed="rId5"/>
          <a:srcRect r="21763"/>
          <a:stretch/>
        </p:blipFill>
        <p:spPr>
          <a:xfrm>
            <a:off x="2650093" y="3744693"/>
            <a:ext cx="4680005" cy="1777991"/>
          </a:xfrm>
          <a:prstGeom prst="rect">
            <a:avLst/>
          </a:prstGeom>
        </p:spPr>
      </p:pic>
      <p:grpSp>
        <p:nvGrpSpPr>
          <p:cNvPr id="30" name="Group 29">
            <a:extLst>
              <a:ext uri="{FF2B5EF4-FFF2-40B4-BE49-F238E27FC236}">
                <a16:creationId xmlns:a16="http://schemas.microsoft.com/office/drawing/2014/main" id="{28F1FE65-C935-2477-4647-355451D2D028}"/>
              </a:ext>
            </a:extLst>
          </p:cNvPr>
          <p:cNvGrpSpPr/>
          <p:nvPr/>
        </p:nvGrpSpPr>
        <p:grpSpPr>
          <a:xfrm>
            <a:off x="252465" y="3744693"/>
            <a:ext cx="2295732" cy="1533704"/>
            <a:chOff x="159827" y="2839488"/>
            <a:chExt cx="2295732" cy="1533704"/>
          </a:xfrm>
        </p:grpSpPr>
        <p:pic>
          <p:nvPicPr>
            <p:cNvPr id="27" name="Picture 26">
              <a:extLst>
                <a:ext uri="{FF2B5EF4-FFF2-40B4-BE49-F238E27FC236}">
                  <a16:creationId xmlns:a16="http://schemas.microsoft.com/office/drawing/2014/main" id="{97A28FAF-1580-CAFD-5108-748FB3E5A0CC}"/>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225779" y="2839488"/>
              <a:ext cx="2229780" cy="1533704"/>
            </a:xfrm>
            <a:prstGeom prst="rect">
              <a:avLst/>
            </a:prstGeom>
            <a:ln>
              <a:noFill/>
            </a:ln>
          </p:spPr>
        </p:pic>
        <p:sp>
          <p:nvSpPr>
            <p:cNvPr id="28" name="TextBox 27">
              <a:extLst>
                <a:ext uri="{FF2B5EF4-FFF2-40B4-BE49-F238E27FC236}">
                  <a16:creationId xmlns:a16="http://schemas.microsoft.com/office/drawing/2014/main" id="{8F0739BC-8B5E-1642-4C44-F9B04CC49F4C}"/>
                </a:ext>
              </a:extLst>
            </p:cNvPr>
            <p:cNvSpPr txBox="1"/>
            <p:nvPr/>
          </p:nvSpPr>
          <p:spPr>
            <a:xfrm>
              <a:off x="339132" y="2959214"/>
              <a:ext cx="203793" cy="203086"/>
            </a:xfrm>
            <a:prstGeom prst="rect">
              <a:avLst/>
            </a:prstGeom>
            <a:solidFill>
              <a:schemeClr val="bg1"/>
            </a:solidFill>
            <a:ln>
              <a:noFill/>
            </a:ln>
          </p:spPr>
          <p:txBody>
            <a:bodyPr wrap="square" lIns="0" tIns="0" rIns="0" bIns="0" rtlCol="0">
              <a:spAutoFit/>
            </a:bodyPr>
            <a:lstStyle/>
            <a:p>
              <a:r>
                <a:rPr lang="en-US" sz="1300" dirty="0"/>
                <a:t>(a)</a:t>
              </a:r>
            </a:p>
          </p:txBody>
        </p:sp>
        <p:sp>
          <p:nvSpPr>
            <p:cNvPr id="29" name="Rectangle 28">
              <a:extLst>
                <a:ext uri="{FF2B5EF4-FFF2-40B4-BE49-F238E27FC236}">
                  <a16:creationId xmlns:a16="http://schemas.microsoft.com/office/drawing/2014/main" id="{49590675-AF48-1E6D-500C-441BB1C997E5}"/>
                </a:ext>
              </a:extLst>
            </p:cNvPr>
            <p:cNvSpPr/>
            <p:nvPr/>
          </p:nvSpPr>
          <p:spPr>
            <a:xfrm>
              <a:off x="159827" y="2905139"/>
              <a:ext cx="114121" cy="14139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TextBox 30">
            <a:extLst>
              <a:ext uri="{FF2B5EF4-FFF2-40B4-BE49-F238E27FC236}">
                <a16:creationId xmlns:a16="http://schemas.microsoft.com/office/drawing/2014/main" id="{E73ACB50-7429-31B3-83F4-9A80BF2640E0}"/>
              </a:ext>
            </a:extLst>
          </p:cNvPr>
          <p:cNvSpPr txBox="1"/>
          <p:nvPr/>
        </p:nvSpPr>
        <p:spPr>
          <a:xfrm>
            <a:off x="2894561" y="3718094"/>
            <a:ext cx="203793" cy="153888"/>
          </a:xfrm>
          <a:prstGeom prst="rect">
            <a:avLst/>
          </a:prstGeom>
          <a:solidFill>
            <a:schemeClr val="bg1"/>
          </a:solidFill>
        </p:spPr>
        <p:txBody>
          <a:bodyPr wrap="square" lIns="0" tIns="0" rIns="0" bIns="0" rtlCol="0">
            <a:spAutoFit/>
          </a:bodyPr>
          <a:lstStyle/>
          <a:p>
            <a:pPr algn="ctr"/>
            <a:r>
              <a:rPr lang="en-US" sz="1000" dirty="0"/>
              <a:t>(b)</a:t>
            </a:r>
          </a:p>
        </p:txBody>
      </p:sp>
      <p:sp>
        <p:nvSpPr>
          <p:cNvPr id="32" name="TextBox 31">
            <a:extLst>
              <a:ext uri="{FF2B5EF4-FFF2-40B4-BE49-F238E27FC236}">
                <a16:creationId xmlns:a16="http://schemas.microsoft.com/office/drawing/2014/main" id="{26135C0A-76B4-2D5B-489A-7C2A1419C5A9}"/>
              </a:ext>
            </a:extLst>
          </p:cNvPr>
          <p:cNvSpPr txBox="1"/>
          <p:nvPr/>
        </p:nvSpPr>
        <p:spPr>
          <a:xfrm>
            <a:off x="2894561" y="4489726"/>
            <a:ext cx="203793" cy="153888"/>
          </a:xfrm>
          <a:prstGeom prst="rect">
            <a:avLst/>
          </a:prstGeom>
          <a:solidFill>
            <a:schemeClr val="bg1"/>
          </a:solidFill>
        </p:spPr>
        <p:txBody>
          <a:bodyPr wrap="square" lIns="0" tIns="0" rIns="0" bIns="0" rtlCol="0">
            <a:spAutoFit/>
          </a:bodyPr>
          <a:lstStyle/>
          <a:p>
            <a:pPr algn="ctr"/>
            <a:r>
              <a:rPr lang="en-US" sz="1000" dirty="0"/>
              <a:t>(c)</a:t>
            </a:r>
          </a:p>
        </p:txBody>
      </p:sp>
      <p:sp>
        <p:nvSpPr>
          <p:cNvPr id="33" name="TextBox 32">
            <a:extLst>
              <a:ext uri="{FF2B5EF4-FFF2-40B4-BE49-F238E27FC236}">
                <a16:creationId xmlns:a16="http://schemas.microsoft.com/office/drawing/2014/main" id="{5F13FB07-B5D5-D59C-9263-034BC0432139}"/>
              </a:ext>
            </a:extLst>
          </p:cNvPr>
          <p:cNvSpPr txBox="1"/>
          <p:nvPr/>
        </p:nvSpPr>
        <p:spPr>
          <a:xfrm>
            <a:off x="7723910" y="6169997"/>
            <a:ext cx="4301187" cy="437533"/>
          </a:xfrm>
          <a:prstGeom prst="rect">
            <a:avLst/>
          </a:prstGeom>
          <a:noFill/>
        </p:spPr>
        <p:txBody>
          <a:bodyPr wrap="square" lIns="0" rIns="0" rtlCol="0">
            <a:noAutofit/>
          </a:bodyPr>
          <a:lstStyle/>
          <a:p>
            <a:r>
              <a:rPr lang="en-US" sz="900" dirty="0"/>
              <a:t>Ren, D., Dong, C., Addamane, S. J., &amp; </a:t>
            </a:r>
            <a:r>
              <a:rPr lang="en-US" sz="900" dirty="0" err="1"/>
              <a:t>Burghoff</a:t>
            </a:r>
            <a:r>
              <a:rPr lang="en-US" sz="900" dirty="0"/>
              <a:t>, D. (2022). High-quality </a:t>
            </a:r>
            <a:r>
              <a:rPr lang="en-US" sz="900" dirty="0" err="1"/>
              <a:t>microresonators</a:t>
            </a:r>
            <a:r>
              <a:rPr lang="en-US" sz="900" dirty="0"/>
              <a:t> in the longwave infrared based on native germanium. </a:t>
            </a:r>
            <a:r>
              <a:rPr lang="en-US" sz="900" i="1" dirty="0"/>
              <a:t>Nature Communications</a:t>
            </a:r>
            <a:r>
              <a:rPr lang="en-US" sz="900" dirty="0"/>
              <a:t>, 13(1), </a:t>
            </a:r>
            <a:r>
              <a:rPr lang="en-US" sz="900" dirty="0" smtClean="0"/>
              <a:t>1-8.</a:t>
            </a:r>
            <a:endParaRPr lang="en-US" sz="900" dirty="0"/>
          </a:p>
        </p:txBody>
      </p:sp>
      <p:sp>
        <p:nvSpPr>
          <p:cNvPr id="4" name="Rectangle 3"/>
          <p:cNvSpPr/>
          <p:nvPr/>
        </p:nvSpPr>
        <p:spPr>
          <a:xfrm>
            <a:off x="308612" y="3744693"/>
            <a:ext cx="7021486" cy="2154789"/>
          </a:xfrm>
          <a:prstGeom prst="rect">
            <a:avLst/>
          </a:prstGeom>
          <a:noFill/>
          <a:ln>
            <a:solidFill>
              <a:srgbClr val="1066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4663206" y="6254031"/>
            <a:ext cx="1088920" cy="389048"/>
          </a:xfrm>
          <a:prstGeom prst="rect">
            <a:avLst/>
          </a:prstGeom>
        </p:spPr>
      </p:pic>
      <p:sp>
        <p:nvSpPr>
          <p:cNvPr id="20" name="Rectangle 19">
            <a:extLst>
              <a:ext uri="{FF2B5EF4-FFF2-40B4-BE49-F238E27FC236}">
                <a16:creationId xmlns:a16="http://schemas.microsoft.com/office/drawing/2014/main" id="{61E319B0-40C1-4006-BDAD-053C6FD8ABA8}"/>
              </a:ext>
            </a:extLst>
          </p:cNvPr>
          <p:cNvSpPr/>
          <p:nvPr/>
        </p:nvSpPr>
        <p:spPr>
          <a:xfrm>
            <a:off x="84406" y="6005567"/>
            <a:ext cx="4582111" cy="200765"/>
          </a:xfrm>
          <a:prstGeom prst="rect">
            <a:avLst/>
          </a:prstGeom>
          <a:noFill/>
        </p:spPr>
        <p:txBody>
          <a:bodyPr wrap="square" lIns="0" tIns="0" rIns="0" bIns="0">
            <a:noAutofit/>
          </a:bodyPr>
          <a:lstStyle/>
          <a:p>
            <a:pPr lvl="0">
              <a:spcBef>
                <a:spcPts val="0"/>
              </a:spcBef>
              <a:spcAft>
                <a:spcPts val="0"/>
              </a:spcAft>
            </a:pPr>
            <a:r>
              <a:rPr lang="en-US" sz="1100" dirty="0" smtClean="0">
                <a:solidFill>
                  <a:srgbClr val="106600"/>
                </a:solidFill>
                <a:latin typeface="Calibri"/>
                <a:ea typeface="Calibri"/>
                <a:cs typeface="Calibri"/>
                <a:sym typeface="Calibri"/>
              </a:rPr>
              <a:t>This </a:t>
            </a:r>
            <a:r>
              <a:rPr lang="en-US" sz="1100" dirty="0">
                <a:solidFill>
                  <a:srgbClr val="106600"/>
                </a:solidFill>
                <a:latin typeface="Calibri"/>
                <a:ea typeface="Calibri"/>
                <a:cs typeface="Calibri"/>
                <a:sym typeface="Calibri"/>
              </a:rPr>
              <a:t>work was performed in part at The Center for Integrated </a:t>
            </a:r>
            <a:r>
              <a:rPr lang="en-US" sz="1100" dirty="0" smtClean="0">
                <a:solidFill>
                  <a:srgbClr val="106600"/>
                </a:solidFill>
                <a:latin typeface="Calibri"/>
                <a:ea typeface="Calibri"/>
                <a:cs typeface="Calibri"/>
                <a:sym typeface="Calibri"/>
              </a:rPr>
              <a:t>Nanotechnologies.</a:t>
            </a:r>
            <a:endParaRPr lang="en-US" sz="1100" dirty="0">
              <a:solidFill>
                <a:srgbClr val="106600"/>
              </a:solidFill>
              <a:latin typeface="Calibri"/>
              <a:ea typeface="Calibri"/>
              <a:cs typeface="Calibri"/>
              <a:sym typeface="Calibri"/>
            </a:endParaRPr>
          </a:p>
        </p:txBody>
      </p:sp>
    </p:spTree>
    <p:extLst>
      <p:ext uri="{BB962C8B-B14F-4D97-AF65-F5344CB8AC3E}">
        <p14:creationId xmlns:p14="http://schemas.microsoft.com/office/powerpoint/2010/main" val="3150994054"/>
      </p:ext>
    </p:extLst>
  </p:cSld>
  <p:clrMapOvr>
    <a:masterClrMapping/>
  </p:clrMapOvr>
  <p:timing>
    <p:tnLst>
      <p:par>
        <p:cTn id="1" dur="indefinite" restart="never" nodeType="tmRoot"/>
      </p:par>
    </p:tnLst>
  </p:timing>
</p:sld>
</file>

<file path=ppt/theme/theme1.xml><?xml version="1.0" encoding="utf-8"?>
<a:theme xmlns:a="http://schemas.openxmlformats.org/drawingml/2006/main" name="DOE SC Theme - Green v13 (16x9)">
  <a:themeElements>
    <a:clrScheme name="DOE SC Colors">
      <a:dk1>
        <a:sysClr val="windowText" lastClr="000000"/>
      </a:dk1>
      <a:lt1>
        <a:sysClr val="window" lastClr="FFFFFF"/>
      </a:lt1>
      <a:dk2>
        <a:srgbClr val="0F3F66"/>
      </a:dk2>
      <a:lt2>
        <a:srgbClr val="EEECE1"/>
      </a:lt2>
      <a:accent1>
        <a:srgbClr val="0F6636"/>
      </a:accent1>
      <a:accent2>
        <a:srgbClr val="F3C727"/>
      </a:accent2>
      <a:accent3>
        <a:srgbClr val="4F81BD"/>
      </a:accent3>
      <a:accent4>
        <a:srgbClr val="C0504D"/>
      </a:accent4>
      <a:accent5>
        <a:srgbClr val="9BBB59"/>
      </a:accent5>
      <a:accent6>
        <a:srgbClr val="8064A2"/>
      </a:accent6>
      <a:hlink>
        <a:srgbClr val="0000FF"/>
      </a:hlink>
      <a:folHlink>
        <a:srgbClr val="800080"/>
      </a:folHlink>
    </a:clrScheme>
    <a:fontScheme name="Verdana">
      <a:majorFont>
        <a:latin typeface="Verdana"/>
        <a:ea typeface=""/>
        <a:cs typeface=""/>
      </a:majorFont>
      <a:minorFont>
        <a:latin typeface="Verdana"/>
        <a:ea typeface=""/>
        <a:cs typeface=""/>
      </a:minorFont>
    </a:fontScheme>
    <a:fmtScheme name="Reflection">
      <a:fillStyleLst>
        <a:solidFill>
          <a:schemeClr val="phClr"/>
        </a:solidFill>
        <a:gradFill rotWithShape="1">
          <a:gsLst>
            <a:gs pos="0">
              <a:schemeClr val="phClr">
                <a:tint val="50000"/>
                <a:alpha val="100000"/>
                <a:satMod val="140000"/>
                <a:lumMod val="105000"/>
              </a:schemeClr>
            </a:gs>
            <a:gs pos="41000">
              <a:schemeClr val="phClr">
                <a:tint val="57000"/>
                <a:satMod val="160000"/>
                <a:lumMod val="99000"/>
              </a:schemeClr>
            </a:gs>
            <a:gs pos="100000">
              <a:schemeClr val="phClr">
                <a:tint val="80000"/>
                <a:satMod val="180000"/>
                <a:lumMod val="104000"/>
              </a:schemeClr>
            </a:gs>
          </a:gsLst>
          <a:lin ang="5400000" scaled="1"/>
        </a:gradFill>
        <a:gradFill rotWithShape="1">
          <a:gsLst>
            <a:gs pos="0">
              <a:schemeClr val="phClr">
                <a:tint val="97000"/>
                <a:satMod val="115000"/>
                <a:lumMod val="114000"/>
              </a:schemeClr>
            </a:gs>
            <a:gs pos="60000">
              <a:schemeClr val="phClr">
                <a:tint val="100000"/>
                <a:shade val="96000"/>
                <a:satMod val="100000"/>
                <a:lumMod val="108000"/>
              </a:schemeClr>
            </a:gs>
            <a:gs pos="100000">
              <a:schemeClr val="phClr">
                <a:shade val="91000"/>
                <a:sat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38100" dist="25400" dir="5400000" rotWithShape="0">
              <a:srgbClr val="000000">
                <a:alpha val="28000"/>
              </a:srgbClr>
            </a:outerShdw>
          </a:effectLst>
        </a:effectStyle>
        <a:effectStyle>
          <a:effectLst>
            <a:outerShdw blurRad="50800" dist="31750" dir="5400000" sy="98000" rotWithShape="0">
              <a:srgbClr val="000000">
                <a:alpha val="47000"/>
              </a:srgbClr>
            </a:outerShdw>
          </a:effectLst>
          <a:scene3d>
            <a:camera prst="orthographicFront">
              <a:rot lat="0" lon="0" rev="0"/>
            </a:camera>
            <a:lightRig rig="twoPt" dir="t">
              <a:rot lat="0" lon="0" rev="4800000"/>
            </a:lightRig>
          </a:scene3d>
          <a:sp3d prstMaterial="matte">
            <a:bevelT w="25400" h="44450"/>
          </a:sp3d>
        </a:effectStyle>
        <a:effectStyle>
          <a:effectLst>
            <a:reflection blurRad="25400" stA="32000" endPos="28000" dist="8889" dir="5400000" sy="-100000" rotWithShape="0"/>
          </a:effectLst>
          <a:scene3d>
            <a:camera prst="orthographicFront">
              <a:rot lat="0" lon="0" rev="0"/>
            </a:camera>
            <a:lightRig rig="threePt" dir="t">
              <a:rot lat="0" lon="0" rev="4800000"/>
            </a:lightRig>
          </a:scene3d>
          <a:sp3d>
            <a:bevelT w="50800" h="25400"/>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DOE SC Theme - Green v13 (16x9)" id="{E04E78B8-D2A2-4C96-9874-3B47B781C56C}" vid="{E444A822-5044-46D6-8A64-7A315606C22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8997</TotalTime>
  <Words>825</Words>
  <Application>Microsoft Office PowerPoint</Application>
  <PresentationFormat>Widescreen</PresentationFormat>
  <Paragraphs>36</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Corbel</vt:lpstr>
      <vt:lpstr>MinionPro-Regular</vt:lpstr>
      <vt:lpstr>Verdana</vt:lpstr>
      <vt:lpstr>Wingdings 3</vt:lpstr>
      <vt:lpstr>DOE SC Theme - Green v13 (16x9)</vt:lpstr>
      <vt:lpstr>High-quality micro-resonators in the long wavelength infrared (LWIR)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Science Update</dc:title>
  <dc:creator>Kung, Harriet</dc:creator>
  <cp:lastModifiedBy>Baker, Stacy Leigh</cp:lastModifiedBy>
  <cp:revision>474</cp:revision>
  <cp:lastPrinted>2021-03-18T13:29:33Z</cp:lastPrinted>
  <dcterms:created xsi:type="dcterms:W3CDTF">2020-04-15T21:20:35Z</dcterms:created>
  <dcterms:modified xsi:type="dcterms:W3CDTF">2023-04-13T13:54:30Z</dcterms:modified>
</cp:coreProperties>
</file>