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9" autoAdjust="0"/>
    <p:restoredTop sz="89508" autoAdjust="0"/>
  </p:normalViewPr>
  <p:slideViewPr>
    <p:cSldViewPr snapToGrid="0">
      <p:cViewPr varScale="1">
        <p:scale>
          <a:sx n="143" d="100"/>
          <a:sy n="143" d="100"/>
        </p:scale>
        <p:origin x="660" y="90"/>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2916"/>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6/2/2023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6/2/2023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02/advs.20230019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647">
              <a:defRPr/>
            </a:pPr>
            <a:r>
              <a:rPr lang="en-US" u="sng" dirty="0" smtClean="0">
                <a:solidFill>
                  <a:srgbClr val="0D0D0D"/>
                </a:solidFill>
                <a:latin typeface="Arial"/>
                <a:cs typeface="Arial"/>
              </a:rPr>
              <a:t>HL Type (place “X” where appropriate):</a:t>
            </a:r>
            <a:r>
              <a:rPr lang="en-US" dirty="0" smtClean="0">
                <a:solidFill>
                  <a:srgbClr val="0D0D0D"/>
                </a:solidFill>
                <a:latin typeface="Arial"/>
                <a:cs typeface="Arial"/>
              </a:rPr>
              <a:t> User___, Staff___, User</a:t>
            </a:r>
            <a:r>
              <a:rPr lang="en-US" baseline="0" dirty="0" smtClean="0">
                <a:solidFill>
                  <a:srgbClr val="0D0D0D"/>
                </a:solidFill>
                <a:latin typeface="Arial"/>
                <a:cs typeface="Arial"/>
              </a:rPr>
              <a:t> </a:t>
            </a:r>
            <a:r>
              <a:rPr lang="en-US" dirty="0" smtClean="0">
                <a:solidFill>
                  <a:srgbClr val="0D0D0D"/>
                </a:solidFill>
                <a:latin typeface="Arial"/>
                <a:cs typeface="Arial"/>
              </a:rPr>
              <a:t>&amp; </a:t>
            </a:r>
            <a:r>
              <a:rPr lang="en-US" dirty="0" err="1" smtClean="0">
                <a:solidFill>
                  <a:srgbClr val="0D0D0D"/>
                </a:solidFill>
                <a:latin typeface="Arial"/>
                <a:cs typeface="Arial"/>
              </a:rPr>
              <a:t>Staff__X</a:t>
            </a:r>
            <a:r>
              <a:rPr lang="en-US" dirty="0" smtClean="0">
                <a:solidFill>
                  <a:srgbClr val="0D0D0D"/>
                </a:solidFill>
                <a:latin typeface="Arial"/>
                <a:cs typeface="Arial"/>
              </a:rPr>
              <a:t>_</a:t>
            </a:r>
          </a:p>
          <a:p>
            <a:pPr defTabSz="923647">
              <a:defRPr/>
            </a:pPr>
            <a:endParaRPr lang="en-US" dirty="0" smtClean="0">
              <a:solidFill>
                <a:srgbClr val="0D0D0D"/>
              </a:solidFill>
              <a:latin typeface="Arial"/>
              <a:cs typeface="Arial"/>
            </a:endParaRPr>
          </a:p>
          <a:p>
            <a:pPr defTabSz="923647">
              <a:defRPr/>
            </a:pPr>
            <a:r>
              <a:rPr lang="en-US" u="sng" dirty="0" smtClean="0">
                <a:latin typeface="Arial"/>
                <a:cs typeface="Arial"/>
              </a:rPr>
              <a:t>1-2 paragraph description of highlight</a:t>
            </a:r>
            <a:r>
              <a:rPr lang="en-US" dirty="0" smtClean="0">
                <a:latin typeface="Arial"/>
                <a:cs typeface="Arial"/>
              </a:rPr>
              <a:t> </a:t>
            </a:r>
          </a:p>
          <a:p>
            <a:pPr marL="0" marR="0" lvl="0" indent="0" algn="l" defTabSz="923647" rtl="0" eaLnBrk="1" fontAlgn="auto" latinLnBrk="0" hangingPunct="1">
              <a:lnSpc>
                <a:spcPct val="100000"/>
              </a:lnSpc>
              <a:spcBef>
                <a:spcPts val="0"/>
              </a:spcBef>
              <a:spcAft>
                <a:spcPts val="0"/>
              </a:spcAft>
              <a:buClrTx/>
              <a:buSzTx/>
              <a:buFontTx/>
              <a:buNone/>
              <a:tabLst/>
              <a:defRPr/>
            </a:pPr>
            <a:r>
              <a:rPr lang="en-US" dirty="0" smtClean="0">
                <a:effectLst/>
                <a:latin typeface="Arial" panose="020B0604020202020204" pitchFamily="34" charset="0"/>
              </a:rPr>
              <a:t>Defects in solid state materials are actively pursued for various quantum information technologies. However, high yield deterministic implantation remains a major challenge. Here we use nanometer resolution focused ion beam and in-situ PL inspection iteratively to demonstrate near unity yield implantation of silicon vacancy array in silicon carbide.</a:t>
            </a:r>
            <a:endParaRPr lang="en-US" dirty="0" smtClean="0">
              <a:solidFill>
                <a:srgbClr val="0D0D0D"/>
              </a:solidFill>
              <a:latin typeface="Arial"/>
              <a:cs typeface="Arial"/>
            </a:endParaRPr>
          </a:p>
          <a:p>
            <a:pPr defTabSz="915772">
              <a:defRPr/>
            </a:pPr>
            <a:endParaRPr lang="en-US" dirty="0" smtClean="0">
              <a:solidFill>
                <a:srgbClr val="0D0D0D"/>
              </a:solidFill>
              <a:latin typeface="Arial"/>
              <a:cs typeface="Arial"/>
            </a:endParaRPr>
          </a:p>
          <a:p>
            <a:r>
              <a:rPr lang="en-US" u="sng" dirty="0" smtClean="0">
                <a:solidFill>
                  <a:srgbClr val="0D0D0D"/>
                </a:solidFill>
                <a:latin typeface="Arial"/>
                <a:cs typeface="Arial"/>
              </a:rPr>
              <a:t>Collaborating Institutions</a:t>
            </a:r>
          </a:p>
          <a:p>
            <a:r>
              <a:rPr lang="en-US" u="none" dirty="0" smtClean="0">
                <a:solidFill>
                  <a:srgbClr val="0D0D0D"/>
                </a:solidFill>
                <a:latin typeface="Arial"/>
                <a:cs typeface="Arial"/>
              </a:rPr>
              <a:t>MPA-CINT, LANL &amp; SNL;</a:t>
            </a:r>
            <a:r>
              <a:rPr lang="en-US" u="none" baseline="0" dirty="0" smtClean="0">
                <a:solidFill>
                  <a:srgbClr val="0D0D0D"/>
                </a:solidFill>
                <a:latin typeface="Arial"/>
                <a:cs typeface="Arial"/>
              </a:rPr>
              <a:t> </a:t>
            </a:r>
            <a:r>
              <a:rPr lang="en-US" u="none" dirty="0" smtClean="0">
                <a:solidFill>
                  <a:srgbClr val="0D0D0D"/>
                </a:solidFill>
                <a:latin typeface="Arial"/>
                <a:cs typeface="Arial"/>
              </a:rPr>
              <a:t> </a:t>
            </a:r>
            <a:endParaRPr lang="en-US" dirty="0" smtClean="0">
              <a:solidFill>
                <a:srgbClr val="0D0D0D"/>
              </a:solidFill>
              <a:latin typeface="Arial"/>
              <a:cs typeface="Arial"/>
            </a:endParaRPr>
          </a:p>
          <a:p>
            <a:pPr defTabSz="923647">
              <a:defRPr/>
            </a:pPr>
            <a:r>
              <a:rPr lang="en-US" u="sng" dirty="0" smtClean="0">
                <a:latin typeface="Arial"/>
                <a:cs typeface="Arial"/>
              </a:rPr>
              <a:t>Funding Overview Section (place “X” for all relevant sources)</a:t>
            </a:r>
          </a:p>
          <a:p>
            <a:pPr defTabSz="923647">
              <a:defRPr/>
            </a:pPr>
            <a:r>
              <a:rPr lang="en-US" dirty="0" smtClean="0">
                <a:latin typeface="Arial"/>
                <a:cs typeface="Arial"/>
              </a:rPr>
              <a:t>BES Funding: MSED___, CSGB___, EFRC___, SUFD__</a:t>
            </a:r>
          </a:p>
          <a:p>
            <a:pPr defTabSz="923647">
              <a:defRPr/>
            </a:pPr>
            <a:r>
              <a:rPr lang="en-US" dirty="0" smtClean="0">
                <a:latin typeface="Arial"/>
                <a:cs typeface="Arial"/>
              </a:rPr>
              <a:t>SC Funding: ASCR___, BES__X_, BER___, FES___, HEP___, NP___, WDTS___, SBIR___, etc.</a:t>
            </a:r>
          </a:p>
          <a:p>
            <a:pPr defTabSz="923647">
              <a:defRPr/>
            </a:pPr>
            <a:r>
              <a:rPr lang="en-US" dirty="0" smtClean="0">
                <a:latin typeface="Arial"/>
                <a:cs typeface="Arial"/>
              </a:rPr>
              <a:t>Other Funding: DOD___, DOE__X_, NIH___, NSF___, etc.</a:t>
            </a:r>
          </a:p>
          <a:p>
            <a:endParaRPr lang="en-US" dirty="0" smtClean="0">
              <a:solidFill>
                <a:srgbClr val="0D0D0D"/>
              </a:solidFill>
              <a:latin typeface="Arial"/>
              <a:cs typeface="Arial"/>
            </a:endParaRPr>
          </a:p>
          <a:p>
            <a:r>
              <a:rPr lang="en-US" u="sng" dirty="0" smtClean="0">
                <a:solidFill>
                  <a:srgbClr val="0D0D0D"/>
                </a:solidFill>
                <a:latin typeface="Arial"/>
                <a:cs typeface="Arial"/>
              </a:rPr>
              <a:t>Funding details for all sources: (example)</a:t>
            </a:r>
          </a:p>
          <a:p>
            <a:r>
              <a:rPr lang="en-US" dirty="0" smtClean="0"/>
              <a:t>This work was performed at the Center for Integrated Nanotechnologies, an Office of Science User Facility jointly operated for the U.S. Department of Energy (DOE) Office of Science by Sandia National Laboratories (Contract DE-NA-0003525) and Los Alamos National Laboratory (Contract 89233218CNA000001). The in situ PL assisted FIB capability was developed under the support of DOE BES Quantum Information Science project “Deterministic Placement and Integration of Quantum Defect,” DOE BES LANLE3QR.</a:t>
            </a:r>
          </a:p>
          <a:p>
            <a:endParaRPr lang="en-US" dirty="0" smtClean="0">
              <a:latin typeface="Arial"/>
              <a:cs typeface="Arial"/>
            </a:endParaRPr>
          </a:p>
          <a:p>
            <a:pPr defTabSz="923647">
              <a:defRPr/>
            </a:pPr>
            <a:r>
              <a:rPr lang="en-US" u="sng" dirty="0" smtClean="0">
                <a:latin typeface="Arial"/>
                <a:cs typeface="Arial"/>
              </a:rPr>
              <a:t>Publication/ press releases/ related links:</a:t>
            </a:r>
            <a:endParaRPr lang="en-US" dirty="0" smtClean="0">
              <a:latin typeface="Arial"/>
              <a:cs typeface="Arial"/>
            </a:endParaRPr>
          </a:p>
          <a:p>
            <a:r>
              <a:rPr lang="en-US" sz="1200" dirty="0" smtClean="0">
                <a:solidFill>
                  <a:srgbClr val="008000"/>
                </a:solidFill>
              </a:rPr>
              <a:t>Vigneshwaran C., Titze M., et al. "High-Yield Deterministic Focused Ion Beam Implantation of Quantum Defects Enabled by In Situ Photoluminescence Feedback." </a:t>
            </a:r>
            <a:r>
              <a:rPr lang="en-US" sz="1200" i="1" dirty="0" smtClean="0">
                <a:solidFill>
                  <a:srgbClr val="008000"/>
                </a:solidFill>
              </a:rPr>
              <a:t>Advanced Science</a:t>
            </a:r>
            <a:r>
              <a:rPr lang="en-US" sz="1200" dirty="0" smtClean="0">
                <a:solidFill>
                  <a:srgbClr val="008000"/>
                </a:solidFill>
              </a:rPr>
              <a:t> 2023, 2300190 </a:t>
            </a:r>
            <a:br>
              <a:rPr lang="en-US" sz="1200" dirty="0" smtClean="0">
                <a:solidFill>
                  <a:srgbClr val="008000"/>
                </a:solidFill>
              </a:rPr>
            </a:br>
            <a:r>
              <a:rPr lang="en-US" sz="1200" dirty="0" smtClean="0">
                <a:solidFill>
                  <a:srgbClr val="008000"/>
                </a:solidFill>
              </a:rPr>
              <a:t>DOI : </a:t>
            </a:r>
            <a:r>
              <a:rPr lang="en-US" sz="1200" dirty="0" smtClean="0">
                <a:solidFill>
                  <a:srgbClr val="008000"/>
                </a:solidFill>
                <a:hlinkClick r:id="rId3">
                  <a:extLst>
                    <a:ext uri="{A12FA001-AC4F-418D-AE19-62706E023703}">
                      <ahyp:hlinkClr xmlns="" xmlns:ahyp="http://schemas.microsoft.com/office/drawing/2018/hyperlinkcolor" xmlns:lc="http://schemas.openxmlformats.org/drawingml/2006/lockedCanvas" val="tx"/>
                    </a:ext>
                  </a:extLst>
                </a:hlinkClick>
              </a:rPr>
              <a:t>10.1002/advs.202300190</a:t>
            </a:r>
            <a:endParaRPr lang="en-US" sz="1200" dirty="0" smtClean="0">
              <a:solidFill>
                <a:srgbClr val="008000"/>
              </a:solidFill>
            </a:endParaRPr>
          </a:p>
          <a:p>
            <a:endParaRPr lang="en-US" sz="1200" b="0" i="0" u="none" strike="noStrike" dirty="0">
              <a:solidFill>
                <a:srgbClr val="106636"/>
              </a:solidFill>
              <a:effectLst/>
            </a:endParaRPr>
          </a:p>
          <a:p>
            <a:endParaRPr lang="en-US" sz="1200" dirty="0">
              <a:solidFill>
                <a:srgbClr val="106636"/>
              </a:solidFill>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225779" y="273652"/>
            <a:ext cx="11787327" cy="572477"/>
          </a:xfrm>
        </p:spPr>
        <p:txBody>
          <a:bodyPr>
            <a:noAutofit/>
          </a:bodyPr>
          <a:lstStyle/>
          <a:p>
            <a:pPr lvl="0" algn="ctr">
              <a:spcBef>
                <a:spcPts val="0"/>
              </a:spcBef>
            </a:pPr>
            <a:r>
              <a:rPr lang="en-US" sz="2000" b="1" dirty="0" smtClean="0">
                <a:latin typeface="Arial"/>
                <a:ea typeface="Arial"/>
                <a:cs typeface="Arial"/>
                <a:sym typeface="Arial"/>
              </a:rPr>
              <a:t>Towards </a:t>
            </a:r>
            <a:r>
              <a:rPr lang="en-US" sz="2000" b="1" dirty="0">
                <a:latin typeface="Arial"/>
                <a:ea typeface="Arial"/>
                <a:cs typeface="Arial"/>
                <a:sym typeface="Arial"/>
              </a:rPr>
              <a:t>100% Scalable Quantum Defects:</a:t>
            </a:r>
            <a:br>
              <a:rPr lang="en-US" sz="2000" b="1" dirty="0">
                <a:latin typeface="Arial"/>
                <a:ea typeface="Arial"/>
                <a:cs typeface="Arial"/>
                <a:sym typeface="Arial"/>
              </a:rPr>
            </a:br>
            <a:r>
              <a:rPr lang="en-US" sz="2000" b="1" dirty="0">
                <a:latin typeface="Arial"/>
                <a:ea typeface="Arial"/>
                <a:cs typeface="Arial"/>
                <a:sym typeface="Arial"/>
              </a:rPr>
              <a:t>High-Yield Deterministic Focused Ion Beam Implantation of Quantum Defects Enabled by In Situ Photoluminescence Feedback</a:t>
            </a:r>
            <a:br>
              <a:rPr lang="en-US" sz="2000" b="1" dirty="0">
                <a:latin typeface="Arial"/>
                <a:ea typeface="Arial"/>
                <a:cs typeface="Arial"/>
                <a:sym typeface="Arial"/>
              </a:rPr>
            </a:br>
            <a:endParaRPr lang="en-US" sz="2000" b="1" i="1" dirty="0">
              <a:latin typeface="Arial"/>
              <a:ea typeface="Arial"/>
              <a:cs typeface="Arial"/>
              <a:sym typeface="Aria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6011404" y="996704"/>
            <a:ext cx="6076519" cy="1659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t>
            </a:r>
            <a:r>
              <a:rPr lang="en-US" b="1" dirty="0" smtClean="0">
                <a:solidFill>
                  <a:srgbClr val="0F6636"/>
                </a:solidFill>
                <a:latin typeface="+mj-lt"/>
                <a:ea typeface="Calibri" pitchFamily="34" charset="0"/>
                <a:cs typeface="Calibri"/>
              </a:rPr>
              <a:t>Achievement </a:t>
            </a:r>
          </a:p>
          <a:p>
            <a:r>
              <a:rPr lang="en-US" sz="1600" dirty="0" smtClean="0"/>
              <a:t>An industry-adaptive </a:t>
            </a:r>
            <a:r>
              <a:rPr lang="en-US" sz="1600" dirty="0"/>
              <a:t>scalable technique is demonstrated to deterministically create quantum defects in commercial grade silicon carbide by performing repeated low ion number implantation and </a:t>
            </a:r>
            <a:r>
              <a:rPr lang="en-US" sz="1600" dirty="0" smtClean="0"/>
              <a:t>in-situ </a:t>
            </a:r>
            <a:r>
              <a:rPr lang="en-US" sz="1600" dirty="0"/>
              <a:t>photoluminescence evaluation after each round of implantation.</a:t>
            </a:r>
          </a:p>
          <a:p>
            <a:endParaRPr lang="en-US" dirty="0">
              <a:solidFill>
                <a:srgbClr val="0F6636"/>
              </a:solidFill>
              <a:latin typeface="+mj-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6011404" y="4116909"/>
            <a:ext cx="5874076" cy="2065869"/>
          </a:xfrm>
          <a:prstGeom prst="rect">
            <a:avLst/>
          </a:prstGeom>
          <a:noFill/>
        </p:spPr>
        <p:txBody>
          <a:bodyPr wrap="square" lIns="0" tIns="0" rIns="0" bIns="0" rtlCol="0">
            <a:noAutofit/>
          </a:bodyPr>
          <a:lstStyle/>
          <a:p>
            <a:pPr fontAlgn="auto">
              <a:spcBef>
                <a:spcPts val="0"/>
              </a:spcBef>
              <a:spcAft>
                <a:spcPts val="200"/>
              </a:spcAft>
            </a:pPr>
            <a:r>
              <a:rPr lang="en-US" altLang="ja-JP" b="1" dirty="0">
                <a:solidFill>
                  <a:srgbClr val="106636"/>
                </a:solidFill>
                <a:latin typeface="+mj-lt"/>
                <a:ea typeface="Verdana" panose="020B0604030504040204" pitchFamily="34" charset="0"/>
                <a:cs typeface="Calibri" panose="020F0502020204030204" pitchFamily="34" charset="0"/>
              </a:rPr>
              <a:t>Research Details</a:t>
            </a:r>
          </a:p>
          <a:p>
            <a:pPr marL="91440" lvl="0" indent="-91440" fontAlgn="auto">
              <a:spcBef>
                <a:spcPts val="0"/>
              </a:spcBef>
              <a:spcAft>
                <a:spcPts val="200"/>
              </a:spcAft>
              <a:buFont typeface="Arial" panose="020B0604020202020204" pitchFamily="34" charset="0"/>
              <a:buChar char="•"/>
            </a:pPr>
            <a:r>
              <a:rPr lang="en-US" sz="1400" dirty="0" smtClean="0">
                <a:solidFill>
                  <a:prstClr val="black"/>
                </a:solidFill>
                <a:latin typeface="Calibri"/>
              </a:rPr>
              <a:t>We found </a:t>
            </a:r>
            <a:r>
              <a:rPr lang="en-US" sz="1400" dirty="0">
                <a:solidFill>
                  <a:prstClr val="black"/>
                </a:solidFill>
                <a:latin typeface="Calibri"/>
              </a:rPr>
              <a:t>that a typical 1 round of ion implantation results in uncontrolled creation of defect numbers in each location of an array (</a:t>
            </a:r>
            <a:r>
              <a:rPr lang="en-US" sz="1400" i="1" dirty="0">
                <a:solidFill>
                  <a:prstClr val="black"/>
                </a:solidFill>
                <a:latin typeface="Calibri"/>
              </a:rPr>
              <a:t>i.e.</a:t>
            </a:r>
            <a:r>
              <a:rPr lang="en-US" sz="1400" dirty="0">
                <a:solidFill>
                  <a:prstClr val="black"/>
                </a:solidFill>
                <a:latin typeface="Calibri"/>
              </a:rPr>
              <a:t>, could be anything between 0 to N) since the underlying physical mechanism is inherently random (Poisson process). </a:t>
            </a:r>
          </a:p>
          <a:p>
            <a:pPr marL="91440" lvl="0" indent="-91440" fontAlgn="auto">
              <a:spcBef>
                <a:spcPts val="0"/>
              </a:spcBef>
              <a:spcAft>
                <a:spcPts val="200"/>
              </a:spcAft>
              <a:buFont typeface="Arial" panose="020B0604020202020204" pitchFamily="34" charset="0"/>
              <a:buChar char="•"/>
            </a:pPr>
            <a:r>
              <a:rPr lang="en-US" sz="1400" dirty="0">
                <a:solidFill>
                  <a:prstClr val="black"/>
                </a:solidFill>
                <a:latin typeface="Calibri"/>
              </a:rPr>
              <a:t>We use a very low ion number counted implantation of &lt;3&gt; ions/spot to target 13 locations to be filled with single defects. We iteratively go back and forth between implantation and photoluminescence spectroscopy to fill any remaining unfilled spots all under </a:t>
            </a:r>
            <a:r>
              <a:rPr lang="en-US" sz="1400" dirty="0" smtClean="0">
                <a:solidFill>
                  <a:prstClr val="black"/>
                </a:solidFill>
                <a:latin typeface="Calibri"/>
              </a:rPr>
              <a:t>one </a:t>
            </a:r>
            <a:r>
              <a:rPr lang="en-US" sz="1400" dirty="0">
                <a:solidFill>
                  <a:prstClr val="black"/>
                </a:solidFill>
                <a:latin typeface="Calibri"/>
              </a:rPr>
              <a:t>machine at room temperature. </a:t>
            </a:r>
            <a:endParaRPr lang="en-US" sz="1400" dirty="0">
              <a:solidFill>
                <a:prstClr val="black"/>
              </a:solidFill>
              <a:latin typeface="Calibri"/>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6011404" y="2571716"/>
            <a:ext cx="5952670" cy="1487371"/>
          </a:xfrm>
          <a:prstGeom prst="rect">
            <a:avLst/>
          </a:prstGeom>
          <a:noFill/>
        </p:spPr>
        <p:txBody>
          <a:bodyPr wrap="square" lIns="0" tIns="0" rIns="0" bIns="0" rtlCol="0">
            <a:noAutofit/>
          </a:bodyPr>
          <a:lstStyle/>
          <a:p>
            <a:r>
              <a:rPr lang="en-US" altLang="ja-JP" b="1" dirty="0">
                <a:solidFill>
                  <a:srgbClr val="0F6636"/>
                </a:solidFill>
                <a:latin typeface="+mj-lt"/>
                <a:ea typeface="Calibri" pitchFamily="34" charset="0"/>
                <a:cs typeface="Calibri"/>
              </a:rPr>
              <a:t>Significance and </a:t>
            </a:r>
            <a:r>
              <a:rPr lang="en-US" altLang="ja-JP" b="1" dirty="0" smtClean="0">
                <a:solidFill>
                  <a:srgbClr val="0F6636"/>
                </a:solidFill>
                <a:latin typeface="+mj-lt"/>
                <a:ea typeface="Calibri" pitchFamily="34" charset="0"/>
                <a:cs typeface="Calibri"/>
              </a:rPr>
              <a:t>Impact</a:t>
            </a:r>
          </a:p>
          <a:p>
            <a:r>
              <a:rPr lang="en-US" altLang="ja-JP" sz="1600" dirty="0">
                <a:solidFill>
                  <a:srgbClr val="000000"/>
                </a:solidFill>
                <a:cs typeface="Calibri"/>
              </a:rPr>
              <a:t>Our technological approach of utilizing </a:t>
            </a:r>
            <a:r>
              <a:rPr lang="en-US" altLang="ja-JP" sz="1600" dirty="0" smtClean="0">
                <a:solidFill>
                  <a:srgbClr val="000000"/>
                </a:solidFill>
                <a:cs typeface="Calibri"/>
              </a:rPr>
              <a:t>an </a:t>
            </a:r>
            <a:r>
              <a:rPr lang="en-US" altLang="ja-JP" sz="1600" dirty="0">
                <a:solidFill>
                  <a:srgbClr val="000000"/>
                </a:solidFill>
                <a:cs typeface="Calibri"/>
              </a:rPr>
              <a:t>FIB Poisson process of filling an array using </a:t>
            </a:r>
            <a:r>
              <a:rPr lang="en-US" altLang="ja-JP" sz="1600" dirty="0" smtClean="0">
                <a:solidFill>
                  <a:srgbClr val="000000"/>
                </a:solidFill>
                <a:cs typeface="Calibri"/>
              </a:rPr>
              <a:t>in-situ </a:t>
            </a:r>
            <a:r>
              <a:rPr lang="en-US" altLang="ja-JP" sz="1600" dirty="0">
                <a:solidFill>
                  <a:srgbClr val="000000"/>
                </a:solidFill>
                <a:cs typeface="Calibri"/>
              </a:rPr>
              <a:t>verification potentially solves the most critical bottleneck for solid-state quantum emitters, i.e., the creation process with simultaneous high-yield and positional accuracy, to achieve proof-of-concept quantum photonic devices</a:t>
            </a:r>
            <a:r>
              <a:rPr lang="en-US" sz="1600" dirty="0"/>
              <a:t>. </a:t>
            </a:r>
          </a:p>
          <a:p>
            <a:endParaRPr lang="en-US" altLang="ja-JP" sz="2000" b="1" dirty="0">
              <a:solidFill>
                <a:srgbClr val="0F6636"/>
              </a:solidFill>
              <a:latin typeface="+mj-lt"/>
              <a:ea typeface="Calibri" pitchFamily="34" charset="0"/>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4406" y="6005567"/>
            <a:ext cx="4582111" cy="200765"/>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
        <p:nvSpPr>
          <p:cNvPr id="20" name="Rectangle 19">
            <a:extLst>
              <a:ext uri="{FF2B5EF4-FFF2-40B4-BE49-F238E27FC236}">
                <a16:creationId xmlns:a16="http://schemas.microsoft.com/office/drawing/2014/main" id="{61E319B0-40C1-4006-BDAD-053C6FD8ABA8}"/>
              </a:ext>
            </a:extLst>
          </p:cNvPr>
          <p:cNvSpPr/>
          <p:nvPr/>
        </p:nvSpPr>
        <p:spPr>
          <a:xfrm>
            <a:off x="4546600" y="6206333"/>
            <a:ext cx="5718708" cy="397320"/>
          </a:xfrm>
          <a:prstGeom prst="rect">
            <a:avLst/>
          </a:prstGeom>
          <a:noFill/>
        </p:spPr>
        <p:txBody>
          <a:bodyPr wrap="square" lIns="0" tIns="0" rIns="0" bIns="0">
            <a:noAutofit/>
          </a:bodyPr>
          <a:lstStyle/>
          <a:p>
            <a:r>
              <a:rPr lang="en-US" sz="1000" dirty="0">
                <a:solidFill>
                  <a:srgbClr val="106636"/>
                </a:solidFill>
              </a:rPr>
              <a:t>Chandrasekaran, V.; Titze, M.; Flores, A. R.; Campbell, D.; Henshaw, J.; Jones, A. C.; Bielejec, E. S.; Htoon, H. "High-Yield Deterministic Focused Ion Beam Implantation of Quantum Defects Enabled by In Situ Photoluminescence Feedback." Advanced Science 2023, </a:t>
            </a:r>
            <a:r>
              <a:rPr lang="en-US" sz="1000" dirty="0" smtClean="0">
                <a:solidFill>
                  <a:srgbClr val="106636"/>
                </a:solidFill>
              </a:rPr>
              <a:t>2300190. DOI:10.1002/advs.202300190</a:t>
            </a:r>
            <a:endParaRPr lang="en-US" sz="1000" dirty="0">
              <a:solidFill>
                <a:srgbClr val="106636"/>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5307" y="6255612"/>
            <a:ext cx="1772271" cy="348040"/>
          </a:xfrm>
          <a:prstGeom prst="rect">
            <a:avLst/>
          </a:prstGeom>
        </p:spPr>
      </p:pic>
      <p:sp>
        <p:nvSpPr>
          <p:cNvPr id="22" name="TextBox 21">
            <a:extLst>
              <a:ext uri="{FF2B5EF4-FFF2-40B4-BE49-F238E27FC236}">
                <a16:creationId xmlns:a16="http://schemas.microsoft.com/office/drawing/2014/main" id="{4C5AE837-58EA-6D0A-3EED-E64335C7B326}"/>
              </a:ext>
            </a:extLst>
          </p:cNvPr>
          <p:cNvSpPr txBox="1"/>
          <p:nvPr/>
        </p:nvSpPr>
        <p:spPr>
          <a:xfrm>
            <a:off x="0" y="6372819"/>
            <a:ext cx="1029075" cy="461665"/>
          </a:xfrm>
          <a:prstGeom prst="rect">
            <a:avLst/>
          </a:prstGeom>
          <a:noFill/>
        </p:spPr>
        <p:txBody>
          <a:bodyPr wrap="square" rtlCol="0">
            <a:spAutoFit/>
          </a:bodyPr>
          <a:lstStyle/>
          <a:p>
            <a:r>
              <a:rPr lang="en-US" sz="800" dirty="0">
                <a:solidFill>
                  <a:schemeClr val="bg1"/>
                </a:solidFill>
              </a:rPr>
              <a:t>Image credit:</a:t>
            </a:r>
            <a:br>
              <a:rPr lang="en-US" sz="800" dirty="0">
                <a:solidFill>
                  <a:schemeClr val="bg1"/>
                </a:solidFill>
              </a:rPr>
            </a:br>
            <a:r>
              <a:rPr lang="en-US" sz="800" dirty="0">
                <a:solidFill>
                  <a:schemeClr val="bg1"/>
                </a:solidFill>
              </a:rPr>
              <a:t>Brittney Flores, SNL</a:t>
            </a:r>
          </a:p>
        </p:txBody>
      </p:sp>
      <p:sp>
        <p:nvSpPr>
          <p:cNvPr id="24" name="TextBox 23"/>
          <p:cNvSpPr txBox="1"/>
          <p:nvPr/>
        </p:nvSpPr>
        <p:spPr>
          <a:xfrm>
            <a:off x="4405139" y="1023340"/>
            <a:ext cx="1214751" cy="2395728"/>
          </a:xfrm>
          <a:prstGeom prst="rect">
            <a:avLst/>
          </a:prstGeom>
          <a:noFill/>
        </p:spPr>
        <p:txBody>
          <a:bodyPr wrap="square" lIns="0" tIns="0" rIns="0" bIns="0" rtlCol="0">
            <a:noAutofit/>
          </a:bodyPr>
          <a:lstStyle/>
          <a:p>
            <a:r>
              <a:rPr lang="en-US" sz="1000" dirty="0"/>
              <a:t>An iterative process of nanometer resolution focused low ion number implantation (blue) results in the creation of arrays of single silicon vacancy center in silicon carbide by utilizing in-situ photoluminescence (red) feedback at the end of every round of </a:t>
            </a:r>
            <a:r>
              <a:rPr lang="en-US" sz="1000" dirty="0" smtClean="0"/>
              <a:t>implantation.  </a:t>
            </a:r>
            <a:endParaRPr lang="en-US" sz="1000" dirty="0"/>
          </a:p>
        </p:txBody>
      </p:sp>
      <p:pic>
        <p:nvPicPr>
          <p:cNvPr id="26" name="Picture 25">
            <a:extLst>
              <a:ext uri="{FF2B5EF4-FFF2-40B4-BE49-F238E27FC236}">
                <a16:creationId xmlns:a16="http://schemas.microsoft.com/office/drawing/2014/main" id="{312D7554-339F-7B51-1A89-DCD2B4734CEB}"/>
              </a:ext>
            </a:extLst>
          </p:cNvPr>
          <p:cNvPicPr>
            <a:picLocks noChangeAspect="1"/>
          </p:cNvPicPr>
          <p:nvPr/>
        </p:nvPicPr>
        <p:blipFill>
          <a:blip r:embed="rId5"/>
          <a:stretch>
            <a:fillRect/>
          </a:stretch>
        </p:blipFill>
        <p:spPr>
          <a:xfrm>
            <a:off x="1371727" y="3349825"/>
            <a:ext cx="1680307" cy="2489255"/>
          </a:xfrm>
          <a:prstGeom prst="rect">
            <a:avLst/>
          </a:prstGeom>
        </p:spPr>
      </p:pic>
      <p:pic>
        <p:nvPicPr>
          <p:cNvPr id="25" name="Picture 24" descr="A screenshot of a video game&#10;&#10;Description automatically generated with medium confidence">
            <a:extLst>
              <a:ext uri="{FF2B5EF4-FFF2-40B4-BE49-F238E27FC236}">
                <a16:creationId xmlns:a16="http://schemas.microsoft.com/office/drawing/2014/main" id="{C2DED33D-8296-7466-0259-6C7966A303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79" r="15442" b="12038"/>
          <a:stretch/>
        </p:blipFill>
        <p:spPr>
          <a:xfrm>
            <a:off x="225779" y="1027622"/>
            <a:ext cx="4126157" cy="2287780"/>
          </a:xfrm>
          <a:prstGeom prst="rect">
            <a:avLst/>
          </a:prstGeom>
        </p:spPr>
      </p:pic>
      <p:sp>
        <p:nvSpPr>
          <p:cNvPr id="27" name="TextBox 26">
            <a:extLst>
              <a:ext uri="{FF2B5EF4-FFF2-40B4-BE49-F238E27FC236}">
                <a16:creationId xmlns:a16="http://schemas.microsoft.com/office/drawing/2014/main" id="{F7A344EE-0808-44F8-5EF4-AD03D83F0701}"/>
              </a:ext>
            </a:extLst>
          </p:cNvPr>
          <p:cNvSpPr txBox="1"/>
          <p:nvPr/>
        </p:nvSpPr>
        <p:spPr>
          <a:xfrm>
            <a:off x="2975800" y="3326897"/>
            <a:ext cx="2644090" cy="1323439"/>
          </a:xfrm>
          <a:prstGeom prst="rect">
            <a:avLst/>
          </a:prstGeom>
          <a:noFill/>
        </p:spPr>
        <p:txBody>
          <a:bodyPr wrap="square">
            <a:spAutoFit/>
          </a:bodyPr>
          <a:lstStyle/>
          <a:p>
            <a:r>
              <a:rPr lang="en-US" sz="1000" dirty="0"/>
              <a:t>Process flow for creating single defects using FIB by getting feedback from our integrated </a:t>
            </a:r>
            <a:r>
              <a:rPr lang="en-US" sz="1000" dirty="0" smtClean="0"/>
              <a:t>in-situ </a:t>
            </a:r>
            <a:r>
              <a:rPr lang="en-US" sz="1000" dirty="0"/>
              <a:t>PL system. Photoluminescence image taken after 1 round of implantation shows only 2/13 targeted spots are filled (shown as white circles). At the end of 12 rounds, all 13 spots are filled with quantum defects.</a:t>
            </a:r>
          </a:p>
        </p:txBody>
      </p:sp>
      <p:pic>
        <p:nvPicPr>
          <p:cNvPr id="28" name="Picture 27">
            <a:extLst>
              <a:ext uri="{FF2B5EF4-FFF2-40B4-BE49-F238E27FC236}">
                <a16:creationId xmlns:a16="http://schemas.microsoft.com/office/drawing/2014/main" id="{378B408E-F73F-3DD8-F466-4CF15F524D8F}"/>
              </a:ext>
            </a:extLst>
          </p:cNvPr>
          <p:cNvPicPr>
            <a:picLocks noChangeAspect="1"/>
          </p:cNvPicPr>
          <p:nvPr/>
        </p:nvPicPr>
        <p:blipFill>
          <a:blip r:embed="rId7"/>
          <a:stretch>
            <a:fillRect/>
          </a:stretch>
        </p:blipFill>
        <p:spPr>
          <a:xfrm>
            <a:off x="188300" y="3751414"/>
            <a:ext cx="1177923" cy="1148488"/>
          </a:xfrm>
          <a:prstGeom prst="rect">
            <a:avLst/>
          </a:prstGeom>
        </p:spPr>
      </p:pic>
      <p:pic>
        <p:nvPicPr>
          <p:cNvPr id="29" name="Picture 28">
            <a:extLst>
              <a:ext uri="{FF2B5EF4-FFF2-40B4-BE49-F238E27FC236}">
                <a16:creationId xmlns:a16="http://schemas.microsoft.com/office/drawing/2014/main" id="{C2A0AA7F-D5FD-492E-D6DA-A1B5FD8B0440}"/>
              </a:ext>
            </a:extLst>
          </p:cNvPr>
          <p:cNvPicPr>
            <a:picLocks noChangeAspect="1"/>
          </p:cNvPicPr>
          <p:nvPr/>
        </p:nvPicPr>
        <p:blipFill>
          <a:blip r:embed="rId8"/>
          <a:stretch>
            <a:fillRect/>
          </a:stretch>
        </p:blipFill>
        <p:spPr>
          <a:xfrm>
            <a:off x="3643164" y="4783744"/>
            <a:ext cx="1125655" cy="1111718"/>
          </a:xfrm>
          <a:prstGeom prst="rect">
            <a:avLst/>
          </a:prstGeom>
        </p:spPr>
      </p:pic>
      <p:cxnSp>
        <p:nvCxnSpPr>
          <p:cNvPr id="30" name="Straight Arrow Connector 29">
            <a:extLst>
              <a:ext uri="{FF2B5EF4-FFF2-40B4-BE49-F238E27FC236}">
                <a16:creationId xmlns:a16="http://schemas.microsoft.com/office/drawing/2014/main" id="{316D07DA-2A39-A875-3778-18B3CCC1FC4F}"/>
              </a:ext>
            </a:extLst>
          </p:cNvPr>
          <p:cNvCxnSpPr>
            <a:cxnSpLocks/>
          </p:cNvCxnSpPr>
          <p:nvPr/>
        </p:nvCxnSpPr>
        <p:spPr>
          <a:xfrm flipV="1">
            <a:off x="494132" y="5242607"/>
            <a:ext cx="0" cy="570"/>
          </a:xfrm>
          <a:prstGeom prst="straightConnector1">
            <a:avLst/>
          </a:prstGeom>
          <a:ln>
            <a:solidFill>
              <a:srgbClr val="2E559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4F5DBF9-A3C4-A650-FB37-A11074AFD5B7}"/>
              </a:ext>
            </a:extLst>
          </p:cNvPr>
          <p:cNvCxnSpPr>
            <a:cxnSpLocks/>
          </p:cNvCxnSpPr>
          <p:nvPr/>
        </p:nvCxnSpPr>
        <p:spPr>
          <a:xfrm>
            <a:off x="3052034" y="5700491"/>
            <a:ext cx="474202" cy="0"/>
          </a:xfrm>
          <a:prstGeom prst="straightConnector1">
            <a:avLst/>
          </a:prstGeom>
          <a:ln>
            <a:solidFill>
              <a:srgbClr val="2E5598"/>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16D07DA-2A39-A875-3778-18B3CCC1FC4F}"/>
              </a:ext>
            </a:extLst>
          </p:cNvPr>
          <p:cNvCxnSpPr>
            <a:cxnSpLocks/>
          </p:cNvCxnSpPr>
          <p:nvPr/>
        </p:nvCxnSpPr>
        <p:spPr>
          <a:xfrm flipV="1">
            <a:off x="655423" y="4996457"/>
            <a:ext cx="0" cy="704034"/>
          </a:xfrm>
          <a:prstGeom prst="straightConnector1">
            <a:avLst/>
          </a:prstGeom>
          <a:ln>
            <a:solidFill>
              <a:srgbClr val="2E559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A6FB32D-04E9-9566-299B-60814C4C53FC}"/>
              </a:ext>
            </a:extLst>
          </p:cNvPr>
          <p:cNvCxnSpPr>
            <a:cxnSpLocks/>
          </p:cNvCxnSpPr>
          <p:nvPr/>
        </p:nvCxnSpPr>
        <p:spPr>
          <a:xfrm flipH="1">
            <a:off x="655423" y="5700491"/>
            <a:ext cx="1089205" cy="0"/>
          </a:xfrm>
          <a:prstGeom prst="line">
            <a:avLst/>
          </a:prstGeom>
          <a:ln>
            <a:solidFill>
              <a:srgbClr val="2E5598"/>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400467" y="5204977"/>
            <a:ext cx="166861" cy="1612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10409</TotalTime>
  <Words>670</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Towards 100% Scalable Quantum Defects: High-Yield Deterministic Focused Ion Beam Implantation of Quantum Defects Enabled by In Situ Photoluminescence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482</cp:revision>
  <cp:lastPrinted>2023-02-27T23:28:28Z</cp:lastPrinted>
  <dcterms:created xsi:type="dcterms:W3CDTF">2020-04-15T21:20:35Z</dcterms:created>
  <dcterms:modified xsi:type="dcterms:W3CDTF">2023-06-02T20:12:57Z</dcterms:modified>
</cp:coreProperties>
</file>