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1940" r:id="rId2"/>
  </p:sldIdLst>
  <p:sldSz cx="12192000" cy="68580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">
          <p15:clr>
            <a:srgbClr val="A4A3A4"/>
          </p15:clr>
        </p15:guide>
        <p15:guide id="2" pos="38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74">
          <p15:clr>
            <a:srgbClr val="A4A3A4"/>
          </p15:clr>
        </p15:guide>
        <p15:guide id="2" pos="217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ruju" initials="" lastIdx="3" clrIdx="0"/>
  <p:cmAuthor id="7" name="Office of Science" initials="SC" lastIdx="1" clrIdx="7"/>
  <p:cmAuthor id="1" name="OMB28" initials="OMB28" lastIdx="3" clrIdx="1"/>
  <p:cmAuthor id="8" name="BES" initials="HL" lastIdx="10" clrIdx="8"/>
  <p:cmAuthor id="2" name="Lisa Yost" initials="LY" lastIdx="1" clrIdx="2"/>
  <p:cmAuthor id="9" name="hortlin" initials="h" lastIdx="4" clrIdx="9"/>
  <p:cmAuthor id="3" name="Pham, Sandra" initials="PS" lastIdx="47" clrIdx="3"/>
  <p:cmAuthor id="4" name="Sandra Pham" initials="LY" lastIdx="7" clrIdx="4"/>
  <p:cmAuthor id="5" name="Klausing, Kathleen" initials="KK" lastIdx="1" clrIdx="5"/>
  <p:cmAuthor id="6" name="Allen, Denise" initials="DA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600"/>
    <a:srgbClr val="0F6636"/>
    <a:srgbClr val="106636"/>
    <a:srgbClr val="000000"/>
    <a:srgbClr val="0000FF"/>
    <a:srgbClr val="F2F2F2"/>
    <a:srgbClr val="5AE838"/>
    <a:srgbClr val="9966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76475" autoAdjust="0"/>
  </p:normalViewPr>
  <p:slideViewPr>
    <p:cSldViewPr snapToGrid="0">
      <p:cViewPr varScale="1">
        <p:scale>
          <a:sx n="121" d="100"/>
          <a:sy n="121" d="100"/>
        </p:scale>
        <p:origin x="2280" y="108"/>
      </p:cViewPr>
      <p:guideLst>
        <p:guide orient="horz" pos="284"/>
        <p:guide pos="3854"/>
      </p:guideLst>
    </p:cSldViewPr>
  </p:slideViewPr>
  <p:outlineViewPr>
    <p:cViewPr>
      <p:scale>
        <a:sx n="33" d="100"/>
        <a:sy n="33" d="100"/>
      </p:scale>
      <p:origin x="0" y="-2012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-6096"/>
    </p:cViewPr>
  </p:sorterViewPr>
  <p:notesViewPr>
    <p:cSldViewPr snapToGrid="0" showGuides="1">
      <p:cViewPr>
        <p:scale>
          <a:sx n="110" d="100"/>
          <a:sy n="110" d="100"/>
        </p:scale>
        <p:origin x="172" y="-1980"/>
      </p:cViewPr>
      <p:guideLst>
        <p:guide orient="horz" pos="2974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1"/>
            <a:ext cx="2982380" cy="464900"/>
          </a:xfrm>
          <a:prstGeom prst="rect">
            <a:avLst/>
          </a:prstGeom>
        </p:spPr>
        <p:txBody>
          <a:bodyPr vert="horz" lIns="91847" tIns="45921" rIns="91847" bIns="4592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882" y="11"/>
            <a:ext cx="2982379" cy="464900"/>
          </a:xfrm>
          <a:prstGeom prst="rect">
            <a:avLst/>
          </a:prstGeom>
        </p:spPr>
        <p:txBody>
          <a:bodyPr vert="horz" lIns="91847" tIns="45921" rIns="91847" bIns="45921" rtlCol="0"/>
          <a:lstStyle>
            <a:lvl1pPr algn="r">
              <a:defRPr sz="1200"/>
            </a:lvl1pPr>
          </a:lstStyle>
          <a:p>
            <a:fld id="{B17554D1-967C-4C6D-9F2D-48B3C2720170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11"/>
            <a:ext cx="2982380" cy="464900"/>
          </a:xfrm>
          <a:prstGeom prst="rect">
            <a:avLst/>
          </a:prstGeom>
        </p:spPr>
        <p:txBody>
          <a:bodyPr vert="horz" lIns="91847" tIns="45921" rIns="91847" bIns="4592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882" y="8829911"/>
            <a:ext cx="2982379" cy="464900"/>
          </a:xfrm>
          <a:prstGeom prst="rect">
            <a:avLst/>
          </a:prstGeom>
        </p:spPr>
        <p:txBody>
          <a:bodyPr vert="horz" lIns="91847" tIns="45921" rIns="91847" bIns="45921" rtlCol="0" anchor="b"/>
          <a:lstStyle>
            <a:lvl1pPr algn="r">
              <a:defRPr sz="1200"/>
            </a:lvl1pPr>
          </a:lstStyle>
          <a:p>
            <a:fld id="{AA47E720-93EF-483D-84A7-F39F5B8DB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1"/>
            <a:ext cx="2981912" cy="464820"/>
          </a:xfrm>
          <a:prstGeom prst="rect">
            <a:avLst/>
          </a:prstGeom>
        </p:spPr>
        <p:txBody>
          <a:bodyPr vert="horz" lIns="92628" tIns="46311" rIns="92628" bIns="463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353" y="11"/>
            <a:ext cx="2981912" cy="464820"/>
          </a:xfrm>
          <a:prstGeom prst="rect">
            <a:avLst/>
          </a:prstGeom>
        </p:spPr>
        <p:txBody>
          <a:bodyPr vert="horz" lIns="92628" tIns="46311" rIns="92628" bIns="463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962A90-C2A2-4CDF-8D04-DA2BD430AAAB}" type="datetimeFigureOut">
              <a:rPr lang="en-US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698500"/>
            <a:ext cx="6192837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8" tIns="46311" rIns="92628" bIns="4631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503" y="4415791"/>
            <a:ext cx="5504827" cy="4183380"/>
          </a:xfrm>
          <a:prstGeom prst="rect">
            <a:avLst/>
          </a:prstGeom>
        </p:spPr>
        <p:txBody>
          <a:bodyPr vert="horz" lIns="92628" tIns="46311" rIns="92628" bIns="4631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94"/>
            <a:ext cx="2981912" cy="464820"/>
          </a:xfrm>
          <a:prstGeom prst="rect">
            <a:avLst/>
          </a:prstGeom>
        </p:spPr>
        <p:txBody>
          <a:bodyPr vert="horz" lIns="92628" tIns="46311" rIns="92628" bIns="463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353" y="8829994"/>
            <a:ext cx="2981912" cy="464820"/>
          </a:xfrm>
          <a:prstGeom prst="rect">
            <a:avLst/>
          </a:prstGeom>
        </p:spPr>
        <p:txBody>
          <a:bodyPr vert="horz" lIns="92628" tIns="46311" rIns="92628" bIns="463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76D4B8-3D7E-42E7-AF06-6D9133F7F081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2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0663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76D4B8-3D7E-42E7-AF06-6D9133F7F08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39" y="182879"/>
            <a:ext cx="11704320" cy="649224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1656819"/>
            <a:ext cx="9966960" cy="2076983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4800" b="1" cap="none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8"/>
            <a:ext cx="8767860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2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40" y="586505"/>
            <a:ext cx="5565639" cy="93522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710268" y="5257801"/>
            <a:ext cx="8767233" cy="1417319"/>
          </a:xfrm>
        </p:spPr>
        <p:txBody>
          <a:bodyPr anchor="ctr">
            <a:normAutofit/>
          </a:bodyPr>
          <a:lstStyle>
            <a:lvl1pPr marL="34290" indent="0" algn="ctr">
              <a:buNone/>
              <a:defRPr sz="1800" i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8812" y="1069850"/>
            <a:ext cx="5676937" cy="5065906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39"/>
            <a:ext cx="3779520" cy="33011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/>
          <p:nvPr/>
        </p:nvSpPr>
        <p:spPr>
          <a:xfrm>
            <a:off x="225779" y="3"/>
            <a:ext cx="11787327" cy="90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39" y="182879"/>
            <a:ext cx="11704320" cy="649224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3536" y="2788248"/>
            <a:ext cx="7624925" cy="12815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1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29663-6CA7-4931-8F5D-849FE6A4CD4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2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35" y="1017332"/>
            <a:ext cx="11390071" cy="5221425"/>
          </a:xfrm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7846"/>
            <a:ext cx="12192000" cy="730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35" y="1017332"/>
            <a:ext cx="11390071" cy="5601833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36808" y="6619164"/>
            <a:ext cx="576296" cy="231440"/>
          </a:xfrm>
        </p:spPr>
        <p:txBody>
          <a:bodyPr/>
          <a:lstStyle/>
          <a:p>
            <a:fld id="{26CA2777-A89F-4130-B308-73BB6595591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Small Header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7846"/>
            <a:ext cx="12192000" cy="730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9" y="3"/>
            <a:ext cx="11787327" cy="5775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" y="7702"/>
            <a:ext cx="12192001" cy="6858063"/>
            <a:chOff x="0" y="7701"/>
            <a:chExt cx="9144001" cy="6858063"/>
          </a:xfrm>
        </p:grpSpPr>
        <p:sp>
          <p:nvSpPr>
            <p:cNvPr id="15" name="Right Triangle 14"/>
            <p:cNvSpPr/>
            <p:nvPr/>
          </p:nvSpPr>
          <p:spPr>
            <a:xfrm rot="10800000">
              <a:off x="8676725" y="5968741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6" name="Right Triangle 15"/>
            <p:cNvSpPr/>
            <p:nvPr/>
          </p:nvSpPr>
          <p:spPr>
            <a:xfrm rot="10800000">
              <a:off x="2825194" y="5776157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0" y="7701"/>
              <a:ext cx="9144001" cy="6665477"/>
              <a:chOff x="0" y="7701"/>
              <a:chExt cx="9144001" cy="6665477"/>
            </a:xfrm>
          </p:grpSpPr>
          <p:sp>
            <p:nvSpPr>
              <p:cNvPr id="18" name="Rectangle 17"/>
              <p:cNvSpPr/>
              <p:nvPr/>
            </p:nvSpPr>
            <p:spPr>
              <a:xfrm flipV="1">
                <a:off x="3292469" y="6096000"/>
                <a:ext cx="5851531" cy="57717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9" name="Right Triangle 18"/>
              <p:cNvSpPr/>
              <p:nvPr/>
            </p:nvSpPr>
            <p:spPr>
              <a:xfrm flipH="1">
                <a:off x="8676725" y="7701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flipH="1">
                <a:off x="1" y="902526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0" y="1787093"/>
                <a:ext cx="9144000" cy="444632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0" y="597965"/>
                <a:ext cx="9144001" cy="551073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  <p:cxnSp>
        <p:nvCxnSpPr>
          <p:cNvPr id="25" name="Straight Connector 24"/>
          <p:cNvCxnSpPr/>
          <p:nvPr/>
        </p:nvCxnSpPr>
        <p:spPr>
          <a:xfrm flipH="1">
            <a:off x="1" y="593401"/>
            <a:ext cx="11780713" cy="0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1787949" y="2393"/>
            <a:ext cx="408044" cy="587485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36808" y="6619164"/>
            <a:ext cx="576296" cy="23144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00448BA-62AF-4340-AB5F-316C0E06117B}" type="slidenum">
              <a:rPr lang="en-US" smtClean="0">
                <a:solidFill>
                  <a:srgbClr val="0F3F66"/>
                </a:solidFill>
              </a:rPr>
              <a:t>‹#›</a:t>
            </a:fld>
            <a:endParaRPr lang="en-US" dirty="0">
              <a:solidFill>
                <a:srgbClr val="0F3F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035" y="749296"/>
            <a:ext cx="11390071" cy="586986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0306" y="1277471"/>
            <a:ext cx="5467574" cy="4803289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1277471"/>
            <a:ext cx="5592694" cy="4803289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716" y="1031624"/>
            <a:ext cx="546811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716" y="1808546"/>
            <a:ext cx="5468112" cy="4293738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031624"/>
            <a:ext cx="546811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1808864"/>
            <a:ext cx="5468112" cy="4293738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7795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753" y="1097280"/>
            <a:ext cx="5532851" cy="50252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79520" cy="328786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2777-A89F-4130-B308-73BB659559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 txBox="1"/>
          <p:nvPr/>
        </p:nvSpPr>
        <p:spPr>
          <a:xfrm>
            <a:off x="225779" y="3"/>
            <a:ext cx="11787327" cy="90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74000">
              <a:schemeClr val="accent1"/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1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" y="7702"/>
            <a:ext cx="12192001" cy="6858063"/>
            <a:chOff x="0" y="7701"/>
            <a:chExt cx="9144001" cy="6858063"/>
          </a:xfrm>
        </p:grpSpPr>
        <p:sp>
          <p:nvSpPr>
            <p:cNvPr id="20" name="Right Triangle 19"/>
            <p:cNvSpPr/>
            <p:nvPr/>
          </p:nvSpPr>
          <p:spPr>
            <a:xfrm rot="10800000">
              <a:off x="8676725" y="5968741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ight Triangle 18"/>
            <p:cNvSpPr/>
            <p:nvPr/>
          </p:nvSpPr>
          <p:spPr>
            <a:xfrm rot="10800000">
              <a:off x="2825194" y="5776157"/>
              <a:ext cx="467275" cy="897023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0" y="7701"/>
              <a:ext cx="9144001" cy="6858063"/>
              <a:chOff x="0" y="7701"/>
              <a:chExt cx="9144001" cy="6858063"/>
            </a:xfrm>
          </p:grpSpPr>
          <p:sp>
            <p:nvSpPr>
              <p:cNvPr id="13" name="Rectangle 12"/>
              <p:cNvSpPr/>
              <p:nvPr/>
            </p:nvSpPr>
            <p:spPr>
              <a:xfrm flipV="1">
                <a:off x="3292469" y="6096000"/>
                <a:ext cx="5851531" cy="577178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8" name="Right Triangle 17"/>
              <p:cNvSpPr/>
              <p:nvPr/>
            </p:nvSpPr>
            <p:spPr>
              <a:xfrm flipH="1">
                <a:off x="8676725" y="7701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" name="Right Triangle 9"/>
              <p:cNvSpPr/>
              <p:nvPr/>
            </p:nvSpPr>
            <p:spPr>
              <a:xfrm flipH="1">
                <a:off x="1" y="902526"/>
                <a:ext cx="467275" cy="897023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1787093"/>
                <a:ext cx="9144000" cy="4446321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7" name="Rectangle 6"/>
              <p:cNvSpPr/>
              <p:nvPr/>
            </p:nvSpPr>
            <p:spPr>
              <a:xfrm>
                <a:off x="467276" y="902527"/>
                <a:ext cx="8676725" cy="5193475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cxnSp>
            <p:nvCxnSpPr>
              <p:cNvPr id="32" name="Straight Connector 31"/>
              <p:cNvCxnSpPr>
                <a:endCxn id="20" idx="0"/>
              </p:cNvCxnSpPr>
              <p:nvPr/>
            </p:nvCxnSpPr>
            <p:spPr>
              <a:xfrm>
                <a:off x="9034983" y="6670981"/>
                <a:ext cx="109017" cy="194783"/>
              </a:xfrm>
              <a:prstGeom prst="line">
                <a:avLst/>
              </a:prstGeom>
              <a:ln cap="rnd"/>
              <a:effectLst>
                <a:outerShdw blurRad="38100" dist="25400" dir="16200000" rotWithShape="0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9" idx="0"/>
              </p:cNvCxnSpPr>
              <p:nvPr/>
            </p:nvCxnSpPr>
            <p:spPr>
              <a:xfrm flipH="1" flipV="1">
                <a:off x="3058832" y="6235098"/>
                <a:ext cx="233637" cy="438082"/>
              </a:xfrm>
              <a:prstGeom prst="line">
                <a:avLst/>
              </a:prstGeom>
              <a:ln cap="rnd"/>
              <a:effectLst>
                <a:outerShdw blurRad="38100" dist="25400" dir="16200000" rotWithShape="0">
                  <a:srgbClr val="000000">
                    <a:alpha val="28000"/>
                  </a:srgbClr>
                </a:outerShdw>
              </a:effectLst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779" y="3"/>
            <a:ext cx="11787327" cy="902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035" y="1017332"/>
            <a:ext cx="11390071" cy="5078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6808" y="6308056"/>
            <a:ext cx="576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6CA2777-A89F-4130-B308-73BB6595591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5" y="6316801"/>
            <a:ext cx="2622792" cy="440596"/>
          </a:xfrm>
          <a:prstGeom prst="rect">
            <a:avLst/>
          </a:prstGeom>
        </p:spPr>
      </p:pic>
      <p:cxnSp>
        <p:nvCxnSpPr>
          <p:cNvPr id="21" name="Straight Connector 20"/>
          <p:cNvCxnSpPr>
            <a:stCxn id="18" idx="4"/>
            <a:endCxn id="18" idx="0"/>
          </p:cNvCxnSpPr>
          <p:nvPr/>
        </p:nvCxnSpPr>
        <p:spPr>
          <a:xfrm flipV="1">
            <a:off x="11568968" y="7702"/>
            <a:ext cx="623033" cy="897023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9" idx="0"/>
          </p:cNvCxnSpPr>
          <p:nvPr/>
        </p:nvCxnSpPr>
        <p:spPr>
          <a:xfrm flipV="1">
            <a:off x="4389959" y="6673178"/>
            <a:ext cx="7662341" cy="2"/>
          </a:xfrm>
          <a:prstGeom prst="line">
            <a:avLst/>
          </a:prstGeom>
          <a:ln cap="rnd"/>
          <a:effectLst>
            <a:outerShdw blurRad="38100" dist="25400" dir="162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6233414"/>
            <a:ext cx="4078443" cy="0"/>
          </a:xfrm>
          <a:prstGeom prst="line">
            <a:avLst/>
          </a:prstGeom>
          <a:ln cap="rnd"/>
          <a:effectLst>
            <a:outerShdw blurRad="38100" dist="25400" dir="16200000" rotWithShape="0">
              <a:srgbClr val="000000">
                <a:alpha val="28000"/>
              </a:srgbClr>
            </a:outerShdw>
          </a:effectLst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0"/>
          </p:cNvCxnSpPr>
          <p:nvPr/>
        </p:nvCxnSpPr>
        <p:spPr>
          <a:xfrm flipH="1">
            <a:off x="623035" y="902526"/>
            <a:ext cx="10945932" cy="0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0" idx="0"/>
          </p:cNvCxnSpPr>
          <p:nvPr/>
        </p:nvCxnSpPr>
        <p:spPr>
          <a:xfrm flipV="1">
            <a:off x="0" y="902527"/>
            <a:ext cx="623035" cy="897023"/>
          </a:xfrm>
          <a:prstGeom prst="line">
            <a:avLst/>
          </a:prstGeom>
          <a:ln cap="rnd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7330" indent="-173355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80000"/>
        <a:buFont typeface="Wingdings 3" panose="05040102010807070707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98780" indent="-171450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Wingdings 3" panose="05040102010807070707" pitchFamily="18" charset="2"/>
        <a:buChar char="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0230" indent="-171450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Wingdings 3" panose="05040102010807070707" pitchFamily="18" charset="2"/>
        <a:buChar char="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73355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Wingdings 3" panose="05040102010807070707" pitchFamily="18" charset="2"/>
        <a:buChar char="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71450" algn="l" defTabSz="685800" rtl="0" eaLnBrk="1" latinLnBrk="0" hangingPunct="1">
        <a:lnSpc>
          <a:spcPct val="12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Wingdings 3" panose="05040102010807070707" pitchFamily="18" charset="2"/>
        <a:buChar char="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82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299845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49987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699895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"/>
            <a:ext cx="12173584" cy="902525"/>
          </a:xfrm>
        </p:spPr>
        <p:txBody>
          <a:bodyPr>
            <a:noAutofit/>
          </a:bodyPr>
          <a:lstStyle/>
          <a:p>
            <a:pPr algn="ctr"/>
            <a:r>
              <a:rPr lang="en-US" sz="3000" dirty="0"/>
              <a:t>Large-Scale Optical Characterization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of </a:t>
            </a:r>
            <a:r>
              <a:rPr lang="en-US" sz="3000" dirty="0"/>
              <a:t>Solid-State Quantum Emitters</a:t>
            </a:r>
            <a:endParaRPr lang="en-US" sz="3000" baseline="-25000" dirty="0"/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5326310" y="1012580"/>
            <a:ext cx="6474179" cy="11078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noAutofit/>
          </a:bodyPr>
          <a:lstStyle/>
          <a:p>
            <a:r>
              <a:rPr lang="en-US" sz="2000" b="1" dirty="0">
                <a:solidFill>
                  <a:srgbClr val="0F6636"/>
                </a:solidFill>
                <a:latin typeface="+mj-lt"/>
                <a:ea typeface="Calibri" pitchFamily="34" charset="0"/>
                <a:cs typeface="Calibri"/>
              </a:rPr>
              <a:t>Scientific </a:t>
            </a:r>
            <a:r>
              <a:rPr lang="en-US" sz="2000" b="1" dirty="0" smtClean="0">
                <a:solidFill>
                  <a:srgbClr val="0F6636"/>
                </a:solidFill>
                <a:latin typeface="+mj-lt"/>
                <a:ea typeface="Calibri" pitchFamily="34" charset="0"/>
                <a:cs typeface="Calibri"/>
              </a:rPr>
              <a:t>Achievement</a:t>
            </a:r>
          </a:p>
          <a:p>
            <a:pPr lvl="0" defTabSz="9220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Verdana"/>
                <a:sym typeface="+mn-ea"/>
              </a:rPr>
              <a:t>Parallel characterization of photoluminescence excitation (PLE) from diamond-based color centers leading to a &gt;100 X speed-up in characterization time.</a:t>
            </a:r>
          </a:p>
          <a:p>
            <a:endParaRPr lang="en-US" sz="15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6310" y="4177861"/>
            <a:ext cx="6735673" cy="18372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ja-JP" b="1" dirty="0">
                <a:solidFill>
                  <a:srgbClr val="0F6636"/>
                </a:solidFill>
                <a:latin typeface="+mj-lt"/>
                <a:ea typeface="Calibri" pitchFamily="34" charset="0"/>
                <a:cs typeface="Calibri"/>
              </a:rPr>
              <a:t>Research Details</a:t>
            </a:r>
          </a:p>
          <a:p>
            <a:pPr marL="91440" lvl="1" indent="-9144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Diamond is fabricated with QR-code like features encoding location information. </a:t>
            </a:r>
          </a:p>
          <a:p>
            <a:pPr marL="91440" lvl="1" indent="-9144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The diamond is then implanted with 29Si using a Wien filter focused ion beam system.</a:t>
            </a:r>
          </a:p>
          <a:p>
            <a:pPr marL="91440" lvl="1" indent="-9144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Color centers formed after annealing are uniquely identifiable by their adjacent QR code.</a:t>
            </a:r>
          </a:p>
          <a:p>
            <a:pPr marL="91440" lvl="1" indent="-9144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A </a:t>
            </a:r>
            <a:r>
              <a:rPr lang="en-US" sz="1400" dirty="0" err="1">
                <a:latin typeface="+mj-lt"/>
              </a:rPr>
              <a:t>widefield</a:t>
            </a:r>
            <a:r>
              <a:rPr lang="en-US" sz="1400" dirty="0">
                <a:latin typeface="+mj-lt"/>
              </a:rPr>
              <a:t> PLE setup is used to characterize color centers in parallel.</a:t>
            </a:r>
            <a:endParaRPr lang="en-US" sz="14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6311" y="2120462"/>
            <a:ext cx="6608186" cy="2057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ja-JP" sz="2000" b="1" dirty="0">
                <a:solidFill>
                  <a:srgbClr val="0F6636"/>
                </a:solidFill>
                <a:latin typeface="+mj-lt"/>
                <a:ea typeface="Calibri" pitchFamily="34" charset="0"/>
                <a:cs typeface="Calibri"/>
              </a:rPr>
              <a:t>Significance and Impact</a:t>
            </a:r>
            <a:endParaRPr lang="en-US" altLang="ja-JP" sz="1500" b="1" dirty="0">
              <a:solidFill>
                <a:srgbClr val="0F6636"/>
              </a:solidFill>
              <a:latin typeface="+mn-lt"/>
              <a:ea typeface="Calibri" pitchFamily="34" charset="0"/>
              <a:cs typeface="Calibri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500" dirty="0">
                <a:solidFill>
                  <a:srgbClr val="222222"/>
                </a:solidFill>
                <a:latin typeface="+mj-lt"/>
                <a:ea typeface="DengXian" panose="02010600030101010101" pitchFamily="2" charset="-122"/>
                <a:cs typeface="Times New Roman" panose="02020603050405020304" pitchFamily="18" charset="0"/>
              </a:rPr>
              <a:t>Solid-state color centers are an emergent quantum memory platform with diamond-based color centers attracting significant interest due to the possibility of having a nuclear spin free bath in isotopically purified 12C. Currently, color centers in diamond are characterized serially through confocal microscopy. This work registers color centers to machine-readable coordinates enabling automatic, parallel characterization.</a:t>
            </a:r>
            <a:endParaRPr lang="en-US" sz="1500" dirty="0">
              <a:solidFill>
                <a:srgbClr val="222222"/>
              </a:solidFill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0249" y="3322668"/>
            <a:ext cx="202327" cy="307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609441" y="2419394"/>
            <a:ext cx="163521" cy="250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56" y="6181344"/>
            <a:ext cx="594360" cy="5938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897" y="6015131"/>
            <a:ext cx="4966029" cy="208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dirty="0">
                <a:solidFill>
                  <a:srgbClr val="106600"/>
                </a:solidFill>
              </a:rPr>
              <a:t>This work was performed in part at The Center for Integrated </a:t>
            </a:r>
            <a:r>
              <a:rPr lang="en-US" sz="1000" dirty="0">
                <a:solidFill>
                  <a:srgbClr val="106600"/>
                </a:solidFill>
              </a:rPr>
              <a:t>Nanotechnologies</a:t>
            </a:r>
            <a:r>
              <a:rPr lang="en-US" sz="1100" dirty="0">
                <a:solidFill>
                  <a:srgbClr val="106600"/>
                </a:solidFill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0249" y="3267097"/>
            <a:ext cx="3064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22"/>
          <p:cNvSpPr/>
          <p:nvPr/>
        </p:nvSpPr>
        <p:spPr>
          <a:xfrm>
            <a:off x="5620407" y="6119892"/>
            <a:ext cx="6553178" cy="43497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900" dirty="0"/>
              <a:t>Yuan, R.; Kumar, A.; Zhuang, S.; </a:t>
            </a:r>
            <a:r>
              <a:rPr lang="en-US" sz="900" dirty="0" err="1"/>
              <a:t>Cucciniello</a:t>
            </a:r>
            <a:r>
              <a:rPr lang="en-US" sz="900" dirty="0"/>
              <a:t>, N.; Lu, T.; </a:t>
            </a:r>
            <a:r>
              <a:rPr lang="en-US" sz="900" dirty="0" err="1"/>
              <a:t>Xue</a:t>
            </a:r>
            <a:r>
              <a:rPr lang="en-US" sz="900" dirty="0"/>
              <a:t>, D.; Penn, A.; Mazza, A. R.; </a:t>
            </a:r>
            <a:r>
              <a:rPr lang="en-US" sz="900" dirty="0" err="1"/>
              <a:t>Jia</a:t>
            </a:r>
            <a:r>
              <a:rPr lang="en-US" sz="900" dirty="0"/>
              <a:t>, Q.; Liu, Y.; </a:t>
            </a:r>
            <a:r>
              <a:rPr lang="en-US" sz="900" dirty="0" err="1"/>
              <a:t>Xue</a:t>
            </a:r>
            <a:r>
              <a:rPr lang="en-US" sz="900" dirty="0"/>
              <a:t>, D.; Li, J.; Hu, J.-M.; </a:t>
            </a:r>
            <a:r>
              <a:rPr lang="en-US" sz="900" dirty="0" err="1"/>
              <a:t>LeBeau</a:t>
            </a:r>
            <a:r>
              <a:rPr lang="en-US" sz="900" dirty="0"/>
              <a:t>, J. M.; Chen, A. Machine Learning-Enabled Superior Energy Storage in Ferroelectric Films with a Slush-like Polar State. </a:t>
            </a:r>
            <a:r>
              <a:rPr lang="en-US" sz="900" i="1" dirty="0"/>
              <a:t>Nano Letters</a:t>
            </a:r>
            <a:r>
              <a:rPr lang="en-US" sz="900" dirty="0"/>
              <a:t> </a:t>
            </a:r>
            <a:r>
              <a:rPr lang="en-US" sz="900" b="1" dirty="0"/>
              <a:t>2023</a:t>
            </a:r>
            <a:r>
              <a:rPr lang="en-US" sz="900" dirty="0"/>
              <a:t>, </a:t>
            </a:r>
            <a:r>
              <a:rPr lang="en-US" sz="900" i="1" dirty="0"/>
              <a:t>23</a:t>
            </a:r>
            <a:r>
              <a:rPr lang="en-US" sz="900" dirty="0"/>
              <a:t> (11), 4807–4814. DOI:10.1021/acs.nanolett.3c00277.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77619" y="1046712"/>
            <a:ext cx="4678160" cy="4824234"/>
          </a:xfrm>
          <a:prstGeom prst="roundRect">
            <a:avLst>
              <a:gd name="adj" fmla="val 838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ADED31-0BC1-4998-9C89-7C2FE2E9D77C}"/>
              </a:ext>
            </a:extLst>
          </p:cNvPr>
          <p:cNvGrpSpPr/>
          <p:nvPr/>
        </p:nvGrpSpPr>
        <p:grpSpPr>
          <a:xfrm>
            <a:off x="234353" y="1256613"/>
            <a:ext cx="1778741" cy="3225519"/>
            <a:chOff x="150313" y="1116324"/>
            <a:chExt cx="1778741" cy="3225519"/>
          </a:xfrm>
        </p:grpSpPr>
        <p:sp>
          <p:nvSpPr>
            <p:cNvPr id="21" name="TextBox 20"/>
            <p:cNvSpPr txBox="1"/>
            <p:nvPr/>
          </p:nvSpPr>
          <p:spPr>
            <a:xfrm>
              <a:off x="150314" y="3572402"/>
              <a:ext cx="1778740" cy="76944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>
                  <a:solidFill>
                    <a:prstClr val="black"/>
                  </a:solidFill>
                  <a:latin typeface="Calibri"/>
                </a:rPr>
                <a:t>Widefield fluorescence image of FIB implanted </a:t>
              </a:r>
              <a:r>
                <a:rPr lang="en-US" sz="1100" i="1" dirty="0" err="1">
                  <a:solidFill>
                    <a:prstClr val="black"/>
                  </a:solidFill>
                  <a:latin typeface="Calibri"/>
                </a:rPr>
                <a:t>SiVs</a:t>
              </a:r>
              <a:r>
                <a:rPr lang="en-US" sz="1100" i="1" dirty="0">
                  <a:solidFill>
                    <a:prstClr val="black"/>
                  </a:solidFill>
                  <a:latin typeface="Calibri"/>
                </a:rPr>
                <a:t> reconstructed from PLE scans.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1F87717-4BBE-4F03-BAFE-C75F931AAC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70" t="9808" r="70000" b="5594"/>
            <a:stretch/>
          </p:blipFill>
          <p:spPr>
            <a:xfrm>
              <a:off x="150313" y="1116324"/>
              <a:ext cx="1778740" cy="243394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D542AD-65F2-41BA-BC0D-602475AA921A}"/>
              </a:ext>
            </a:extLst>
          </p:cNvPr>
          <p:cNvGrpSpPr/>
          <p:nvPr/>
        </p:nvGrpSpPr>
        <p:grpSpPr>
          <a:xfrm>
            <a:off x="2069827" y="1265561"/>
            <a:ext cx="2716870" cy="2205267"/>
            <a:chOff x="1985787" y="1056379"/>
            <a:chExt cx="2716870" cy="220526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6E1DCA7-25EF-41F4-BD10-5CE9A9356A22}"/>
                </a:ext>
              </a:extLst>
            </p:cNvPr>
            <p:cNvSpPr txBox="1"/>
            <p:nvPr/>
          </p:nvSpPr>
          <p:spPr>
            <a:xfrm>
              <a:off x="1985787" y="2661482"/>
              <a:ext cx="2716870" cy="6001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>
                  <a:solidFill>
                    <a:prstClr val="black"/>
                  </a:solidFill>
                  <a:latin typeface="Calibri"/>
                </a:rPr>
                <a:t>Histogram showing inhomogeneous distribution of </a:t>
              </a:r>
              <a:r>
                <a:rPr lang="en-US" sz="1100" i="1" dirty="0" err="1">
                  <a:solidFill>
                    <a:prstClr val="black"/>
                  </a:solidFill>
                  <a:latin typeface="Calibri"/>
                </a:rPr>
                <a:t>SiV</a:t>
              </a:r>
              <a:r>
                <a:rPr lang="en-US" sz="1100" i="1" dirty="0">
                  <a:solidFill>
                    <a:prstClr val="black"/>
                  </a:solidFill>
                  <a:latin typeface="Calibri"/>
                </a:rPr>
                <a:t> PLE from 40186 peaks with linewidth &lt; 2GHz.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4193DD0-51F0-41B0-B75D-178F4FD83398}"/>
                </a:ext>
              </a:extLst>
            </p:cNvPr>
            <p:cNvGrpSpPr/>
            <p:nvPr/>
          </p:nvGrpSpPr>
          <p:grpSpPr>
            <a:xfrm>
              <a:off x="1985787" y="1056379"/>
              <a:ext cx="2716870" cy="1580051"/>
              <a:chOff x="1985787" y="1056379"/>
              <a:chExt cx="2716870" cy="1580051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CBD4899-581B-44BE-9438-01A30AFEC6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64452" b="52888"/>
              <a:stretch/>
            </p:blipFill>
            <p:spPr>
              <a:xfrm>
                <a:off x="1985787" y="1056379"/>
                <a:ext cx="2716870" cy="1580051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4C9BCE3-4EE1-439C-A97E-3B10B2C728D1}"/>
                  </a:ext>
                </a:extLst>
              </p:cNvPr>
              <p:cNvSpPr/>
              <p:nvPr/>
            </p:nvSpPr>
            <p:spPr>
              <a:xfrm>
                <a:off x="1994618" y="1056379"/>
                <a:ext cx="134807" cy="227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FC1A811-ECC6-45D0-ABE1-54C2F2BC62F3}"/>
              </a:ext>
            </a:extLst>
          </p:cNvPr>
          <p:cNvGrpSpPr/>
          <p:nvPr/>
        </p:nvGrpSpPr>
        <p:grpSpPr>
          <a:xfrm>
            <a:off x="234355" y="4548504"/>
            <a:ext cx="2110633" cy="1107996"/>
            <a:chOff x="150315" y="4339322"/>
            <a:chExt cx="2110633" cy="110799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9D29A0-BBCC-4394-984A-0889B4C9B504}"/>
                </a:ext>
              </a:extLst>
            </p:cNvPr>
            <p:cNvSpPr txBox="1"/>
            <p:nvPr/>
          </p:nvSpPr>
          <p:spPr>
            <a:xfrm>
              <a:off x="1267145" y="4339322"/>
              <a:ext cx="993803" cy="11079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>
                  <a:solidFill>
                    <a:prstClr val="black"/>
                  </a:solidFill>
                  <a:latin typeface="Calibri"/>
                </a:rPr>
                <a:t>Whitelight</a:t>
              </a:r>
              <a:r>
                <a:rPr lang="en-US" sz="1100" i="1" dirty="0">
                  <a:solidFill>
                    <a:prstClr val="black"/>
                  </a:solidFill>
                  <a:latin typeface="Calibri"/>
                </a:rPr>
                <a:t> image of QR code with adjacent implant region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7736E4F-664B-4952-BB2D-701960B09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9589" t="45032" r="40810" b="16525"/>
            <a:stretch/>
          </p:blipFill>
          <p:spPr>
            <a:xfrm>
              <a:off x="150315" y="4347964"/>
              <a:ext cx="1060094" cy="109071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649B3C6-FC85-433A-9FC8-473E55EA5C9F}"/>
              </a:ext>
            </a:extLst>
          </p:cNvPr>
          <p:cNvGrpSpPr/>
          <p:nvPr/>
        </p:nvGrpSpPr>
        <p:grpSpPr>
          <a:xfrm>
            <a:off x="2213465" y="3514927"/>
            <a:ext cx="2407740" cy="2310850"/>
            <a:chOff x="2129425" y="3305745"/>
            <a:chExt cx="2407740" cy="231085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95A69F-2AD7-4CA8-9982-AE75A7D60909}"/>
                </a:ext>
              </a:extLst>
            </p:cNvPr>
            <p:cNvGrpSpPr/>
            <p:nvPr/>
          </p:nvGrpSpPr>
          <p:grpSpPr>
            <a:xfrm>
              <a:off x="2331899" y="3305745"/>
              <a:ext cx="2205266" cy="2310850"/>
              <a:chOff x="2331899" y="3305745"/>
              <a:chExt cx="2205266" cy="2310850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0BE4169C-A00A-4D4F-BCD9-4BA781624E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178" r="71575" b="48527"/>
              <a:stretch/>
            </p:blipFill>
            <p:spPr>
              <a:xfrm>
                <a:off x="2331899" y="3305745"/>
                <a:ext cx="853374" cy="100234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EFFB6FB-B505-433E-8BAE-FDF483997D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68219" t="54890"/>
              <a:stretch/>
            </p:blipFill>
            <p:spPr>
              <a:xfrm>
                <a:off x="3288460" y="3316585"/>
                <a:ext cx="1248705" cy="98066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AC3EFEC-23F1-4B19-BFF4-19076E9408D7}"/>
                  </a:ext>
                </a:extLst>
              </p:cNvPr>
              <p:cNvSpPr txBox="1"/>
              <p:nvPr/>
            </p:nvSpPr>
            <p:spPr>
              <a:xfrm>
                <a:off x="2331899" y="4339322"/>
                <a:ext cx="2205266" cy="127727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i="1" dirty="0">
                    <a:solidFill>
                      <a:prstClr val="black"/>
                    </a:solidFill>
                    <a:latin typeface="Calibri"/>
                  </a:rPr>
                  <a:t>(a) Design of QR codes (</a:t>
                </a:r>
                <a:r>
                  <a:rPr lang="en-US" sz="1100" i="1" dirty="0" err="1">
                    <a:solidFill>
                      <a:prstClr val="black"/>
                    </a:solidFill>
                    <a:latin typeface="Calibri"/>
                  </a:rPr>
                  <a:t>i</a:t>
                </a:r>
                <a:r>
                  <a:rPr lang="en-US" sz="1100" i="1" dirty="0">
                    <a:solidFill>
                      <a:prstClr val="black"/>
                    </a:solidFill>
                    <a:latin typeface="Calibri"/>
                  </a:rPr>
                  <a:t>) Alignment markers (ii) Human readable position information (iii) Machine readable position information (b) Post-processed QR data spanning the QR encoded coordinate system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5DCC7E3-F3A4-4C97-BAFE-921E0BEB282E}"/>
                </a:ext>
              </a:extLst>
            </p:cNvPr>
            <p:cNvSpPr txBox="1"/>
            <p:nvPr/>
          </p:nvSpPr>
          <p:spPr>
            <a:xfrm>
              <a:off x="2129425" y="3329510"/>
              <a:ext cx="5635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880" indent="-182880">
                <a:spcBef>
                  <a:spcPts val="300"/>
                </a:spcBef>
                <a:buNone/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044C6FC-EFF5-479A-86C4-8E1337E6B653}"/>
                </a:ext>
              </a:extLst>
            </p:cNvPr>
            <p:cNvSpPr txBox="1"/>
            <p:nvPr/>
          </p:nvSpPr>
          <p:spPr>
            <a:xfrm>
              <a:off x="3293823" y="3329510"/>
              <a:ext cx="225991" cy="261610"/>
            </a:xfrm>
            <a:prstGeom prst="rect">
              <a:avLst/>
            </a:prstGeom>
            <a:solidFill>
              <a:srgbClr val="080808"/>
            </a:solidFill>
          </p:spPr>
          <p:txBody>
            <a:bodyPr wrap="square" rtlCol="0">
              <a:spAutoFit/>
            </a:bodyPr>
            <a:lstStyle/>
            <a:p>
              <a:pPr marL="182880" indent="-182880">
                <a:spcBef>
                  <a:spcPts val="300"/>
                </a:spcBef>
                <a:buNone/>
              </a:pPr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t="9610" b="12351"/>
          <a:stretch/>
        </p:blipFill>
        <p:spPr>
          <a:xfrm>
            <a:off x="5101536" y="6181344"/>
            <a:ext cx="518871" cy="4887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E SC Theme - Green v13 (16x9)">
  <a:themeElements>
    <a:clrScheme name="DOE SC Colors">
      <a:dk1>
        <a:sysClr val="windowText" lastClr="000000"/>
      </a:dk1>
      <a:lt1>
        <a:sysClr val="window" lastClr="FFFFFF"/>
      </a:lt1>
      <a:dk2>
        <a:srgbClr val="0F3F66"/>
      </a:dk2>
      <a:lt2>
        <a:srgbClr val="EEECE1"/>
      </a:lt2>
      <a:accent1>
        <a:srgbClr val="0F6636"/>
      </a:accent1>
      <a:accent2>
        <a:srgbClr val="F3C727"/>
      </a:accent2>
      <a:accent3>
        <a:srgbClr val="4F81BD"/>
      </a:accent3>
      <a:accent4>
        <a:srgbClr val="C0504D"/>
      </a:accent4>
      <a:accent5>
        <a:srgbClr val="9BBB59"/>
      </a:accent5>
      <a:accent6>
        <a:srgbClr val="8064A2"/>
      </a:accent6>
      <a:hlink>
        <a:srgbClr val="0000FF"/>
      </a:hlink>
      <a:folHlink>
        <a:srgbClr val="80008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333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Corbel</vt:lpstr>
      <vt:lpstr>DengXian</vt:lpstr>
      <vt:lpstr>Times New Roman</vt:lpstr>
      <vt:lpstr>Verdana</vt:lpstr>
      <vt:lpstr>Wingdings 3</vt:lpstr>
      <vt:lpstr>DOE SC Theme - Green v13 (16x9)</vt:lpstr>
      <vt:lpstr>Large-Scale Optical Characterization  of Solid-State Quantum Emitters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Science Update</dc:title>
  <dc:creator>Kung, Harriet</dc:creator>
  <cp:lastModifiedBy>Baker, Stacy Leigh</cp:lastModifiedBy>
  <cp:revision>491</cp:revision>
  <cp:lastPrinted>2023-06-30T04:29:29Z</cp:lastPrinted>
  <dcterms:created xsi:type="dcterms:W3CDTF">2023-06-30T04:29:29Z</dcterms:created>
  <dcterms:modified xsi:type="dcterms:W3CDTF">2023-10-20T15:50:23Z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5F9C1FC4080E5B4F08589E648E7940FB_42</vt:lpwstr>
  </property>
  <property fmtid="{D5CDD505-2E9C-101B-9397-08002B2CF9AE}" pid="3" name="KSOProductBuildVer">
    <vt:lpwstr>2052-5.2.0.7734</vt:lpwstr>
  </property>
</Properties>
</file>