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54C03-F464-A633-3944-F591ECBA64AC}" v="27" dt="2024-01-16T19:29:52.218"/>
    <p1510:client id="{7C850C72-03DF-4F7D-96C8-A57D42EFC934}" v="160" dt="2024-01-16T19:26:10.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7317" autoAdjust="0"/>
  </p:normalViewPr>
  <p:slideViewPr>
    <p:cSldViewPr snapToGrid="0">
      <p:cViewPr>
        <p:scale>
          <a:sx n="118" d="100"/>
          <a:sy n="118" d="100"/>
        </p:scale>
        <p:origin x="1092"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37160">
              <a:spcBef>
                <a:spcPts val="0"/>
              </a:spcBef>
              <a:spcAft>
                <a:spcPts val="600"/>
              </a:spcAft>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endParaRPr kumimoji="0" lang="en-US" sz="1200" b="0" i="0" u="none" strike="noStrike" kern="1200" cap="none" spc="0" normalizeH="0" baseline="0" noProof="0" dirty="0" smtClean="0">
              <a:ln>
                <a:noFill/>
              </a:ln>
              <a:solidFill>
                <a:prstClr val="black"/>
              </a:solidFill>
              <a:effectLst/>
              <a:uLnTx/>
              <a:uFillTx/>
              <a:latin typeface="Arial"/>
              <a:ea typeface="+mn-ea"/>
              <a:cs typeface="Arial"/>
            </a:endParaRPr>
          </a:p>
          <a:p>
            <a:pPr marL="0" marR="137160">
              <a:spcBef>
                <a:spcPts val="0"/>
              </a:spcBef>
              <a:spcAft>
                <a:spcPts val="600"/>
              </a:spcAft>
            </a:pPr>
            <a:r>
              <a:rPr lang="en-US" sz="1800" dirty="0" smtClean="0">
                <a:effectLst/>
                <a:latin typeface="Times New Roman" panose="02020603050405020304" pitchFamily="18" charset="0"/>
                <a:ea typeface="Times New Roman" panose="02020603050405020304" pitchFamily="18" charset="0"/>
              </a:rPr>
              <a:t>Despite </a:t>
            </a:r>
            <a:r>
              <a:rPr lang="en-US" sz="1800" dirty="0">
                <a:effectLst/>
                <a:latin typeface="Times New Roman" panose="02020603050405020304" pitchFamily="18" charset="0"/>
                <a:ea typeface="Times New Roman" panose="02020603050405020304" pitchFamily="18" charset="0"/>
              </a:rPr>
              <a:t>their fundamental relevance to nearly all areas of modern sciences and technologies, charge currents remain remarkably challenging to control at the smallest (measured in nanometers) and fastest (measured in femtoseconds) frontiers. A computer’s central processing unit serves as a good example, now boasting billions of nanoscale transistors that perform complex operations in a flash. But these processors rely on vast logical cascades arising from only a thousand or so input pins and the currents are restricted to moving back and forth along pre-patterned conductive pathways at speeds that remain relatively slow by modern standards (around a hundred-thousand femtoseconds per operation). By contrast, emerging methods using ultrafast light fields to drive currents in any direction on femtosecond time scales could usher in entirely new capabilities for information processing and other applications, if only such light-based control could be squeezed down into smaller spatial scales. This is where nanoscale structuring comes in. </a:t>
            </a:r>
          </a:p>
          <a:p>
            <a:pPr marL="0" marR="137160">
              <a:spcBef>
                <a:spcPts val="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marR="137160">
              <a:spcBef>
                <a:spcPts val="0"/>
              </a:spcBef>
              <a:spcAft>
                <a:spcPts val="600"/>
              </a:spcAft>
            </a:pPr>
            <a:r>
              <a:rPr lang="en-US" sz="1800" dirty="0">
                <a:effectLst/>
                <a:latin typeface="Times New Roman" panose="02020603050405020304" pitchFamily="18" charset="0"/>
                <a:ea typeface="Times New Roman" panose="02020603050405020304" pitchFamily="18" charset="0"/>
              </a:rPr>
              <a:t>Metal nanostructures can act as lightning rod antennas, concentrating light pulses down into nanoscale regions much smaller than the light’s wavelength (which is usually disallowed by diffraction effects). This provided the first ingredient for nanoscale current control, but the question remained, how can directional currents be driven by light fields that oscillate and point in both directions? At the most basic level, a net current can only be generated if the system has some form of directionality. We thus simply broke inversion symmetry with lightning rod nanoantennas pointing in a specific direction and concentrating the optical field on only one side of the structure. When fabricated on top of graphene, we found that large arrays (metasurfaces) of these structures emit strong pulses of terahertz radiation when excited with near-infrared laser pulses. This rectification of high-frequency near-infrared fields to nearly 1,000-fold lower frequency terahertz fields indicated the generation of net directional current, serving as a source of terahertz radiation and also read out directly through electrical contacts. The immediate implication was that each symmetry-broken nanoscale structure generated a directional current when exposed to laser light. Further tests confirmed this and revealed the ability to arrange structures for control over local symmetries and vectorial current responses, including patterning spatially-varying currents and THz vector beams. </a:t>
            </a:r>
          </a:p>
          <a:p>
            <a:pPr marL="0" marR="13716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lgn="l"/>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algn="l"/>
            <a:r>
              <a:rPr lang="en-US" sz="1800" b="0" i="0" u="none" strike="noStrike" baseline="0" dirty="0" smtClean="0">
                <a:latin typeface="Times New Roman" panose="02020603050405020304" pitchFamily="18" charset="0"/>
                <a:cs typeface="Times New Roman" panose="02020603050405020304" pitchFamily="18" charset="0"/>
              </a:rPr>
              <a:t>Partial </a:t>
            </a:r>
            <a:r>
              <a:rPr lang="en-US" sz="1800" b="0" i="0" u="none" strike="noStrike" baseline="0" dirty="0">
                <a:latin typeface="Times New Roman" panose="02020603050405020304" pitchFamily="18" charset="0"/>
                <a:cs typeface="Times New Roman" panose="02020603050405020304" pitchFamily="18" charset="0"/>
              </a:rPr>
              <a:t>support for this work was provided by the Los Alamos National Laboratory Laboratory Directed Research and Development (LDRD) program. K.W.C.K. acknowledges support from the Department of Energy (DOE) National Nuclear Security Administration (NNSA) Laboratory Residency Graduate Fellowship program no. DE-NA0003960. F.R. was supported by the U.S. DOE Basic Energy Sciences, Division of Materials Science and Engineering project ‘Quantum fluctuations in narrow-band systems’. Work was primarily performed at the Center for Integrated Nanotechnologies, an Office of Science User Facility operated for the U.S. DOE Office of Science. Los Alamos National Laboratory, an affirmative action equal opportunity employer, is managed by Triad National Security, LLC for the U.S. DOE NNSA, under contract no. 89233218CNA000001.</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r>
              <a:rPr kumimoji="0" lang="en-US" sz="1200" b="0" i="1" u="none" strike="noStrike" kern="1200" cap="none" spc="0" normalizeH="0" baseline="0" noProof="0" dirty="0">
                <a:ln>
                  <a:noFill/>
                </a:ln>
                <a:solidFill>
                  <a:srgbClr val="FF0000"/>
                </a:solidFill>
                <a:effectLst/>
                <a:uLnTx/>
                <a:uFillTx/>
                <a:latin typeface="Arial"/>
                <a:ea typeface="+mn-ea"/>
                <a:cs typeface="Arial"/>
              </a:rPr>
              <a:t>A LANL media release has been prepared but to be posted.</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2/8/2024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2/8/2024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62299"/>
            <a:ext cx="11317044" cy="801663"/>
          </a:xfrm>
        </p:spPr>
        <p:txBody>
          <a:bodyPr>
            <a:normAutofit fontScale="90000"/>
          </a:bodyPr>
          <a:lstStyle/>
          <a:p>
            <a:pPr algn="ctr"/>
            <a:r>
              <a:rPr lang="en-US" sz="2800" dirty="0"/>
              <a:t>Vectorial Metasurfaces for Ultrafast Light-Based </a:t>
            </a:r>
            <a:r>
              <a:rPr lang="en-US" sz="2800" dirty="0" smtClean="0"/>
              <a:t/>
            </a:r>
            <a:br>
              <a:rPr lang="en-US" sz="2800" dirty="0" smtClean="0"/>
            </a:br>
            <a:r>
              <a:rPr lang="en-US" sz="2800" dirty="0" smtClean="0"/>
              <a:t>Current </a:t>
            </a:r>
            <a:r>
              <a:rPr lang="en-US" sz="2800" dirty="0"/>
              <a:t>Control at the Nanoscale</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5223850" y="950896"/>
            <a:ext cx="6968148"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000" b="1" dirty="0">
                <a:latin typeface="+mj-lt"/>
                <a:ea typeface="Calibri" pitchFamily="34" charset="0"/>
                <a:cs typeface="Calibri"/>
              </a:rPr>
              <a:t>Scientific Achievement</a:t>
            </a:r>
          </a:p>
          <a:p>
            <a:pPr marL="122238" marR="0">
              <a:spcBef>
                <a:spcPts val="0"/>
              </a:spcBef>
              <a:spcAft>
                <a:spcPts val="0"/>
              </a:spcAft>
            </a:pPr>
            <a:r>
              <a:rPr lang="en-US" dirty="0">
                <a:effectLst/>
                <a:latin typeface="+mj-lt"/>
                <a:ea typeface="Times New Roman" panose="02020603050405020304" pitchFamily="18" charset="0"/>
              </a:rPr>
              <a:t>By combining simple asymmetric structures and simple light fields, a rich landscape of tunable “vectorial” current patterns has been demonstrated for the first time at nanoscopic spatial scales. </a:t>
            </a:r>
          </a:p>
        </p:txBody>
      </p:sp>
      <p:sp>
        <p:nvSpPr>
          <p:cNvPr id="6" name="TextBox 5">
            <a:extLst>
              <a:ext uri="{FF2B5EF4-FFF2-40B4-BE49-F238E27FC236}">
                <a16:creationId xmlns:a16="http://schemas.microsoft.com/office/drawing/2014/main" id="{5B5AB4DC-C268-4277-A54D-5E68D1711C3C}"/>
              </a:ext>
            </a:extLst>
          </p:cNvPr>
          <p:cNvSpPr txBox="1"/>
          <p:nvPr/>
        </p:nvSpPr>
        <p:spPr>
          <a:xfrm>
            <a:off x="5223850" y="3689691"/>
            <a:ext cx="6968148" cy="2618365"/>
          </a:xfrm>
          <a:prstGeom prst="rect">
            <a:avLst/>
          </a:prstGeom>
          <a:noFill/>
        </p:spPr>
        <p:txBody>
          <a:bodyPr wrap="square" rtlCol="0">
            <a:noAutofit/>
          </a:bodyPr>
          <a:lstStyle/>
          <a:p>
            <a:pPr>
              <a:spcAft>
                <a:spcPts val="100"/>
              </a:spcAft>
            </a:pPr>
            <a:r>
              <a:rPr lang="en-US" altLang="ja-JP" sz="2000" b="1" dirty="0">
                <a:latin typeface="+mj-lt"/>
                <a:ea typeface="Calibri" pitchFamily="34" charset="0"/>
                <a:cs typeface="Calibri"/>
              </a:rPr>
              <a:t>Research Details</a:t>
            </a:r>
          </a:p>
          <a:p>
            <a:pPr marL="182880" lvl="1" indent="-182880" fontAlgn="base">
              <a:buFont typeface="Arial" panose="020B0604020202020204" pitchFamily="34" charset="0"/>
              <a:buChar char="•"/>
            </a:pPr>
            <a:r>
              <a:rPr lang="en-US" dirty="0">
                <a:latin typeface="+mj-lt"/>
              </a:rPr>
              <a:t>Asymmetric gold nanostructures (serving as antennas or “lightning rods” for light) drive directional currents in underlying graphene</a:t>
            </a:r>
          </a:p>
          <a:p>
            <a:pPr marL="182880" lvl="1" indent="-182880" fontAlgn="base">
              <a:buFont typeface="Arial" panose="020B0604020202020204" pitchFamily="34" charset="0"/>
              <a:buChar char="•"/>
            </a:pPr>
            <a:r>
              <a:rPr lang="en-US" dirty="0">
                <a:latin typeface="+mj-lt"/>
              </a:rPr>
              <a:t>First demonstration of arbitrary and actively tunable current patterning (driven by ultrafast light) down to the nanoscale</a:t>
            </a:r>
          </a:p>
          <a:p>
            <a:pPr marL="182880" lvl="1" indent="-182880" fontAlgn="base">
              <a:buFont typeface="Arial" panose="020B0604020202020204" pitchFamily="34" charset="0"/>
              <a:buChar char="•"/>
            </a:pPr>
            <a:r>
              <a:rPr lang="en-US" dirty="0">
                <a:latin typeface="+mj-lt"/>
              </a:rPr>
              <a:t>Versatile new source of radiation in the terahertz frequency range, including direct generation of elusive terahertz vector beams</a:t>
            </a:r>
          </a:p>
          <a:p>
            <a:pPr marL="511175" lvl="1" indent="-285750" fontAlgn="base">
              <a:spcAft>
                <a:spcPts val="100"/>
              </a:spcAft>
              <a:buFont typeface="Arial" panose="020B0604020202020204" pitchFamily="34" charset="0"/>
              <a:buChar char="•"/>
            </a:pPr>
            <a:endParaRPr lang="en-US" dirty="0">
              <a:latin typeface="+mj-lt"/>
            </a:endParaRPr>
          </a:p>
          <a:p>
            <a:pPr marL="511175" lvl="1" indent="-285750" fontAlgn="base">
              <a:spcAft>
                <a:spcPts val="100"/>
              </a:spcAft>
              <a:buFont typeface="Arial" panose="020B0604020202020204" pitchFamily="34" charset="0"/>
              <a:buChar char="•"/>
            </a:pPr>
            <a:endParaRPr lang="en-US" sz="2000" dirty="0">
              <a:latin typeface="+mj-lt"/>
            </a:endParaRPr>
          </a:p>
        </p:txBody>
      </p:sp>
      <p:sp>
        <p:nvSpPr>
          <p:cNvPr id="12" name="TextBox 11">
            <a:extLst>
              <a:ext uri="{FF2B5EF4-FFF2-40B4-BE49-F238E27FC236}">
                <a16:creationId xmlns:a16="http://schemas.microsoft.com/office/drawing/2014/main" id="{59E5A144-7E9E-487C-8E31-0FE4415AA73E}"/>
              </a:ext>
            </a:extLst>
          </p:cNvPr>
          <p:cNvSpPr txBox="1"/>
          <p:nvPr/>
        </p:nvSpPr>
        <p:spPr>
          <a:xfrm>
            <a:off x="5223850" y="2182002"/>
            <a:ext cx="6968149" cy="1387259"/>
          </a:xfrm>
          <a:prstGeom prst="rect">
            <a:avLst/>
          </a:prstGeom>
          <a:noFill/>
        </p:spPr>
        <p:txBody>
          <a:bodyPr wrap="square" rtlCol="0">
            <a:noAutofit/>
          </a:bodyPr>
          <a:lstStyle/>
          <a:p>
            <a:r>
              <a:rPr lang="en-US" altLang="ja-JP" sz="2000" b="1" dirty="0">
                <a:latin typeface="+mj-lt"/>
                <a:ea typeface="Calibri" pitchFamily="34" charset="0"/>
                <a:cs typeface="Calibri"/>
              </a:rPr>
              <a:t>Significance and Impact</a:t>
            </a:r>
          </a:p>
          <a:p>
            <a:pPr marL="114300"/>
            <a:r>
              <a:rPr lang="en-US" dirty="0">
                <a:effectLst/>
                <a:latin typeface="+mj-lt"/>
                <a:ea typeface="Times New Roman" panose="02020603050405020304" pitchFamily="18" charset="0"/>
              </a:rPr>
              <a:t>This unlocks an entirely new level of control over charge flows that cannot be realized by any other means, with broad applications in information processing, microelectronics, terahertz science, materials diagnostics and many other realms.</a:t>
            </a:r>
            <a:endParaRPr lang="en-US" altLang="ja-JP" dirty="0">
              <a:solidFill>
                <a:srgbClr val="000000"/>
              </a:solidFill>
              <a:latin typeface="+mj-lt"/>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62207" y="6097224"/>
            <a:ext cx="4852053" cy="261610"/>
          </a:xfrm>
          <a:prstGeom prst="rect">
            <a:avLst/>
          </a:prstGeom>
          <a:noFill/>
        </p:spPr>
        <p:txBody>
          <a:bodyPr wrap="square">
            <a:spAutoFit/>
          </a:bodyPr>
          <a:lstStyle/>
          <a:p>
            <a:pPr fontAlgn="auto">
              <a:spcBef>
                <a:spcPts val="600"/>
              </a:spcBef>
              <a:spcAft>
                <a:spcPts val="0"/>
              </a:spcAft>
            </a:pPr>
            <a:r>
              <a:rPr lang="fi-FI" sz="1050" dirty="0" smtClean="0">
                <a:cs typeface="Arial" panose="020B0604020202020204" pitchFamily="34" charset="0"/>
              </a:rPr>
              <a:t>This </a:t>
            </a:r>
            <a:r>
              <a:rPr lang="fi-FI" sz="1050" dirty="0">
                <a:cs typeface="Arial" panose="020B0604020202020204" pitchFamily="34" charset="0"/>
              </a:rPr>
              <a:t>work was performed </a:t>
            </a:r>
            <a:r>
              <a:rPr lang="fi-FI" sz="1050" dirty="0" smtClean="0">
                <a:cs typeface="Arial" panose="020B0604020202020204" pitchFamily="34" charset="0"/>
              </a:rPr>
              <a:t>at The Center for Integrated Nanotechnologies.</a:t>
            </a:r>
            <a:endParaRPr lang="en-US" sz="1050" dirty="0">
              <a:cs typeface="Arial" panose="020B0604020202020204" pitchFamily="34" charset="0"/>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62207" y="4309605"/>
            <a:ext cx="4841944" cy="938719"/>
          </a:xfrm>
          <a:prstGeom prst="rect">
            <a:avLst/>
          </a:prstGeom>
          <a:noFill/>
        </p:spPr>
        <p:txBody>
          <a:bodyPr wrap="square" rtlCol="0">
            <a:spAutoFit/>
          </a:bodyPr>
          <a:lstStyle/>
          <a:p>
            <a:r>
              <a:rPr lang="en-US" sz="1100" dirty="0"/>
              <a:t>Local and spatially-varying vectorial currents. </a:t>
            </a:r>
            <a:r>
              <a:rPr lang="en-US" sz="1100" dirty="0" smtClean="0"/>
              <a:t>a</a:t>
            </a:r>
            <a:r>
              <a:rPr lang="en-US" sz="1100" dirty="0" smtClean="0"/>
              <a:t>. </a:t>
            </a:r>
            <a:r>
              <a:rPr lang="en-US" sz="1100" dirty="0" smtClean="0"/>
              <a:t>Illustration </a:t>
            </a:r>
            <a:r>
              <a:rPr lang="en-US" sz="1100" dirty="0"/>
              <a:t>of vectorial optoelectronic metasurface concept. </a:t>
            </a:r>
            <a:r>
              <a:rPr lang="en-US" sz="1100" dirty="0" smtClean="0"/>
              <a:t>b</a:t>
            </a:r>
            <a:r>
              <a:rPr lang="en-US" sz="1100" dirty="0"/>
              <a:t>.</a:t>
            </a:r>
            <a:r>
              <a:rPr lang="en-US" sz="1100" dirty="0" smtClean="0"/>
              <a:t> </a:t>
            </a:r>
            <a:r>
              <a:rPr lang="en-US" sz="1100" dirty="0"/>
              <a:t>Kagome metasurface with current driven in any direction (omni-directional control) at the nanoscale unit cell level via incident laser polarization. </a:t>
            </a:r>
            <a:r>
              <a:rPr lang="en-US" sz="1100" dirty="0" smtClean="0"/>
              <a:t>c</a:t>
            </a:r>
            <a:r>
              <a:rPr lang="en-US" sz="1100" dirty="0"/>
              <a:t>.</a:t>
            </a:r>
            <a:r>
              <a:rPr lang="en-US" sz="1100" dirty="0" smtClean="0"/>
              <a:t> </a:t>
            </a:r>
            <a:r>
              <a:rPr lang="en-US" sz="1100" dirty="0"/>
              <a:t>Azimuthal metasurface for azimuthal current and generation of terahertz vector beam.</a:t>
            </a:r>
          </a:p>
        </p:txBody>
      </p:sp>
      <p:pic>
        <p:nvPicPr>
          <p:cNvPr id="10" name="Picture 9" descr="A logo with a yellow circle and a blue background&#10;&#10;Description automatically generated with medium confidence">
            <a:extLst>
              <a:ext uri="{FF2B5EF4-FFF2-40B4-BE49-F238E27FC236}">
                <a16:creationId xmlns:a16="http://schemas.microsoft.com/office/drawing/2014/main" id="{BAADE3A9-E1D1-8C25-26F2-3D47E8496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793" y="6378139"/>
            <a:ext cx="425984" cy="425984"/>
          </a:xfrm>
          <a:prstGeom prst="rect">
            <a:avLst/>
          </a:prstGeom>
        </p:spPr>
      </p:pic>
      <p:pic>
        <p:nvPicPr>
          <p:cNvPr id="15" name="Picture 14" descr="A collage of different images of cells&#10;&#10;Description automatically generated">
            <a:extLst>
              <a:ext uri="{FF2B5EF4-FFF2-40B4-BE49-F238E27FC236}">
                <a16:creationId xmlns:a16="http://schemas.microsoft.com/office/drawing/2014/main" id="{34AF5EC6-2560-3FDC-5689-47019E941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745" y="840041"/>
            <a:ext cx="4559619" cy="3369789"/>
          </a:xfrm>
          <a:prstGeom prst="rect">
            <a:avLst/>
          </a:prstGeom>
        </p:spPr>
      </p:pic>
      <p:sp>
        <p:nvSpPr>
          <p:cNvPr id="4" name="TextBox 3"/>
          <p:cNvSpPr txBox="1"/>
          <p:nvPr/>
        </p:nvSpPr>
        <p:spPr>
          <a:xfrm>
            <a:off x="77522" y="5348100"/>
            <a:ext cx="4836737" cy="749124"/>
          </a:xfrm>
          <a:prstGeom prst="rect">
            <a:avLst/>
          </a:prstGeom>
          <a:noFill/>
        </p:spPr>
        <p:txBody>
          <a:bodyPr wrap="square" rtlCol="0">
            <a:noAutofit/>
          </a:bodyPr>
          <a:lstStyle/>
          <a:p>
            <a:r>
              <a:rPr lang="en-US" sz="1050" dirty="0"/>
              <a:t>Pettine, J.; Padmanabhan, P.; Shi, T.; </a:t>
            </a:r>
            <a:r>
              <a:rPr lang="en-US" sz="1050" dirty="0" err="1"/>
              <a:t>Gingras</a:t>
            </a:r>
            <a:r>
              <a:rPr lang="en-US" sz="1050" dirty="0"/>
              <a:t>, L.; McClintock, L.; Chang, C.-C.; Kwock, K. W.; Yuan, L.; Huang, Y.; Nogan, J.; Baldwin, J. K.; Adel, P.; </a:t>
            </a:r>
            <a:r>
              <a:rPr lang="en-US" sz="1050" dirty="0" err="1"/>
              <a:t>Holzwarth</a:t>
            </a:r>
            <a:r>
              <a:rPr lang="en-US" sz="1050" dirty="0"/>
              <a:t>, R.; Azad, A. K.; Ronning, F.; Taylor, A. J.; Prasankumar, R. P.; Lin, S.-Z.; Chen, H.-T. Light-Driven Nanoscale </a:t>
            </a:r>
            <a:r>
              <a:rPr lang="en-US" sz="1050" dirty="0" err="1"/>
              <a:t>Vectorial</a:t>
            </a:r>
            <a:r>
              <a:rPr lang="en-US" sz="1050" dirty="0"/>
              <a:t> Currents. </a:t>
            </a:r>
            <a:r>
              <a:rPr lang="en-US" sz="1050" i="1" dirty="0"/>
              <a:t>Nature</a:t>
            </a:r>
            <a:r>
              <a:rPr lang="en-US" sz="1050" dirty="0"/>
              <a:t> 2024.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2186" y="6394990"/>
            <a:ext cx="2054754" cy="409133"/>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555" t="31996" r="5105" b="31629"/>
          <a:stretch/>
        </p:blipFill>
        <p:spPr>
          <a:xfrm>
            <a:off x="4254489" y="6378139"/>
            <a:ext cx="1149985" cy="46820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4652" y="6398704"/>
            <a:ext cx="1420491" cy="405419"/>
          </a:xfrm>
          <a:prstGeom prst="rect">
            <a:avLst/>
          </a:prstGeom>
        </p:spPr>
      </p:pic>
    </p:spTree>
    <p:extLst>
      <p:ext uri="{BB962C8B-B14F-4D97-AF65-F5344CB8AC3E}">
        <p14:creationId xmlns:p14="http://schemas.microsoft.com/office/powerpoint/2010/main" val="193065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79A9CC-1221-4480-B719-A3FDECFA9433}">
  <ds:schemaRef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http://schemas.microsoft.com/office/2006/documentManagement/types"/>
    <ds:schemaRef ds:uri="bc761791-33a0-47b7-8145-9d3c2515a3a0"/>
    <ds:schemaRef ds:uri="http://www.w3.org/XML/1998/namespace"/>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414</TotalTime>
  <Words>876</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Segoe UI Black</vt:lpstr>
      <vt:lpstr>Times New Roman</vt:lpstr>
      <vt:lpstr>Wingdings</vt:lpstr>
      <vt:lpstr>Office Theme</vt:lpstr>
      <vt:lpstr>Vectorial Metasurfaces for Ultrafast Light-Based  Current Control at the Nanoscale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 Baker</dc:creator>
  <cp:lastModifiedBy>Baker, Stacy Leigh</cp:lastModifiedBy>
  <cp:revision>9</cp:revision>
  <dcterms:created xsi:type="dcterms:W3CDTF">2023-07-20T14:08:23Z</dcterms:created>
  <dcterms:modified xsi:type="dcterms:W3CDTF">2024-02-08T15:30:40Z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