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2" r:id="rId1"/>
  </p:sldMasterIdLst>
  <p:notesMasterIdLst>
    <p:notesMasterId r:id="rId3"/>
  </p:notesMasterIdLst>
  <p:handoutMasterIdLst>
    <p:handoutMasterId r:id="rId4"/>
  </p:handoutMasterIdLst>
  <p:sldIdLst>
    <p:sldId id="1940" r:id="rId2"/>
  </p:sldIdLst>
  <p:sldSz cx="12192000" cy="6858000"/>
  <p:notesSz cx="6881813"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12" userDrawn="1">
          <p15:clr>
            <a:srgbClr val="A4A3A4"/>
          </p15:clr>
        </p15:guide>
        <p15:guide id="2" pos="3843"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D407453-F421-697E-314F-71F6B863C7A3}" name="Bachand, George D" initials="BGD" userId="S::gdbacha@sandia.gov::3c7ec09e-f496-4698-a3ca-81639d651b9d" providerId="AD"/>
  <p188:author id="{E503B791-8B45-4171-EB2B-B05E13B27C35}" name="Brady, Nathan Gallagher" initials="BNG" userId="S::ngbrady@sandia.gov::63bb50dc-3b74-4a86-b586-516b2900344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carruju" initials="" lastIdx="3" clrIdx="0"/>
  <p:cmAuthor id="7" name="Office of Science" initials="SC" lastIdx="1" clrIdx="7">
    <p:extLst>
      <p:ext uri="{19B8F6BF-5375-455C-9EA6-DF929625EA0E}">
        <p15:presenceInfo xmlns:p15="http://schemas.microsoft.com/office/powerpoint/2012/main" userId="Office of Science" providerId="None"/>
      </p:ext>
    </p:extLst>
  </p:cmAuthor>
  <p:cmAuthor id="1" name="OMB28" initials="OMB28" lastIdx="3" clrIdx="1"/>
  <p:cmAuthor id="8" name="BES" initials="HL" lastIdx="10" clrIdx="8">
    <p:extLst>
      <p:ext uri="{19B8F6BF-5375-455C-9EA6-DF929625EA0E}">
        <p15:presenceInfo xmlns:p15="http://schemas.microsoft.com/office/powerpoint/2012/main" userId="BES" providerId="None"/>
      </p:ext>
    </p:extLst>
  </p:cmAuthor>
  <p:cmAuthor id="2" name="Lisa Yost" initials="LY" lastIdx="1" clrIdx="2">
    <p:extLst>
      <p:ext uri="{19B8F6BF-5375-455C-9EA6-DF929625EA0E}">
        <p15:presenceInfo xmlns:p15="http://schemas.microsoft.com/office/powerpoint/2012/main" userId="Lisa Yost" providerId="None"/>
      </p:ext>
    </p:extLst>
  </p:cmAuthor>
  <p:cmAuthor id="9" name="hortlin" initials="h" lastIdx="4" clrIdx="9"/>
  <p:cmAuthor id="3" name="Pham, Sandra" initials="PS" lastIdx="47" clrIdx="3">
    <p:extLst>
      <p:ext uri="{19B8F6BF-5375-455C-9EA6-DF929625EA0E}">
        <p15:presenceInfo xmlns:p15="http://schemas.microsoft.com/office/powerpoint/2012/main" userId="Pham, Sandra" providerId="None"/>
      </p:ext>
    </p:extLst>
  </p:cmAuthor>
  <p:cmAuthor id="4" name="Sandra Pham" initials="LY" lastIdx="7" clrIdx="4">
    <p:extLst>
      <p:ext uri="{19B8F6BF-5375-455C-9EA6-DF929625EA0E}">
        <p15:presenceInfo xmlns:p15="http://schemas.microsoft.com/office/powerpoint/2012/main" userId="Sandra Pham" providerId="None"/>
      </p:ext>
    </p:extLst>
  </p:cmAuthor>
  <p:cmAuthor id="5" name="Klausing, Kathleen" initials="KK" lastIdx="1" clrIdx="5">
    <p:extLst>
      <p:ext uri="{19B8F6BF-5375-455C-9EA6-DF929625EA0E}">
        <p15:presenceInfo xmlns:p15="http://schemas.microsoft.com/office/powerpoint/2012/main" userId="Klausing, Kathleen" providerId="None"/>
      </p:ext>
    </p:extLst>
  </p:cmAuthor>
  <p:cmAuthor id="6" name="Allen, Denise" initials="DA" lastIdx="1" clrIdx="6">
    <p:extLst>
      <p:ext uri="{19B8F6BF-5375-455C-9EA6-DF929625EA0E}">
        <p15:presenceInfo xmlns:p15="http://schemas.microsoft.com/office/powerpoint/2012/main" userId="Allen, Denis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600"/>
    <a:srgbClr val="0F6636"/>
    <a:srgbClr val="106636"/>
    <a:srgbClr val="000000"/>
    <a:srgbClr val="0000FF"/>
    <a:srgbClr val="F2F2F2"/>
    <a:srgbClr val="5AE838"/>
    <a:srgbClr val="9966FF"/>
    <a:srgbClr val="0099FF"/>
    <a:srgbClr val="33CCFF"/>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837" autoAdjust="0"/>
    <p:restoredTop sz="66735" autoAdjust="0"/>
  </p:normalViewPr>
  <p:slideViewPr>
    <p:cSldViewPr snapToGrid="0">
      <p:cViewPr varScale="1">
        <p:scale>
          <a:sx n="108" d="100"/>
          <a:sy n="108" d="100"/>
        </p:scale>
        <p:origin x="2892" y="114"/>
      </p:cViewPr>
      <p:guideLst>
        <p:guide orient="horz" pos="312"/>
        <p:guide pos="3843"/>
      </p:guideLst>
    </p:cSldViewPr>
  </p:slideViewPr>
  <p:outlineViewPr>
    <p:cViewPr>
      <p:scale>
        <a:sx n="33" d="100"/>
        <a:sy n="33" d="100"/>
      </p:scale>
      <p:origin x="0" y="-20126"/>
    </p:cViewPr>
  </p:outlineViewPr>
  <p:notesTextViewPr>
    <p:cViewPr>
      <p:scale>
        <a:sx n="144" d="100"/>
        <a:sy n="144" d="100"/>
      </p:scale>
      <p:origin x="0" y="0"/>
    </p:cViewPr>
  </p:notesTextViewPr>
  <p:sorterViewPr>
    <p:cViewPr>
      <p:scale>
        <a:sx n="60" d="100"/>
        <a:sy n="60" d="100"/>
      </p:scale>
      <p:origin x="0" y="-6096"/>
    </p:cViewPr>
  </p:sorterViewPr>
  <p:notesViewPr>
    <p:cSldViewPr snapToGrid="0" showGuides="1">
      <p:cViewPr>
        <p:scale>
          <a:sx n="110" d="100"/>
          <a:sy n="110" d="100"/>
        </p:scale>
        <p:origin x="172" y="-1980"/>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10" Type="http://schemas.microsoft.com/office/2018/10/relationships/authors" Targe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1"/>
            <a:ext cx="2982380" cy="464900"/>
          </a:xfrm>
          <a:prstGeom prst="rect">
            <a:avLst/>
          </a:prstGeom>
        </p:spPr>
        <p:txBody>
          <a:bodyPr vert="horz" lIns="91847" tIns="45921" rIns="91847" bIns="45921" rtlCol="0"/>
          <a:lstStyle>
            <a:lvl1pPr algn="l">
              <a:defRPr sz="1200"/>
            </a:lvl1pPr>
          </a:lstStyle>
          <a:p>
            <a:endParaRPr lang="en-US"/>
          </a:p>
        </p:txBody>
      </p:sp>
      <p:sp>
        <p:nvSpPr>
          <p:cNvPr id="3" name="Date Placeholder 2"/>
          <p:cNvSpPr>
            <a:spLocks noGrp="1"/>
          </p:cNvSpPr>
          <p:nvPr>
            <p:ph type="dt" sz="quarter" idx="1"/>
          </p:nvPr>
        </p:nvSpPr>
        <p:spPr>
          <a:xfrm>
            <a:off x="3897882" y="11"/>
            <a:ext cx="2982379" cy="464900"/>
          </a:xfrm>
          <a:prstGeom prst="rect">
            <a:avLst/>
          </a:prstGeom>
        </p:spPr>
        <p:txBody>
          <a:bodyPr vert="horz" lIns="91847" tIns="45921" rIns="91847" bIns="45921" rtlCol="0"/>
          <a:lstStyle>
            <a:lvl1pPr algn="r">
              <a:defRPr sz="1200"/>
            </a:lvl1pPr>
          </a:lstStyle>
          <a:p>
            <a:fld id="{B17554D1-967C-4C6D-9F2D-48B3C2720170}" type="datetimeFigureOut">
              <a:rPr lang="en-US" smtClean="0"/>
              <a:t>1/18/2024</a:t>
            </a:fld>
            <a:endParaRPr lang="en-US"/>
          </a:p>
        </p:txBody>
      </p:sp>
      <p:sp>
        <p:nvSpPr>
          <p:cNvPr id="4" name="Footer Placeholder 3"/>
          <p:cNvSpPr>
            <a:spLocks noGrp="1"/>
          </p:cNvSpPr>
          <p:nvPr>
            <p:ph type="ftr" sz="quarter" idx="2"/>
          </p:nvPr>
        </p:nvSpPr>
        <p:spPr>
          <a:xfrm>
            <a:off x="1" y="8829911"/>
            <a:ext cx="2982380" cy="464900"/>
          </a:xfrm>
          <a:prstGeom prst="rect">
            <a:avLst/>
          </a:prstGeom>
        </p:spPr>
        <p:txBody>
          <a:bodyPr vert="horz" lIns="91847" tIns="45921" rIns="91847" bIns="45921" rtlCol="0" anchor="b"/>
          <a:lstStyle>
            <a:lvl1pPr algn="l">
              <a:defRPr sz="1200"/>
            </a:lvl1pPr>
          </a:lstStyle>
          <a:p>
            <a:endParaRPr lang="en-US"/>
          </a:p>
        </p:txBody>
      </p:sp>
      <p:sp>
        <p:nvSpPr>
          <p:cNvPr id="5" name="Slide Number Placeholder 4"/>
          <p:cNvSpPr>
            <a:spLocks noGrp="1"/>
          </p:cNvSpPr>
          <p:nvPr>
            <p:ph type="sldNum" sz="quarter" idx="3"/>
          </p:nvPr>
        </p:nvSpPr>
        <p:spPr>
          <a:xfrm>
            <a:off x="3897882" y="8829911"/>
            <a:ext cx="2982379" cy="464900"/>
          </a:xfrm>
          <a:prstGeom prst="rect">
            <a:avLst/>
          </a:prstGeom>
        </p:spPr>
        <p:txBody>
          <a:bodyPr vert="horz" lIns="91847" tIns="45921" rIns="91847" bIns="45921" rtlCol="0" anchor="b"/>
          <a:lstStyle>
            <a:lvl1pPr algn="r">
              <a:defRPr sz="1200"/>
            </a:lvl1pPr>
          </a:lstStyle>
          <a:p>
            <a:fld id="{AA47E720-93EF-483D-84A7-F39F5B8DBC9A}" type="slidenum">
              <a:rPr lang="en-US" smtClean="0"/>
              <a:t>‹#›</a:t>
            </a:fld>
            <a:endParaRPr lang="en-US"/>
          </a:p>
        </p:txBody>
      </p:sp>
    </p:spTree>
    <p:extLst>
      <p:ext uri="{BB962C8B-B14F-4D97-AF65-F5344CB8AC3E}">
        <p14:creationId xmlns:p14="http://schemas.microsoft.com/office/powerpoint/2010/main" val="38397499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1"/>
            <a:ext cx="2981912" cy="464820"/>
          </a:xfrm>
          <a:prstGeom prst="rect">
            <a:avLst/>
          </a:prstGeom>
        </p:spPr>
        <p:txBody>
          <a:bodyPr vert="horz" lIns="92628" tIns="46311" rIns="92628" bIns="46311"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98353" y="11"/>
            <a:ext cx="2981912" cy="464820"/>
          </a:xfrm>
          <a:prstGeom prst="rect">
            <a:avLst/>
          </a:prstGeom>
        </p:spPr>
        <p:txBody>
          <a:bodyPr vert="horz" lIns="92628" tIns="46311" rIns="92628" bIns="46311" rtlCol="0"/>
          <a:lstStyle>
            <a:lvl1pPr algn="r" fontAlgn="auto">
              <a:spcBef>
                <a:spcPts val="0"/>
              </a:spcBef>
              <a:spcAft>
                <a:spcPts val="0"/>
              </a:spcAft>
              <a:defRPr sz="1200">
                <a:latin typeface="+mn-lt"/>
              </a:defRPr>
            </a:lvl1pPr>
          </a:lstStyle>
          <a:p>
            <a:pPr>
              <a:defRPr/>
            </a:pPr>
            <a:fld id="{36962A90-C2A2-4CDF-8D04-DA2BD430AAAB}" type="datetimeFigureOut">
              <a:rPr lang="en-US"/>
              <a:pPr>
                <a:defRPr/>
              </a:pPr>
              <a:t>1/18/2024</a:t>
            </a:fld>
            <a:endParaRPr lang="en-US"/>
          </a:p>
        </p:txBody>
      </p:sp>
      <p:sp>
        <p:nvSpPr>
          <p:cNvPr id="4" name="Slide Image Placeholder 3"/>
          <p:cNvSpPr>
            <a:spLocks noGrp="1" noRot="1" noChangeAspect="1"/>
          </p:cNvSpPr>
          <p:nvPr>
            <p:ph type="sldImg" idx="2"/>
          </p:nvPr>
        </p:nvSpPr>
        <p:spPr>
          <a:xfrm>
            <a:off x="344488" y="698500"/>
            <a:ext cx="6192837" cy="3484563"/>
          </a:xfrm>
          <a:prstGeom prst="rect">
            <a:avLst/>
          </a:prstGeom>
          <a:noFill/>
          <a:ln w="12700">
            <a:solidFill>
              <a:prstClr val="black"/>
            </a:solidFill>
          </a:ln>
        </p:spPr>
        <p:txBody>
          <a:bodyPr vert="horz" lIns="92628" tIns="46311" rIns="92628" bIns="46311" rtlCol="0" anchor="ctr"/>
          <a:lstStyle/>
          <a:p>
            <a:pPr lvl="0"/>
            <a:endParaRPr lang="en-US" noProof="0"/>
          </a:p>
        </p:txBody>
      </p:sp>
      <p:sp>
        <p:nvSpPr>
          <p:cNvPr id="5" name="Notes Placeholder 4"/>
          <p:cNvSpPr>
            <a:spLocks noGrp="1"/>
          </p:cNvSpPr>
          <p:nvPr>
            <p:ph type="body" sz="quarter" idx="3"/>
          </p:nvPr>
        </p:nvSpPr>
        <p:spPr>
          <a:xfrm>
            <a:off x="688503" y="4415791"/>
            <a:ext cx="5504827" cy="4183380"/>
          </a:xfrm>
          <a:prstGeom prst="rect">
            <a:avLst/>
          </a:prstGeom>
        </p:spPr>
        <p:txBody>
          <a:bodyPr vert="horz" lIns="92628" tIns="46311" rIns="92628" bIns="4631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4" y="8829994"/>
            <a:ext cx="2981912" cy="464820"/>
          </a:xfrm>
          <a:prstGeom prst="rect">
            <a:avLst/>
          </a:prstGeom>
        </p:spPr>
        <p:txBody>
          <a:bodyPr vert="horz" lIns="92628" tIns="46311" rIns="92628" bIns="46311"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98353" y="8829994"/>
            <a:ext cx="2981912" cy="464820"/>
          </a:xfrm>
          <a:prstGeom prst="rect">
            <a:avLst/>
          </a:prstGeom>
        </p:spPr>
        <p:txBody>
          <a:bodyPr vert="horz" lIns="92628" tIns="46311" rIns="92628" bIns="46311" rtlCol="0" anchor="b"/>
          <a:lstStyle>
            <a:lvl1pPr algn="r" fontAlgn="auto">
              <a:spcBef>
                <a:spcPts val="0"/>
              </a:spcBef>
              <a:spcAft>
                <a:spcPts val="0"/>
              </a:spcAft>
              <a:defRPr sz="1200">
                <a:latin typeface="+mn-lt"/>
              </a:defRPr>
            </a:lvl1pPr>
          </a:lstStyle>
          <a:p>
            <a:pPr>
              <a:defRPr/>
            </a:pPr>
            <a:fld id="{F876D4B8-3D7E-42E7-AF06-6D9133F7F081}" type="slidenum">
              <a:rPr lang="en-US"/>
              <a:pPr>
                <a:defRPr/>
              </a:pPr>
              <a:t>‹#›</a:t>
            </a:fld>
            <a:endParaRPr lang="en-US"/>
          </a:p>
        </p:txBody>
      </p:sp>
    </p:spTree>
    <p:extLst>
      <p:ext uri="{BB962C8B-B14F-4D97-AF65-F5344CB8AC3E}">
        <p14:creationId xmlns:p14="http://schemas.microsoft.com/office/powerpoint/2010/main" val="10140265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lvl="0" indent="0" algn="l" rtl="0">
              <a:lnSpc>
                <a:spcPct val="80000"/>
              </a:lnSpc>
              <a:spcBef>
                <a:spcPts val="0"/>
              </a:spcBef>
              <a:spcAft>
                <a:spcPts val="0"/>
              </a:spcAft>
              <a:buClr>
                <a:srgbClr val="0D0D0D"/>
              </a:buClr>
              <a:buSzPts val="1020"/>
              <a:buFont typeface="Arial"/>
              <a:buNone/>
            </a:pPr>
            <a:r>
              <a:rPr lang="en-US" sz="1200" u="sng" dirty="0">
                <a:solidFill>
                  <a:srgbClr val="0D0D0D"/>
                </a:solidFill>
                <a:latin typeface="Arial"/>
                <a:ea typeface="Arial"/>
                <a:cs typeface="Arial"/>
                <a:sym typeface="Arial"/>
              </a:rPr>
              <a:t>HL Type (place “X” where appropriate):</a:t>
            </a:r>
            <a:r>
              <a:rPr lang="en-US" sz="1200" dirty="0">
                <a:solidFill>
                  <a:srgbClr val="0D0D0D"/>
                </a:solidFill>
                <a:latin typeface="Arial"/>
                <a:ea typeface="Arial"/>
                <a:cs typeface="Arial"/>
                <a:sym typeface="Arial"/>
              </a:rPr>
              <a:t> User___, Staff__, User &amp; </a:t>
            </a:r>
            <a:r>
              <a:rPr lang="en-US" sz="1200" dirty="0" err="1">
                <a:solidFill>
                  <a:srgbClr val="0D0D0D"/>
                </a:solidFill>
                <a:latin typeface="Arial"/>
                <a:ea typeface="Arial"/>
                <a:cs typeface="Arial"/>
                <a:sym typeface="Arial"/>
              </a:rPr>
              <a:t>Staff_X</a:t>
            </a:r>
            <a:r>
              <a:rPr lang="en-US" sz="1200" dirty="0">
                <a:solidFill>
                  <a:srgbClr val="0D0D0D"/>
                </a:solidFill>
                <a:latin typeface="Arial"/>
                <a:ea typeface="Arial"/>
                <a:cs typeface="Arial"/>
                <a:sym typeface="Arial"/>
              </a:rPr>
              <a:t>__</a:t>
            </a:r>
            <a:endParaRPr lang="en-US" dirty="0"/>
          </a:p>
          <a:p>
            <a:pPr marL="0" marR="0" lvl="0" indent="0" algn="l" rtl="0">
              <a:lnSpc>
                <a:spcPct val="80000"/>
              </a:lnSpc>
              <a:spcBef>
                <a:spcPts val="0"/>
              </a:spcBef>
              <a:spcAft>
                <a:spcPts val="0"/>
              </a:spcAft>
              <a:buClr>
                <a:schemeClr val="dk1"/>
              </a:buClr>
              <a:buSzPts val="1020"/>
              <a:buFont typeface="Calibri"/>
              <a:buNone/>
            </a:pPr>
            <a:endParaRPr lang="en-US" sz="1200" dirty="0">
              <a:solidFill>
                <a:srgbClr val="0D0D0D"/>
              </a:solidFill>
              <a:latin typeface="Arial"/>
              <a:ea typeface="Arial"/>
              <a:cs typeface="Arial"/>
              <a:sym typeface="Arial"/>
            </a:endParaRPr>
          </a:p>
          <a:p>
            <a:pPr marL="0" lvl="0" indent="0" algn="l" rtl="0">
              <a:lnSpc>
                <a:spcPct val="80000"/>
              </a:lnSpc>
              <a:spcBef>
                <a:spcPts val="0"/>
              </a:spcBef>
              <a:spcAft>
                <a:spcPts val="0"/>
              </a:spcAft>
              <a:buNone/>
            </a:pPr>
            <a:r>
              <a:rPr lang="en-US" sz="1200" u="sng" dirty="0">
                <a:latin typeface="Arial"/>
                <a:ea typeface="Arial"/>
                <a:cs typeface="Arial"/>
                <a:sym typeface="Arial"/>
              </a:rPr>
              <a:t>1-2 paragraph description of highlight</a:t>
            </a:r>
            <a:r>
              <a:rPr lang="en-US" sz="1200" dirty="0">
                <a:latin typeface="Arial"/>
                <a:ea typeface="Arial"/>
                <a:cs typeface="Arial"/>
                <a:sym typeface="Arial"/>
              </a:rPr>
              <a:t> </a:t>
            </a:r>
            <a:endParaRPr lang="en-US" sz="1200" dirty="0">
              <a:solidFill>
                <a:srgbClr val="0D0D0D"/>
              </a:solidFill>
              <a:latin typeface="Arial"/>
              <a:ea typeface="Arial"/>
              <a:cs typeface="Arial"/>
              <a:sym typeface="Arial"/>
            </a:endParaRPr>
          </a:p>
          <a:p>
            <a:pPr marL="0" marR="0" lvl="0" indent="0" algn="l" defTabSz="914400" rtl="0" eaLnBrk="0" fontAlgn="base" latinLnBrk="0" hangingPunct="0">
              <a:lnSpc>
                <a:spcPct val="80000"/>
              </a:lnSpc>
              <a:spcBef>
                <a:spcPts val="0"/>
              </a:spcBef>
              <a:spcAft>
                <a:spcPts val="0"/>
              </a:spcAft>
              <a:buClrTx/>
              <a:buSzTx/>
              <a:buFontTx/>
              <a:buNone/>
              <a:tabLst/>
              <a:defRPr/>
            </a:pPr>
            <a:r>
              <a:rPr lang="en-US" sz="1200" dirty="0">
                <a:effectLst/>
                <a:latin typeface="Times" panose="02020603050405020304" pitchFamily="18" charset="0"/>
                <a:ea typeface="SimSun" panose="02010600030101010101" pitchFamily="2" charset="-122"/>
                <a:cs typeface="Times New Roman" panose="02020603050405020304" pitchFamily="18" charset="0"/>
              </a:rPr>
              <a:t>Interlayer excitons (IXs) formed at the interface of van der Waals (</a:t>
            </a:r>
            <a:r>
              <a:rPr lang="en-US" sz="1200" dirty="0" err="1">
                <a:effectLst/>
                <a:latin typeface="Times" panose="02020603050405020304" pitchFamily="18" charset="0"/>
                <a:ea typeface="SimSun" panose="02010600030101010101" pitchFamily="2" charset="-122"/>
                <a:cs typeface="Times New Roman" panose="02020603050405020304" pitchFamily="18" charset="0"/>
              </a:rPr>
              <a:t>vdW</a:t>
            </a:r>
            <a:r>
              <a:rPr lang="en-US" sz="1200" dirty="0">
                <a:effectLst/>
                <a:latin typeface="Times" panose="02020603050405020304" pitchFamily="18" charset="0"/>
                <a:ea typeface="SimSun" panose="02010600030101010101" pitchFamily="2" charset="-122"/>
                <a:cs typeface="Times New Roman" panose="02020603050405020304" pitchFamily="18" charset="0"/>
              </a:rPr>
              <a:t>) materials possess various novel properties. In a parallel development, strain engineering has emerged as an effective means for creating 2D quantum emitters (QEs). Exploring the intersection of these two exciting areas, we use MoS</a:t>
            </a:r>
            <a:r>
              <a:rPr lang="en-US" sz="1200" baseline="-25000" dirty="0">
                <a:effectLst/>
                <a:latin typeface="Times" panose="02020603050405020304" pitchFamily="18" charset="0"/>
                <a:ea typeface="SimSun" panose="02010600030101010101" pitchFamily="2" charset="-122"/>
                <a:cs typeface="Times New Roman" panose="02020603050405020304" pitchFamily="18" charset="0"/>
              </a:rPr>
              <a:t>2</a:t>
            </a:r>
            <a:r>
              <a:rPr lang="en-US" sz="1200" dirty="0">
                <a:effectLst/>
                <a:latin typeface="Times" panose="02020603050405020304" pitchFamily="18" charset="0"/>
                <a:ea typeface="SimSun" panose="02010600030101010101" pitchFamily="2" charset="-122"/>
                <a:cs typeface="Times New Roman" panose="02020603050405020304" pitchFamily="18" charset="0"/>
              </a:rPr>
              <a:t>/WSe</a:t>
            </a:r>
            <a:r>
              <a:rPr lang="en-US" sz="1200" baseline="-25000" dirty="0">
                <a:effectLst/>
                <a:latin typeface="Times" panose="02020603050405020304" pitchFamily="18" charset="0"/>
                <a:ea typeface="SimSun" panose="02010600030101010101" pitchFamily="2" charset="-122"/>
                <a:cs typeface="Times New Roman" panose="02020603050405020304" pitchFamily="18" charset="0"/>
              </a:rPr>
              <a:t>2</a:t>
            </a:r>
            <a:r>
              <a:rPr lang="en-US" sz="1200" dirty="0">
                <a:effectLst/>
                <a:latin typeface="Times" panose="02020603050405020304" pitchFamily="18" charset="0"/>
                <a:ea typeface="SimSun" panose="02010600030101010101" pitchFamily="2" charset="-122"/>
                <a:cs typeface="Times New Roman" panose="02020603050405020304" pitchFamily="18" charset="0"/>
              </a:rPr>
              <a:t> heterostructure as a model system and demonstrate how strain, defects, and layering can be utilized to create defect-bound IXs capable of bright, robust, and tunable quantum light emission in the technologically important near-infrared spectral range. O</a:t>
            </a:r>
            <a:r>
              <a:rPr lang="en-US" sz="1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ur approach </a:t>
            </a:r>
            <a:r>
              <a:rPr lang="en-US" sz="1200" dirty="0">
                <a:effectLst/>
                <a:latin typeface="Times New Roman" panose="02020603050405020304" pitchFamily="18" charset="0"/>
                <a:ea typeface="SimSun" panose="02010600030101010101" pitchFamily="2" charset="-122"/>
                <a:cs typeface="Times New Roman" panose="02020603050405020304" pitchFamily="18" charset="0"/>
              </a:rPr>
              <a:t>unlocks the freedom of combining arbitrary 2D semiconductors for building IXs with desired emission energy</a:t>
            </a:r>
            <a:r>
              <a:rPr lang="en-US" sz="12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and extending </a:t>
            </a:r>
            <a:r>
              <a:rPr lang="en-US" sz="1200" dirty="0">
                <a:effectLst/>
                <a:latin typeface="Times New Roman" panose="02020603050405020304" pitchFamily="18" charset="0"/>
                <a:ea typeface="SimSun" panose="02010600030101010101" pitchFamily="2" charset="-122"/>
                <a:cs typeface="Times New Roman" panose="02020603050405020304" pitchFamily="18" charset="0"/>
              </a:rPr>
              <a:t>this strategy for engineering interfacial Γ point transitions in other 2D heterostructures,</a:t>
            </a:r>
            <a:r>
              <a:rPr lang="en-US" sz="1200" baseline="30000" dirty="0">
                <a:effectLst/>
                <a:latin typeface="Times New Roman" panose="02020603050405020304" pitchFamily="18" charset="0"/>
                <a:ea typeface="SimSun" panose="02010600030101010101" pitchFamily="2" charset="-122"/>
                <a:cs typeface="Times New Roman" panose="02020603050405020304" pitchFamily="18" charset="0"/>
              </a:rPr>
              <a:t>34</a:t>
            </a:r>
            <a:r>
              <a:rPr lang="en-US" sz="1200" dirty="0">
                <a:effectLst/>
                <a:latin typeface="Times New Roman" panose="02020603050405020304" pitchFamily="18" charset="0"/>
                <a:ea typeface="SimSun" panose="02010600030101010101" pitchFamily="2" charset="-122"/>
                <a:cs typeface="Times New Roman" panose="02020603050405020304" pitchFamily="18" charset="0"/>
              </a:rPr>
              <a:t> for instance, in MoS</a:t>
            </a:r>
            <a:r>
              <a:rPr lang="en-US" sz="1200" baseline="-25000" dirty="0">
                <a:effectLst/>
                <a:latin typeface="Times New Roman" panose="02020603050405020304" pitchFamily="18" charset="0"/>
                <a:ea typeface="SimSun" panose="02010600030101010101" pitchFamily="2" charset="-122"/>
                <a:cs typeface="Times New Roman" panose="02020603050405020304" pitchFamily="18" charset="0"/>
              </a:rPr>
              <a:t>2</a:t>
            </a:r>
            <a:r>
              <a:rPr lang="en-US" sz="1200" dirty="0">
                <a:effectLst/>
                <a:latin typeface="Times New Roman" panose="02020603050405020304" pitchFamily="18" charset="0"/>
                <a:ea typeface="SimSun" panose="02010600030101010101" pitchFamily="2" charset="-122"/>
                <a:cs typeface="Times New Roman" panose="02020603050405020304" pitchFamily="18" charset="0"/>
              </a:rPr>
              <a:t>/WS</a:t>
            </a:r>
            <a:r>
              <a:rPr lang="en-US" sz="1200" baseline="-25000" dirty="0">
                <a:effectLst/>
                <a:latin typeface="Times New Roman" panose="02020603050405020304" pitchFamily="18" charset="0"/>
                <a:ea typeface="SimSun" panose="02010600030101010101" pitchFamily="2" charset="-122"/>
                <a:cs typeface="Times New Roman" panose="02020603050405020304" pitchFamily="18" charset="0"/>
              </a:rPr>
              <a:t>2</a:t>
            </a:r>
            <a:r>
              <a:rPr lang="en-US" sz="1200" dirty="0">
                <a:effectLst/>
                <a:latin typeface="Times New Roman" panose="02020603050405020304" pitchFamily="18" charset="0"/>
                <a:ea typeface="SimSun" panose="02010600030101010101" pitchFamily="2" charset="-122"/>
                <a:cs typeface="Times New Roman" panose="02020603050405020304" pitchFamily="18" charset="0"/>
              </a:rPr>
              <a:t>. Given that monolayer TMDCs emit in the visible spectral range can be combined to generate IXs that emit in the NIR,</a:t>
            </a:r>
            <a:r>
              <a:rPr lang="en-US" sz="1200" baseline="30000" dirty="0">
                <a:effectLst/>
                <a:latin typeface="Times New Roman" panose="02020603050405020304" pitchFamily="18" charset="0"/>
                <a:ea typeface="SimSun" panose="02010600030101010101" pitchFamily="2" charset="-122"/>
                <a:cs typeface="Times New Roman" panose="02020603050405020304" pitchFamily="18" charset="0"/>
              </a:rPr>
              <a:t>35</a:t>
            </a:r>
            <a:r>
              <a:rPr lang="en-US" sz="1200" dirty="0">
                <a:effectLst/>
                <a:latin typeface="Times New Roman" panose="02020603050405020304" pitchFamily="18" charset="0"/>
                <a:ea typeface="SimSun" panose="02010600030101010101" pitchFamily="2" charset="-122"/>
                <a:cs typeface="Times New Roman" panose="02020603050405020304" pitchFamily="18" charset="0"/>
              </a:rPr>
              <a:t> our findings pave the way for extending the operational wavelength of 2D quantum light sources into the technologically important yet rarely reached NIR regime. Our strategy of creating site-controlled QEs from the defect-bound IXs signifies a paradigm shift in 2D quantum photonics research, moving from engineering intralayer exciton in monolayer structures towards IXs in 2D heterostructures.</a:t>
            </a:r>
            <a:endParaRPr lang="en-US" sz="1200" dirty="0">
              <a:effectLst/>
              <a:latin typeface="Times"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80000"/>
              </a:lnSpc>
              <a:spcBef>
                <a:spcPts val="0"/>
              </a:spcBef>
              <a:spcAft>
                <a:spcPts val="0"/>
              </a:spcAft>
              <a:buClrTx/>
              <a:buSzTx/>
              <a:buFontTx/>
              <a:buNone/>
              <a:tabLst/>
              <a:defRPr/>
            </a:pPr>
            <a:endParaRPr lang="en-US" sz="1200" dirty="0">
              <a:solidFill>
                <a:srgbClr val="0D0D0D"/>
              </a:solidFill>
              <a:latin typeface="Arial"/>
              <a:ea typeface="Arial"/>
              <a:cs typeface="Arial"/>
              <a:sym typeface="Arial"/>
            </a:endParaRPr>
          </a:p>
          <a:p>
            <a:pPr marL="0" marR="0" lvl="0" indent="0" algn="l" defTabSz="914400" rtl="0" eaLnBrk="0" fontAlgn="base" latinLnBrk="0" hangingPunct="0">
              <a:lnSpc>
                <a:spcPct val="80000"/>
              </a:lnSpc>
              <a:spcBef>
                <a:spcPts val="0"/>
              </a:spcBef>
              <a:spcAft>
                <a:spcPts val="0"/>
              </a:spcAft>
              <a:buClrTx/>
              <a:buSzTx/>
              <a:buFontTx/>
              <a:buNone/>
              <a:tabLst/>
              <a:defRPr/>
            </a:pPr>
            <a:endParaRPr lang="en-US" sz="1200" dirty="0">
              <a:solidFill>
                <a:srgbClr val="0D0D0D"/>
              </a:solidFill>
              <a:latin typeface="Arial"/>
              <a:ea typeface="Arial"/>
              <a:cs typeface="Arial"/>
              <a:sym typeface="Arial"/>
            </a:endParaRPr>
          </a:p>
          <a:p>
            <a:pPr marL="0" lvl="0" indent="0" algn="l" rtl="0">
              <a:lnSpc>
                <a:spcPct val="80000"/>
              </a:lnSpc>
              <a:spcBef>
                <a:spcPts val="0"/>
              </a:spcBef>
              <a:spcAft>
                <a:spcPts val="0"/>
              </a:spcAft>
              <a:buNone/>
            </a:pPr>
            <a:r>
              <a:rPr lang="en-US" sz="1200" u="sng" dirty="0">
                <a:solidFill>
                  <a:srgbClr val="0D0D0D"/>
                </a:solidFill>
                <a:latin typeface="Arial"/>
                <a:ea typeface="Arial"/>
                <a:cs typeface="Arial"/>
                <a:sym typeface="Arial"/>
              </a:rPr>
              <a:t>Collaborating Institutions</a:t>
            </a:r>
          </a:p>
          <a:p>
            <a:pPr marL="0" marR="0" lvl="0" indent="0" algn="l" defTabSz="914400" rtl="0" eaLnBrk="0" fontAlgn="base" latinLnBrk="0" hangingPunct="0">
              <a:lnSpc>
                <a:spcPct val="80000"/>
              </a:lnSpc>
              <a:spcBef>
                <a:spcPts val="0"/>
              </a:spcBef>
              <a:spcAft>
                <a:spcPts val="0"/>
              </a:spcAft>
              <a:buClrTx/>
              <a:buSzTx/>
              <a:buFontTx/>
              <a:buNone/>
              <a:tabLst/>
              <a:defRPr/>
            </a:pPr>
            <a:r>
              <a:rPr lang="en-US" u="none" dirty="0">
                <a:solidFill>
                  <a:srgbClr val="0D0D0D"/>
                </a:solidFill>
                <a:latin typeface="Arial"/>
                <a:cs typeface="Arial"/>
              </a:rPr>
              <a:t>MPA-CINT, LANL;</a:t>
            </a:r>
            <a:r>
              <a:rPr lang="en-US" u="none" baseline="0" dirty="0">
                <a:solidFill>
                  <a:srgbClr val="0D0D0D"/>
                </a:solidFill>
                <a:latin typeface="Arial"/>
                <a:cs typeface="Arial"/>
              </a:rPr>
              <a:t> Washington University St. Louis</a:t>
            </a:r>
            <a:r>
              <a:rPr lang="en-US" u="none" dirty="0">
                <a:solidFill>
                  <a:srgbClr val="0D0D0D"/>
                </a:solidFill>
                <a:latin typeface="Arial"/>
                <a:cs typeface="Arial"/>
              </a:rPr>
              <a:t> </a:t>
            </a:r>
            <a:endParaRPr lang="en-US" dirty="0">
              <a:solidFill>
                <a:srgbClr val="0D0D0D"/>
              </a:solidFill>
              <a:latin typeface="Arial"/>
              <a:cs typeface="Arial"/>
            </a:endParaRPr>
          </a:p>
          <a:p>
            <a:pPr marL="0" lvl="0" indent="0" algn="l" rtl="0">
              <a:lnSpc>
                <a:spcPct val="80000"/>
              </a:lnSpc>
              <a:spcBef>
                <a:spcPts val="0"/>
              </a:spcBef>
              <a:spcAft>
                <a:spcPts val="0"/>
              </a:spcAft>
              <a:buNone/>
            </a:pPr>
            <a:endParaRPr lang="en-US" sz="1200" dirty="0">
              <a:solidFill>
                <a:srgbClr val="0D0D0D"/>
              </a:solidFill>
              <a:latin typeface="Arial"/>
              <a:ea typeface="Arial"/>
              <a:cs typeface="Arial"/>
              <a:sym typeface="Arial"/>
            </a:endParaRPr>
          </a:p>
          <a:p>
            <a:endParaRPr lang="en-US" dirty="0">
              <a:solidFill>
                <a:srgbClr val="0D0D0D"/>
              </a:solidFill>
              <a:latin typeface="Arial"/>
              <a:cs typeface="Arial"/>
            </a:endParaRPr>
          </a:p>
          <a:p>
            <a:pPr defTabSz="922264">
              <a:defRPr/>
            </a:pPr>
            <a:r>
              <a:rPr lang="en-US" u="sng" dirty="0">
                <a:latin typeface="Arial"/>
                <a:cs typeface="Arial"/>
              </a:rPr>
              <a:t>Funding Overview Section (place “X” for all relevant sources)</a:t>
            </a:r>
          </a:p>
          <a:p>
            <a:pPr defTabSz="922264">
              <a:defRPr/>
            </a:pPr>
            <a:r>
              <a:rPr lang="en-US" dirty="0">
                <a:latin typeface="Arial"/>
                <a:cs typeface="Arial"/>
              </a:rPr>
              <a:t>BES Funding: MSED___, CSGB___, EFRC___, </a:t>
            </a:r>
            <a:r>
              <a:rPr lang="en-US" b="1" dirty="0">
                <a:latin typeface="Arial"/>
                <a:cs typeface="Arial"/>
              </a:rPr>
              <a:t>SUFD</a:t>
            </a:r>
            <a:r>
              <a:rPr lang="en-US" b="1" u="sng" dirty="0">
                <a:latin typeface="Arial"/>
                <a:cs typeface="Arial"/>
              </a:rPr>
              <a:t>___</a:t>
            </a:r>
          </a:p>
          <a:p>
            <a:pPr defTabSz="922264">
              <a:defRPr/>
            </a:pPr>
            <a:r>
              <a:rPr lang="en-US" dirty="0">
                <a:latin typeface="Arial"/>
                <a:cs typeface="Arial"/>
              </a:rPr>
              <a:t>SC Funding: ASCR___, </a:t>
            </a:r>
            <a:r>
              <a:rPr lang="en-US" b="1" dirty="0">
                <a:latin typeface="Arial"/>
                <a:cs typeface="Arial"/>
              </a:rPr>
              <a:t>BES__X_, </a:t>
            </a:r>
            <a:r>
              <a:rPr lang="en-US" dirty="0">
                <a:latin typeface="Arial"/>
                <a:cs typeface="Arial"/>
              </a:rPr>
              <a:t>BER___, FES___, HEP___, NP___, WDTS___, SBIR___, etc.</a:t>
            </a:r>
          </a:p>
          <a:p>
            <a:pPr defTabSz="922264">
              <a:defRPr/>
            </a:pPr>
            <a:r>
              <a:rPr lang="en-US" dirty="0">
                <a:latin typeface="Arial"/>
                <a:cs typeface="Arial"/>
              </a:rPr>
              <a:t>Other Funding: DOD___, DOE__X_, NIH___, NSF__X_, etc.</a:t>
            </a:r>
          </a:p>
          <a:p>
            <a:endParaRPr lang="en-US" dirty="0">
              <a:solidFill>
                <a:srgbClr val="0D0D0D"/>
              </a:solidFill>
              <a:latin typeface="Arial"/>
              <a:cs typeface="Arial"/>
            </a:endParaRPr>
          </a:p>
          <a:p>
            <a:r>
              <a:rPr lang="en-US" u="sng" dirty="0">
                <a:solidFill>
                  <a:srgbClr val="0D0D0D"/>
                </a:solidFill>
                <a:latin typeface="Arial"/>
                <a:cs typeface="Arial"/>
              </a:rPr>
              <a:t>Funding details for all sources: (example)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This work was performed at the Center for Integrated Nanotechnologies, an Office of Science User Facility operated for the U.S. Department of Energy (DOE), Office of Science, by Los Alamos National Laboratory (LANL). H.Z., X.L., and H.H. acknowledge the primary support by Quantum Science Center, a National Quantum Information Science Research Center supported by Office of Science, U.S. DOE. V.C. is supported by DOE BES Program BES LANL22. A.P. acknowledges support from the Laboratory Directed Research and Development (LDRD) program 20200104DR. M.T.P. is supported by LDRD 20210782ER and LDRD 20210640ECR. H.Z. also acknowledges a LANL Director’s Postdoctoral Fellow Award. L.Z. is supported by the National Science Foundation (NSF) Grant No. DMR-2124934, and L.Y. is supported by the Air Force Office of Scientific Research (AFOSR) Grant No. FA9550-20-1-0255. The first-principles simulation uses Anvil at Purdue University through allocation DMR100005 from the Advanced Cyberinfrastructure Coordination Ecosystem: Services &amp; Support (ACCESS) program, which is supported by NSF grants #2138259, #2138286, #2138307, #2137603, and #2138296.</a:t>
            </a:r>
          </a:p>
          <a:p>
            <a:endParaRPr lang="en-US" u="sng" dirty="0">
              <a:solidFill>
                <a:srgbClr val="0D0D0D"/>
              </a:solidFill>
              <a:latin typeface="Arial"/>
              <a:cs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dirty="0">
              <a:ln>
                <a:noFill/>
              </a:ln>
              <a:solidFill>
                <a:prstClr val="black"/>
              </a:solidFill>
              <a:effectLst/>
              <a:uLnTx/>
              <a:uFillTx/>
              <a:latin typeface="Arial"/>
              <a:ea typeface="+mn-ea"/>
              <a:cs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Arial"/>
                <a:ea typeface="+mn-ea"/>
                <a:cs typeface="Arial"/>
              </a:rPr>
              <a:t>Publication/ press releases/ related links:</a:t>
            </a:r>
          </a:p>
          <a:p>
            <a:pPr marL="0" marR="0" lvl="0" indent="0" algn="l" defTabSz="922264" rtl="0" eaLnBrk="1" fontAlgn="auto" latinLnBrk="0" hangingPunct="1">
              <a:lnSpc>
                <a:spcPct val="100000"/>
              </a:lnSpc>
              <a:spcBef>
                <a:spcPts val="0"/>
              </a:spcBef>
              <a:spcAft>
                <a:spcPts val="0"/>
              </a:spcAft>
              <a:buClrTx/>
              <a:buSzTx/>
              <a:buFontTx/>
              <a:buNone/>
              <a:tabLst/>
              <a:defRPr/>
            </a:pPr>
            <a:r>
              <a:rPr lang="en-US" dirty="0">
                <a:latin typeface="Arial"/>
                <a:cs typeface="Arial"/>
              </a:rPr>
              <a:t>https://pubs.acs.org/doi/10.1021/acs.nanolett.3c03296?ref=PDF</a:t>
            </a:r>
          </a:p>
          <a:p>
            <a:pPr marL="0" marR="0" lvl="0" indent="0" algn="l" defTabSz="92226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a:p>
            <a:endParaRPr lang="en-US" sz="1200" b="0" i="0" u="none" strike="noStrike" dirty="0">
              <a:solidFill>
                <a:srgbClr val="106636"/>
              </a:solidFill>
              <a:effectLst/>
            </a:endParaRPr>
          </a:p>
          <a:p>
            <a:endParaRPr lang="en-US" sz="1200" dirty="0">
              <a:solidFill>
                <a:srgbClr val="106636"/>
              </a:solidFill>
            </a:endParaRPr>
          </a:p>
          <a:p>
            <a:endParaRPr lang="en-US" dirty="0"/>
          </a:p>
        </p:txBody>
      </p:sp>
      <p:sp>
        <p:nvSpPr>
          <p:cNvPr id="4" name="Slide Number Placeholder 3"/>
          <p:cNvSpPr>
            <a:spLocks noGrp="1"/>
          </p:cNvSpPr>
          <p:nvPr>
            <p:ph type="sldNum" sz="quarter" idx="5"/>
          </p:nvPr>
        </p:nvSpPr>
        <p:spPr/>
        <p:txBody>
          <a:bodyPr/>
          <a:lstStyle/>
          <a:p>
            <a:pPr>
              <a:defRPr/>
            </a:pPr>
            <a:fld id="{F876D4B8-3D7E-42E7-AF06-6D9133F7F081}" type="slidenum">
              <a:rPr lang="en-US" smtClean="0"/>
              <a:pPr>
                <a:defRPr/>
              </a:pPr>
              <a:t>1</a:t>
            </a:fld>
            <a:endParaRPr lang="en-US"/>
          </a:p>
        </p:txBody>
      </p:sp>
    </p:spTree>
    <p:extLst>
      <p:ext uri="{BB962C8B-B14F-4D97-AF65-F5344CB8AC3E}">
        <p14:creationId xmlns:p14="http://schemas.microsoft.com/office/powerpoint/2010/main" val="14143953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Rectangle 6"/>
          <p:cNvSpPr/>
          <p:nvPr/>
        </p:nvSpPr>
        <p:spPr>
          <a:xfrm>
            <a:off x="243839" y="182879"/>
            <a:ext cx="11704320" cy="6492240"/>
          </a:xfrm>
          <a:prstGeom prst="rect">
            <a:avLst/>
          </a:prstGeom>
          <a:blipFill>
            <a:blip r:embed="rId2">
              <a:extLst>
                <a:ext uri="{28A0092B-C50C-407E-A947-70E740481C1C}">
                  <a14:useLocalDpi xmlns:a14="http://schemas.microsoft.com/office/drawing/2010/main" val="0"/>
                </a:ext>
              </a:extLst>
            </a:blip>
            <a:stretch>
              <a:fillRect/>
            </a:stretch>
          </a:blip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1656819"/>
            <a:ext cx="9966960" cy="2076983"/>
          </a:xfrm>
        </p:spPr>
        <p:txBody>
          <a:bodyPr anchor="b">
            <a:normAutofit/>
          </a:bodyPr>
          <a:lstStyle>
            <a:lvl1pPr algn="ctr">
              <a:lnSpc>
                <a:spcPct val="85000"/>
              </a:lnSpc>
              <a:defRPr sz="4800" b="1" cap="none" baseline="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1709531" y="3869638"/>
            <a:ext cx="8767860"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dirty="0"/>
              <a:t>Click to edit Master subtitle style</a:t>
            </a:r>
          </a:p>
        </p:txBody>
      </p:sp>
      <p:cxnSp>
        <p:nvCxnSpPr>
          <p:cNvPr id="8" name="Straight Connector 7"/>
          <p:cNvCxnSpPr/>
          <p:nvPr/>
        </p:nvCxnSpPr>
        <p:spPr>
          <a:xfrm>
            <a:off x="1978662"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310640" y="586505"/>
            <a:ext cx="5565639" cy="935227"/>
          </a:xfrm>
          <a:prstGeom prst="rect">
            <a:avLst/>
          </a:prstGeom>
        </p:spPr>
      </p:pic>
      <p:sp>
        <p:nvSpPr>
          <p:cNvPr id="13" name="Text Placeholder 12"/>
          <p:cNvSpPr>
            <a:spLocks noGrp="1"/>
          </p:cNvSpPr>
          <p:nvPr>
            <p:ph type="body" sz="quarter" idx="13"/>
          </p:nvPr>
        </p:nvSpPr>
        <p:spPr>
          <a:xfrm>
            <a:off x="1710268" y="5257801"/>
            <a:ext cx="8767233" cy="1417319"/>
          </a:xfrm>
        </p:spPr>
        <p:txBody>
          <a:bodyPr anchor="ctr">
            <a:normAutofit/>
          </a:bodyPr>
          <a:lstStyle>
            <a:lvl1pPr marL="34290" indent="0" algn="ctr">
              <a:buNone/>
              <a:defRPr sz="1800" i="1">
                <a:solidFill>
                  <a:schemeClr val="accent2">
                    <a:lumMod val="60000"/>
                    <a:lumOff val="40000"/>
                  </a:schemeClr>
                </a:solidFill>
              </a:defRPr>
            </a:lvl1pPr>
          </a:lstStyle>
          <a:p>
            <a:pPr lvl="0"/>
            <a:r>
              <a:rPr lang="en-US" dirty="0"/>
              <a:t>Click to edit Master text styles</a:t>
            </a:r>
          </a:p>
        </p:txBody>
      </p:sp>
    </p:spTree>
    <p:extLst>
      <p:ext uri="{BB962C8B-B14F-4D97-AF65-F5344CB8AC3E}">
        <p14:creationId xmlns:p14="http://schemas.microsoft.com/office/powerpoint/2010/main" val="226335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77952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358812" y="1069850"/>
            <a:ext cx="5676937" cy="5065906"/>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143000" y="2834639"/>
            <a:ext cx="3779520" cy="3301117"/>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26CA2777-A89F-4130-B308-73BB65955918}" type="slidenum">
              <a:rPr lang="en-US" smtClean="0"/>
              <a:pPr/>
              <a:t>‹#›</a:t>
            </a:fld>
            <a:endParaRPr lang="en-US" dirty="0"/>
          </a:p>
        </p:txBody>
      </p:sp>
      <p:sp>
        <p:nvSpPr>
          <p:cNvPr id="8" name="Title 1">
            <a:extLst>
              <a:ext uri="{FF2B5EF4-FFF2-40B4-BE49-F238E27FC236}">
                <a16:creationId xmlns:a16="http://schemas.microsoft.com/office/drawing/2014/main" id="{9EC3F3F8-FB97-4CA2-B020-4BFF49CE1262}"/>
              </a:ext>
            </a:extLst>
          </p:cNvPr>
          <p:cNvSpPr txBox="1">
            <a:spLocks/>
          </p:cNvSpPr>
          <p:nvPr/>
        </p:nvSpPr>
        <p:spPr>
          <a:xfrm>
            <a:off x="225779" y="3"/>
            <a:ext cx="11787327" cy="90252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kern="1200">
                <a:solidFill>
                  <a:schemeClr val="bg1"/>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91830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1F062FA-AF45-4321-8D16-B5AE092183F5}"/>
              </a:ext>
            </a:extLst>
          </p:cNvPr>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128169532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7" name="Rectangle 6"/>
          <p:cNvSpPr/>
          <p:nvPr/>
        </p:nvSpPr>
        <p:spPr>
          <a:xfrm>
            <a:off x="243839" y="182879"/>
            <a:ext cx="11704320" cy="6492240"/>
          </a:xfrm>
          <a:prstGeom prst="rect">
            <a:avLst/>
          </a:prstGeom>
          <a:blipFill>
            <a:blip r:embed="rId2">
              <a:extLst>
                <a:ext uri="{28A0092B-C50C-407E-A947-70E740481C1C}">
                  <a14:useLocalDpi xmlns:a14="http://schemas.microsoft.com/office/drawing/2010/main" val="0"/>
                </a:ext>
              </a:extLst>
            </a:blip>
            <a:stretch>
              <a:fillRect/>
            </a:stretch>
          </a:blip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p:cNvPicPr>
          <p:nvPr/>
        </p:nvPicPr>
        <p:blipFill>
          <a:blip r:embed="rId3" cstate="print">
            <a:extLst>
              <a:ext uri="{28A0092B-C50C-407E-A947-70E740481C1C}">
                <a14:useLocalDpi xmlns:a14="http://schemas.microsoft.com/office/drawing/2010/main"/>
              </a:ext>
            </a:extLst>
          </a:blip>
          <a:stretch>
            <a:fillRect/>
          </a:stretch>
        </p:blipFill>
        <p:spPr>
          <a:xfrm>
            <a:off x="2283536" y="2788248"/>
            <a:ext cx="7624925" cy="1281502"/>
          </a:xfrm>
          <a:prstGeom prst="rect">
            <a:avLst/>
          </a:prstGeom>
        </p:spPr>
      </p:pic>
    </p:spTree>
    <p:extLst>
      <p:ext uri="{BB962C8B-B14F-4D97-AF65-F5344CB8AC3E}">
        <p14:creationId xmlns:p14="http://schemas.microsoft.com/office/powerpoint/2010/main" val="3077835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6000" b="1" cap="none" baseline="0">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1800">
                <a:solidFill>
                  <a:schemeClr val="accent1">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pPr>
              <a:defRPr/>
            </a:pPr>
            <a:fld id="{56929663-6CA7-4931-8F5D-849FE6A4CD44}" type="slidenum">
              <a:rPr lang="en-US" smtClean="0"/>
              <a:pPr>
                <a:defRPr/>
              </a:pPr>
              <a:t>‹#›</a:t>
            </a:fld>
            <a:endParaRPr lang="en-US"/>
          </a:p>
        </p:txBody>
      </p:sp>
      <p:cxnSp>
        <p:nvCxnSpPr>
          <p:cNvPr id="7" name="Straight Connector 6"/>
          <p:cNvCxnSpPr/>
          <p:nvPr/>
        </p:nvCxnSpPr>
        <p:spPr>
          <a:xfrm>
            <a:off x="1981202"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5969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a:t>Click to edit Master title style</a:t>
            </a:r>
          </a:p>
        </p:txBody>
      </p:sp>
      <p:sp>
        <p:nvSpPr>
          <p:cNvPr id="3" name="Content Placeholder 2"/>
          <p:cNvSpPr>
            <a:spLocks noGrp="1"/>
          </p:cNvSpPr>
          <p:nvPr>
            <p:ph idx="1"/>
          </p:nvPr>
        </p:nvSpPr>
        <p:spPr>
          <a:xfrm>
            <a:off x="623035" y="1017332"/>
            <a:ext cx="11390071" cy="5221425"/>
          </a:xfrm>
        </p:spPr>
        <p:txBody>
          <a:bodyPr/>
          <a:lstStyle>
            <a:lvl1pPr>
              <a:spcBef>
                <a:spcPts val="1000"/>
              </a:spcBef>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26CA2777-A89F-4130-B308-73BB65955918}" type="slidenum">
              <a:rPr lang="en-US" smtClean="0"/>
              <a:pPr/>
              <a:t>‹#›</a:t>
            </a:fld>
            <a:endParaRPr lang="en-US"/>
          </a:p>
        </p:txBody>
      </p:sp>
    </p:spTree>
    <p:extLst>
      <p:ext uri="{BB962C8B-B14F-4D97-AF65-F5344CB8AC3E}">
        <p14:creationId xmlns:p14="http://schemas.microsoft.com/office/powerpoint/2010/main" val="2542884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No Footer">
    <p:spTree>
      <p:nvGrpSpPr>
        <p:cNvPr id="1" name=""/>
        <p:cNvGrpSpPr/>
        <p:nvPr/>
      </p:nvGrpSpPr>
      <p:grpSpPr>
        <a:xfrm>
          <a:off x="0" y="0"/>
          <a:ext cx="0" cy="0"/>
          <a:chOff x="0" y="0"/>
          <a:chExt cx="0" cy="0"/>
        </a:xfrm>
      </p:grpSpPr>
      <p:sp>
        <p:nvSpPr>
          <p:cNvPr id="4" name="Rectangle 3"/>
          <p:cNvSpPr/>
          <p:nvPr/>
        </p:nvSpPr>
        <p:spPr>
          <a:xfrm>
            <a:off x="0" y="6127846"/>
            <a:ext cx="12192000" cy="730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623035" y="1017332"/>
            <a:ext cx="11390071" cy="5601833"/>
          </a:xfrm>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a:xfrm>
            <a:off x="11436808" y="6619164"/>
            <a:ext cx="576296" cy="231440"/>
          </a:xfrm>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1875886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Small Header No Footer">
    <p:spTree>
      <p:nvGrpSpPr>
        <p:cNvPr id="1" name=""/>
        <p:cNvGrpSpPr/>
        <p:nvPr/>
      </p:nvGrpSpPr>
      <p:grpSpPr>
        <a:xfrm>
          <a:off x="0" y="0"/>
          <a:ext cx="0" cy="0"/>
          <a:chOff x="0" y="0"/>
          <a:chExt cx="0" cy="0"/>
        </a:xfrm>
      </p:grpSpPr>
      <p:sp>
        <p:nvSpPr>
          <p:cNvPr id="4" name="Rectangle 3"/>
          <p:cNvSpPr/>
          <p:nvPr/>
        </p:nvSpPr>
        <p:spPr>
          <a:xfrm>
            <a:off x="0" y="6127846"/>
            <a:ext cx="12192000" cy="730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title"/>
          </p:nvPr>
        </p:nvSpPr>
        <p:spPr>
          <a:xfrm>
            <a:off x="225779" y="3"/>
            <a:ext cx="11787327" cy="577564"/>
          </a:xfrm>
        </p:spPr>
        <p:txBody>
          <a:bodyPr/>
          <a:lstStyle>
            <a:lvl1pPr>
              <a:defRPr sz="3600"/>
            </a:lvl1pPr>
          </a:lstStyle>
          <a:p>
            <a:r>
              <a:rPr lang="en-US"/>
              <a:t>Click to edit Master title style</a:t>
            </a:r>
            <a:endParaRPr lang="en-US" dirty="0"/>
          </a:p>
        </p:txBody>
      </p:sp>
      <p:grpSp>
        <p:nvGrpSpPr>
          <p:cNvPr id="14" name="Group 13"/>
          <p:cNvGrpSpPr/>
          <p:nvPr/>
        </p:nvGrpSpPr>
        <p:grpSpPr>
          <a:xfrm>
            <a:off x="1" y="7702"/>
            <a:ext cx="12192001" cy="6858063"/>
            <a:chOff x="0" y="7701"/>
            <a:chExt cx="9144001" cy="6858063"/>
          </a:xfrm>
        </p:grpSpPr>
        <p:sp>
          <p:nvSpPr>
            <p:cNvPr id="15" name="Right Triangle 14"/>
            <p:cNvSpPr/>
            <p:nvPr/>
          </p:nvSpPr>
          <p:spPr>
            <a:xfrm rot="10800000">
              <a:off x="8676725" y="596874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6" name="Right Triangle 15"/>
            <p:cNvSpPr/>
            <p:nvPr/>
          </p:nvSpPr>
          <p:spPr>
            <a:xfrm rot="10800000">
              <a:off x="2825194" y="5776157"/>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nvGrpSpPr>
            <p:cNvPr id="17" name="Group 16"/>
            <p:cNvGrpSpPr/>
            <p:nvPr/>
          </p:nvGrpSpPr>
          <p:grpSpPr>
            <a:xfrm>
              <a:off x="0" y="7701"/>
              <a:ext cx="9144001" cy="6665477"/>
              <a:chOff x="0" y="7701"/>
              <a:chExt cx="9144001" cy="6665477"/>
            </a:xfrm>
          </p:grpSpPr>
          <p:sp>
            <p:nvSpPr>
              <p:cNvPr id="18" name="Rectangle 17"/>
              <p:cNvSpPr/>
              <p:nvPr/>
            </p:nvSpPr>
            <p:spPr>
              <a:xfrm flipV="1">
                <a:off x="3292469" y="6096000"/>
                <a:ext cx="5851531" cy="57717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9" name="Right Triangle 18"/>
              <p:cNvSpPr/>
              <p:nvPr/>
            </p:nvSpPr>
            <p:spPr>
              <a:xfrm flipH="1">
                <a:off x="8676725" y="770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0" name="Right Triangle 19"/>
              <p:cNvSpPr/>
              <p:nvPr/>
            </p:nvSpPr>
            <p:spPr>
              <a:xfrm flipH="1">
                <a:off x="1" y="902526"/>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1" name="Rectangle 20"/>
              <p:cNvSpPr/>
              <p:nvPr/>
            </p:nvSpPr>
            <p:spPr>
              <a:xfrm>
                <a:off x="0" y="1787093"/>
                <a:ext cx="9144000" cy="444632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0" y="597965"/>
                <a:ext cx="9144001" cy="551073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grpSp>
      </p:grpSp>
      <p:cxnSp>
        <p:nvCxnSpPr>
          <p:cNvPr id="25" name="Straight Connector 24"/>
          <p:cNvCxnSpPr/>
          <p:nvPr/>
        </p:nvCxnSpPr>
        <p:spPr>
          <a:xfrm flipH="1">
            <a:off x="1" y="593401"/>
            <a:ext cx="11780713" cy="0"/>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26" name="Straight Connector 25"/>
          <p:cNvCxnSpPr/>
          <p:nvPr/>
        </p:nvCxnSpPr>
        <p:spPr>
          <a:xfrm flipV="1">
            <a:off x="11787949" y="2393"/>
            <a:ext cx="408044" cy="587485"/>
          </a:xfrm>
          <a:prstGeom prst="line">
            <a:avLst/>
          </a:prstGeom>
          <a:ln cap="rnd"/>
        </p:spPr>
        <p:style>
          <a:lnRef idx="2">
            <a:schemeClr val="accent2"/>
          </a:lnRef>
          <a:fillRef idx="0">
            <a:schemeClr val="accent2"/>
          </a:fillRef>
          <a:effectRef idx="1">
            <a:schemeClr val="accent2"/>
          </a:effectRef>
          <a:fontRef idx="minor">
            <a:schemeClr val="tx1"/>
          </a:fontRef>
        </p:style>
      </p:cxnSp>
      <p:sp>
        <p:nvSpPr>
          <p:cNvPr id="9" name="Slide Number Placeholder 8"/>
          <p:cNvSpPr>
            <a:spLocks noGrp="1"/>
          </p:cNvSpPr>
          <p:nvPr>
            <p:ph type="sldNum" sz="quarter" idx="12"/>
          </p:nvPr>
        </p:nvSpPr>
        <p:spPr>
          <a:xfrm>
            <a:off x="11436808" y="6619164"/>
            <a:ext cx="576296" cy="231440"/>
          </a:xfrm>
        </p:spPr>
        <p:txBody>
          <a:bodyPr/>
          <a:lstStyle>
            <a:lvl1pPr>
              <a:defRPr>
                <a:solidFill>
                  <a:schemeClr val="accent1">
                    <a:lumMod val="75000"/>
                  </a:schemeClr>
                </a:solidFill>
              </a:defRPr>
            </a:lvl1pPr>
          </a:lstStyle>
          <a:p>
            <a:fld id="{600448BA-62AF-4340-AB5F-316C0E06117B}" type="slidenum">
              <a:rPr lang="en-US" smtClean="0">
                <a:solidFill>
                  <a:srgbClr val="0F3F66"/>
                </a:solidFill>
              </a:rPr>
              <a:pPr/>
              <a:t>‹#›</a:t>
            </a:fld>
            <a:endParaRPr lang="en-US" dirty="0">
              <a:solidFill>
                <a:srgbClr val="0F3F66"/>
              </a:solidFill>
            </a:endParaRPr>
          </a:p>
        </p:txBody>
      </p:sp>
      <p:sp>
        <p:nvSpPr>
          <p:cNvPr id="3" name="Content Placeholder 2"/>
          <p:cNvSpPr>
            <a:spLocks noGrp="1"/>
          </p:cNvSpPr>
          <p:nvPr>
            <p:ph idx="1"/>
          </p:nvPr>
        </p:nvSpPr>
        <p:spPr>
          <a:xfrm>
            <a:off x="623035" y="749296"/>
            <a:ext cx="11390071" cy="5869869"/>
          </a:xfrm>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82494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30306" y="1277471"/>
            <a:ext cx="5467574" cy="4803289"/>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1277471"/>
            <a:ext cx="5592694" cy="4803289"/>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1013064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454716" y="1031624"/>
            <a:ext cx="5468112"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4716" y="1808546"/>
            <a:ext cx="5468112" cy="4293738"/>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031624"/>
            <a:ext cx="5468112"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269173" y="1808864"/>
            <a:ext cx="5468112" cy="4293738"/>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430721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3959071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77952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5505753" y="1097280"/>
            <a:ext cx="5532851" cy="50252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779520" cy="3287864"/>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26CA2777-A89F-4130-B308-73BB65955918}" type="slidenum">
              <a:rPr lang="en-US" smtClean="0"/>
              <a:pPr/>
              <a:t>‹#›</a:t>
            </a:fld>
            <a:endParaRPr lang="en-US" dirty="0"/>
          </a:p>
        </p:txBody>
      </p:sp>
      <p:sp>
        <p:nvSpPr>
          <p:cNvPr id="8" name="Title 1">
            <a:extLst>
              <a:ext uri="{FF2B5EF4-FFF2-40B4-BE49-F238E27FC236}">
                <a16:creationId xmlns:a16="http://schemas.microsoft.com/office/drawing/2014/main" id="{FB37B8B0-5783-417D-8EB4-D2892ACD842A}"/>
              </a:ext>
            </a:extLst>
          </p:cNvPr>
          <p:cNvSpPr txBox="1">
            <a:spLocks/>
          </p:cNvSpPr>
          <p:nvPr/>
        </p:nvSpPr>
        <p:spPr>
          <a:xfrm>
            <a:off x="225779" y="3"/>
            <a:ext cx="11787327" cy="90252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kern="1200">
                <a:solidFill>
                  <a:schemeClr val="bg1"/>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795286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75000"/>
              </a:schemeClr>
            </a:gs>
            <a:gs pos="74000">
              <a:schemeClr val="accent1"/>
            </a:gs>
            <a:gs pos="83000">
              <a:schemeClr val="accent1">
                <a:lumMod val="60000"/>
                <a:lumOff val="40000"/>
              </a:schemeClr>
            </a:gs>
            <a:gs pos="100000">
              <a:schemeClr val="accent1">
                <a:lumMod val="75000"/>
              </a:schemeClr>
            </a:gs>
          </a:gsLst>
          <a:lin ang="1200000" scaled="0"/>
        </a:gradFill>
        <a:effectLst/>
      </p:bgPr>
    </p:bg>
    <p:spTree>
      <p:nvGrpSpPr>
        <p:cNvPr id="1" name=""/>
        <p:cNvGrpSpPr/>
        <p:nvPr/>
      </p:nvGrpSpPr>
      <p:grpSpPr>
        <a:xfrm>
          <a:off x="0" y="0"/>
          <a:ext cx="0" cy="0"/>
          <a:chOff x="0" y="0"/>
          <a:chExt cx="0" cy="0"/>
        </a:xfrm>
      </p:grpSpPr>
      <p:grpSp>
        <p:nvGrpSpPr>
          <p:cNvPr id="14" name="Group 13"/>
          <p:cNvGrpSpPr/>
          <p:nvPr userDrawn="1"/>
        </p:nvGrpSpPr>
        <p:grpSpPr>
          <a:xfrm>
            <a:off x="1" y="7702"/>
            <a:ext cx="12192001" cy="6858063"/>
            <a:chOff x="0" y="7701"/>
            <a:chExt cx="9144001" cy="6858063"/>
          </a:xfrm>
        </p:grpSpPr>
        <p:sp>
          <p:nvSpPr>
            <p:cNvPr id="20" name="Right Triangle 19"/>
            <p:cNvSpPr/>
            <p:nvPr/>
          </p:nvSpPr>
          <p:spPr>
            <a:xfrm rot="10800000">
              <a:off x="8676725" y="596874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ight Triangle 18"/>
            <p:cNvSpPr/>
            <p:nvPr/>
          </p:nvSpPr>
          <p:spPr>
            <a:xfrm rot="10800000">
              <a:off x="2825194" y="5776157"/>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8" name="Group 7"/>
            <p:cNvGrpSpPr/>
            <p:nvPr/>
          </p:nvGrpSpPr>
          <p:grpSpPr>
            <a:xfrm>
              <a:off x="0" y="7701"/>
              <a:ext cx="9144001" cy="6858063"/>
              <a:chOff x="0" y="7701"/>
              <a:chExt cx="9144001" cy="6858063"/>
            </a:xfrm>
          </p:grpSpPr>
          <p:sp>
            <p:nvSpPr>
              <p:cNvPr id="13" name="Rectangle 12"/>
              <p:cNvSpPr/>
              <p:nvPr/>
            </p:nvSpPr>
            <p:spPr>
              <a:xfrm flipV="1">
                <a:off x="3292469" y="6096000"/>
                <a:ext cx="5851531" cy="57717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8" name="Right Triangle 17"/>
              <p:cNvSpPr/>
              <p:nvPr/>
            </p:nvSpPr>
            <p:spPr>
              <a:xfrm flipH="1">
                <a:off x="8676725" y="770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ight Triangle 9"/>
              <p:cNvSpPr/>
              <p:nvPr/>
            </p:nvSpPr>
            <p:spPr>
              <a:xfrm flipH="1">
                <a:off x="1" y="902526"/>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0" y="1787093"/>
                <a:ext cx="9144000" cy="444632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467276" y="902527"/>
                <a:ext cx="8676725" cy="519347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32" name="Straight Connector 31"/>
              <p:cNvCxnSpPr>
                <a:cxnSpLocks/>
                <a:endCxn id="20" idx="0"/>
              </p:cNvCxnSpPr>
              <p:nvPr/>
            </p:nvCxnSpPr>
            <p:spPr>
              <a:xfrm>
                <a:off x="9034983" y="6670981"/>
                <a:ext cx="109017" cy="194783"/>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26" name="Straight Connector 25"/>
              <p:cNvCxnSpPr>
                <a:cxnSpLocks/>
                <a:stCxn id="19" idx="0"/>
              </p:cNvCxnSpPr>
              <p:nvPr/>
            </p:nvCxnSpPr>
            <p:spPr>
              <a:xfrm flipH="1" flipV="1">
                <a:off x="3058832" y="6235098"/>
                <a:ext cx="233637" cy="438082"/>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grpSp>
      </p:grpSp>
      <p:sp>
        <p:nvSpPr>
          <p:cNvPr id="2" name="Title Placeholder 1"/>
          <p:cNvSpPr>
            <a:spLocks noGrp="1"/>
          </p:cNvSpPr>
          <p:nvPr>
            <p:ph type="title"/>
          </p:nvPr>
        </p:nvSpPr>
        <p:spPr>
          <a:xfrm>
            <a:off x="225779" y="3"/>
            <a:ext cx="11787327" cy="90252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3035" y="1017332"/>
            <a:ext cx="11390071" cy="50786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1436808" y="6308056"/>
            <a:ext cx="576296" cy="365125"/>
          </a:xfrm>
          <a:prstGeom prst="rect">
            <a:avLst/>
          </a:prstGeom>
        </p:spPr>
        <p:txBody>
          <a:bodyPr vert="horz" lIns="91440" tIns="45720" rIns="91440" bIns="45720" rtlCol="0" anchor="ctr"/>
          <a:lstStyle>
            <a:lvl1pPr algn="r">
              <a:defRPr sz="1000">
                <a:solidFill>
                  <a:schemeClr val="accent1">
                    <a:lumMod val="75000"/>
                  </a:schemeClr>
                </a:solidFill>
              </a:defRPr>
            </a:lvl1pPr>
          </a:lstStyle>
          <a:p>
            <a:fld id="{26CA2777-A89F-4130-B308-73BB65955918}" type="slidenum">
              <a:rPr lang="en-US" smtClean="0"/>
              <a:pPr/>
              <a:t>‹#›</a:t>
            </a:fld>
            <a:endParaRPr lang="en-US" dirty="0"/>
          </a:p>
        </p:txBody>
      </p:sp>
      <p:pic>
        <p:nvPicPr>
          <p:cNvPr id="9" name="Picture 8"/>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727825" y="6316801"/>
            <a:ext cx="2622792" cy="440596"/>
          </a:xfrm>
          <a:prstGeom prst="rect">
            <a:avLst/>
          </a:prstGeom>
        </p:spPr>
      </p:pic>
      <p:cxnSp>
        <p:nvCxnSpPr>
          <p:cNvPr id="21" name="Straight Connector 20"/>
          <p:cNvCxnSpPr>
            <a:cxnSpLocks/>
            <a:stCxn id="18" idx="4"/>
            <a:endCxn id="18" idx="0"/>
          </p:cNvCxnSpPr>
          <p:nvPr/>
        </p:nvCxnSpPr>
        <p:spPr>
          <a:xfrm flipV="1">
            <a:off x="11568968" y="7702"/>
            <a:ext cx="623033" cy="897023"/>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29" name="Straight Connector 28"/>
          <p:cNvCxnSpPr>
            <a:cxnSpLocks/>
            <a:stCxn id="19" idx="0"/>
          </p:cNvCxnSpPr>
          <p:nvPr/>
        </p:nvCxnSpPr>
        <p:spPr>
          <a:xfrm flipV="1">
            <a:off x="4389959" y="6673178"/>
            <a:ext cx="7662341" cy="2"/>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23" name="Straight Connector 22"/>
          <p:cNvCxnSpPr/>
          <p:nvPr/>
        </p:nvCxnSpPr>
        <p:spPr>
          <a:xfrm>
            <a:off x="0" y="6233414"/>
            <a:ext cx="4078443" cy="0"/>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17" name="Straight Connector 16"/>
          <p:cNvCxnSpPr>
            <a:cxnSpLocks/>
            <a:endCxn id="10" idx="0"/>
          </p:cNvCxnSpPr>
          <p:nvPr/>
        </p:nvCxnSpPr>
        <p:spPr>
          <a:xfrm flipH="1">
            <a:off x="623035" y="902526"/>
            <a:ext cx="10945932" cy="0"/>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11" name="Straight Connector 10"/>
          <p:cNvCxnSpPr>
            <a:cxnSpLocks/>
            <a:endCxn id="10" idx="0"/>
          </p:cNvCxnSpPr>
          <p:nvPr/>
        </p:nvCxnSpPr>
        <p:spPr>
          <a:xfrm flipV="1">
            <a:off x="0" y="902527"/>
            <a:ext cx="623035" cy="897023"/>
          </a:xfrm>
          <a:prstGeom prst="line">
            <a:avLst/>
          </a:prstGeom>
          <a:ln cap="rnd"/>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884628084"/>
      </p:ext>
    </p:extLst>
  </p:cSld>
  <p:clrMap bg1="lt1" tx1="dk1" bg2="lt2" tx2="dk2" accent1="accent1" accent2="accent2" accent3="accent3" accent4="accent4" accent5="accent5" accent6="accent6" hlink="hlink" folHlink="folHlink"/>
  <p:sldLayoutIdLst>
    <p:sldLayoutId id="2147483763" r:id="rId1"/>
    <p:sldLayoutId id="214748377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4" r:id="rId12"/>
  </p:sldLayoutIdLst>
  <p:hf hdr="0"/>
  <p:txStyles>
    <p:titleStyle>
      <a:lvl1pPr algn="l" defTabSz="6858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7013" indent="-173038" algn="l" defTabSz="685800" rtl="0" eaLnBrk="1" latinLnBrk="0" hangingPunct="1">
        <a:lnSpc>
          <a:spcPct val="120000"/>
        </a:lnSpc>
        <a:spcBef>
          <a:spcPts val="1000"/>
        </a:spcBef>
        <a:buClr>
          <a:schemeClr val="accent1"/>
        </a:buClr>
        <a:buSzPct val="80000"/>
        <a:buFont typeface="Wingdings 3" panose="05040102010807070707" pitchFamily="18" charset="2"/>
        <a:buChar char=""/>
        <a:defRPr sz="2800" kern="1200">
          <a:solidFill>
            <a:schemeClr val="tx1"/>
          </a:solidFill>
          <a:latin typeface="+mn-lt"/>
          <a:ea typeface="+mn-ea"/>
          <a:cs typeface="+mn-cs"/>
        </a:defRPr>
      </a:lvl1pPr>
      <a:lvl2pPr marL="398463" indent="-171450"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2400" kern="1200">
          <a:solidFill>
            <a:schemeClr val="tx1">
              <a:lumMod val="75000"/>
              <a:lumOff val="25000"/>
            </a:schemeClr>
          </a:solidFill>
          <a:latin typeface="+mn-lt"/>
          <a:ea typeface="+mn-ea"/>
          <a:cs typeface="+mn-cs"/>
        </a:defRPr>
      </a:lvl2pPr>
      <a:lvl3pPr marL="569913" indent="-171450"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2000" kern="1200">
          <a:solidFill>
            <a:schemeClr val="tx1">
              <a:lumMod val="75000"/>
              <a:lumOff val="25000"/>
            </a:schemeClr>
          </a:solidFill>
          <a:latin typeface="+mn-lt"/>
          <a:ea typeface="+mn-ea"/>
          <a:cs typeface="+mn-cs"/>
        </a:defRPr>
      </a:lvl3pPr>
      <a:lvl4pPr marL="742950" indent="-173038"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4pPr>
      <a:lvl5pPr marL="914400" indent="-171450"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D11C0-0B4E-4A9B-9978-226831B3CF02}"/>
              </a:ext>
            </a:extLst>
          </p:cNvPr>
          <p:cNvSpPr>
            <a:spLocks noGrp="1"/>
          </p:cNvSpPr>
          <p:nvPr>
            <p:ph type="title"/>
          </p:nvPr>
        </p:nvSpPr>
        <p:spPr>
          <a:xfrm>
            <a:off x="225779" y="75644"/>
            <a:ext cx="11787327" cy="770486"/>
          </a:xfrm>
        </p:spPr>
        <p:txBody>
          <a:bodyPr>
            <a:normAutofit fontScale="90000"/>
          </a:bodyPr>
          <a:lstStyle/>
          <a:p>
            <a:pPr lvl="0" algn="ctr">
              <a:spcBef>
                <a:spcPts val="0"/>
              </a:spcBef>
            </a:pPr>
            <a:r>
              <a:rPr lang="en-US" b="1" dirty="0">
                <a:latin typeface="Arial"/>
                <a:ea typeface="Arial"/>
                <a:cs typeface="Arial"/>
                <a:sym typeface="Arial"/>
              </a:rPr>
              <a:t>Manipulation of Interlayer Excitons for Near-Infrared Quantum Light Generation </a:t>
            </a:r>
          </a:p>
        </p:txBody>
      </p:sp>
      <p:sp>
        <p:nvSpPr>
          <p:cNvPr id="5" name="Rectangle 35">
            <a:extLst>
              <a:ext uri="{FF2B5EF4-FFF2-40B4-BE49-F238E27FC236}">
                <a16:creationId xmlns:a16="http://schemas.microsoft.com/office/drawing/2014/main" id="{8E58DAE7-FAC5-48B9-861C-1B01EB5A8193}"/>
              </a:ext>
            </a:extLst>
          </p:cNvPr>
          <p:cNvSpPr>
            <a:spLocks noChangeArrowheads="1"/>
          </p:cNvSpPr>
          <p:nvPr/>
        </p:nvSpPr>
        <p:spPr bwMode="auto">
          <a:xfrm>
            <a:off x="615029" y="968600"/>
            <a:ext cx="11492564" cy="11376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noAutofit/>
          </a:bodyPr>
          <a:lstStyle/>
          <a:p>
            <a:r>
              <a:rPr lang="en-US" sz="2000" b="1" dirty="0">
                <a:solidFill>
                  <a:srgbClr val="0F6636"/>
                </a:solidFill>
                <a:latin typeface="+mj-lt"/>
                <a:ea typeface="Calibri" pitchFamily="34" charset="0"/>
                <a:cs typeface="Calibri"/>
              </a:rPr>
              <a:t>Scientific Achievement</a:t>
            </a:r>
          </a:p>
          <a:p>
            <a:r>
              <a:rPr lang="en-US" sz="2000" dirty="0"/>
              <a:t>Strain, defects, and layering created defect-bound interlayer excitons (IXs) capable of bright, robust, and tunable quantum light emission in the technologically important near-infrared spectral range.</a:t>
            </a:r>
          </a:p>
          <a:p>
            <a:endParaRPr lang="en-US" sz="2000" b="1" dirty="0">
              <a:solidFill>
                <a:srgbClr val="0F6636"/>
              </a:solidFill>
              <a:latin typeface="+mj-lt"/>
              <a:ea typeface="Calibri" pitchFamily="34" charset="0"/>
              <a:cs typeface="Calibri"/>
            </a:endParaRPr>
          </a:p>
        </p:txBody>
      </p:sp>
      <p:sp>
        <p:nvSpPr>
          <p:cNvPr id="6" name="TextBox 5">
            <a:extLst>
              <a:ext uri="{FF2B5EF4-FFF2-40B4-BE49-F238E27FC236}">
                <a16:creationId xmlns:a16="http://schemas.microsoft.com/office/drawing/2014/main" id="{5B5AB4DC-C268-4277-A54D-5E68D1711C3C}"/>
              </a:ext>
            </a:extLst>
          </p:cNvPr>
          <p:cNvSpPr txBox="1"/>
          <p:nvPr/>
        </p:nvSpPr>
        <p:spPr>
          <a:xfrm>
            <a:off x="6304204" y="3640694"/>
            <a:ext cx="5708902" cy="2173291"/>
          </a:xfrm>
          <a:prstGeom prst="rect">
            <a:avLst/>
          </a:prstGeom>
          <a:noFill/>
        </p:spPr>
        <p:txBody>
          <a:bodyPr wrap="square" lIns="0" tIns="0" rIns="0" bIns="0" rtlCol="0">
            <a:noAutofit/>
          </a:bodyPr>
          <a:lstStyle/>
          <a:p>
            <a:pPr>
              <a:spcAft>
                <a:spcPts val="600"/>
              </a:spcAft>
            </a:pPr>
            <a:r>
              <a:rPr lang="en-US" altLang="ja-JP" b="1" dirty="0">
                <a:solidFill>
                  <a:srgbClr val="0F6636"/>
                </a:solidFill>
                <a:latin typeface="+mj-lt"/>
                <a:ea typeface="Calibri" pitchFamily="34" charset="0"/>
                <a:cs typeface="Calibri"/>
              </a:rPr>
              <a:t>Research Details</a:t>
            </a:r>
          </a:p>
          <a:p>
            <a:pPr marL="182880" indent="-182880">
              <a:buFont typeface="Arial" panose="020B0604020202020204" pitchFamily="34" charset="0"/>
              <a:buChar char="•"/>
            </a:pP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MoS</a:t>
            </a:r>
            <a:r>
              <a:rPr lang="en-US" sz="1400" baseline="-25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/WSe</a:t>
            </a:r>
            <a:r>
              <a:rPr lang="en-US" sz="1400" baseline="-25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hetero-bilayer and bilayer-MoS</a:t>
            </a:r>
            <a:r>
              <a:rPr lang="en-US" sz="1400" baseline="-25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/monolayer-WSe</a:t>
            </a:r>
            <a:r>
              <a:rPr lang="en-US" sz="1400" baseline="-25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hetero-</a:t>
            </a:r>
            <a:r>
              <a:rPr lang="en-US" sz="1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trilayers</a:t>
            </a: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placed on top of an array of nanometer-sized pillars.</a:t>
            </a:r>
          </a:p>
          <a:p>
            <a:pPr marL="182880" indent="-182880">
              <a:buFont typeface="Arial" panose="020B0604020202020204" pitchFamily="34" charset="0"/>
              <a:buChar char="•"/>
            </a:pP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Strain and defects induced by nanopillars led to formation of localized excitons state between an electron trapped in the S vacancy state of MoS</a:t>
            </a:r>
            <a:r>
              <a:rPr lang="en-US" sz="1400" baseline="-25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and a hole in the hybridized </a:t>
            </a:r>
            <a:r>
              <a:rPr kumimoji="0" lang="en-US" sz="1400" b="0" i="0" u="none" strike="noStrike" kern="1200" cap="none" spc="0" normalizeH="0" baseline="0" noProof="0" dirty="0">
                <a:ln>
                  <a:noFill/>
                </a:ln>
                <a:solidFill>
                  <a:prstClr val="black"/>
                </a:solidFill>
                <a:effectLst/>
                <a:uLnTx/>
                <a:uFillTx/>
                <a:latin typeface="Calibri"/>
                <a:ea typeface="+mn-ea"/>
                <a:cs typeface="+mn-cs"/>
                <a:sym typeface="Symbol" panose="05050102010706020507" pitchFamily="18" charset="2"/>
              </a:rPr>
              <a:t></a:t>
            </a: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point of the balance band.</a:t>
            </a:r>
          </a:p>
          <a:p>
            <a:pPr marL="182880" indent="-182880">
              <a:buFont typeface="Arial" panose="020B0604020202020204" pitchFamily="34" charset="0"/>
              <a:buChar char="•"/>
            </a:pP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Photoluminescence excitation experiments </a:t>
            </a:r>
            <a:r>
              <a:rPr lang="en-US"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and </a:t>
            </a: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DFT calculations were performed to confirm the formation of defect- </a:t>
            </a:r>
            <a:r>
              <a:rPr kumimoji="0" lang="en-US" sz="1400" b="0" i="0" u="none" strike="noStrike" kern="1200" cap="none" spc="0" normalizeH="0" baseline="0" noProof="0" dirty="0">
                <a:ln>
                  <a:noFill/>
                </a:ln>
                <a:solidFill>
                  <a:prstClr val="black"/>
                </a:solidFill>
                <a:effectLst/>
                <a:uLnTx/>
                <a:uFillTx/>
                <a:latin typeface="Calibri"/>
                <a:ea typeface="+mn-ea"/>
                <a:cs typeface="+mn-cs"/>
                <a:sym typeface="Symbol" panose="05050102010706020507" pitchFamily="18" charset="2"/>
              </a:rPr>
              <a:t></a:t>
            </a: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IX. </a:t>
            </a:r>
          </a:p>
          <a:p>
            <a:pPr marL="182880" indent="-182880">
              <a:buFont typeface="Arial" panose="020B0604020202020204" pitchFamily="34" charset="0"/>
              <a:buChar char="•"/>
            </a:pPr>
            <a:r>
              <a:rPr lang="en-US"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E</a:t>
            </a: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mission wavelength can be tuned with the use of </a:t>
            </a:r>
            <a:r>
              <a:rPr lang="en-US" sz="1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heterotrilayer</a:t>
            </a: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p>
        </p:txBody>
      </p:sp>
      <p:sp>
        <p:nvSpPr>
          <p:cNvPr id="12" name="TextBox 11">
            <a:extLst>
              <a:ext uri="{FF2B5EF4-FFF2-40B4-BE49-F238E27FC236}">
                <a16:creationId xmlns:a16="http://schemas.microsoft.com/office/drawing/2014/main" id="{59E5A144-7E9E-487C-8E31-0FE4415AA73E}"/>
              </a:ext>
            </a:extLst>
          </p:cNvPr>
          <p:cNvSpPr txBox="1"/>
          <p:nvPr/>
        </p:nvSpPr>
        <p:spPr>
          <a:xfrm>
            <a:off x="6304204" y="1932892"/>
            <a:ext cx="5662873" cy="1724062"/>
          </a:xfrm>
          <a:prstGeom prst="rect">
            <a:avLst/>
          </a:prstGeom>
          <a:noFill/>
        </p:spPr>
        <p:txBody>
          <a:bodyPr wrap="square" lIns="0" tIns="0" rIns="0" bIns="0" rtlCol="0">
            <a:noAutofit/>
          </a:bodyPr>
          <a:lstStyle/>
          <a:p>
            <a:pPr>
              <a:spcAft>
                <a:spcPts val="600"/>
              </a:spcAft>
            </a:pPr>
            <a:r>
              <a:rPr lang="en-US" altLang="ja-JP" sz="2000" b="1" dirty="0">
                <a:solidFill>
                  <a:srgbClr val="0F6636"/>
                </a:solidFill>
                <a:latin typeface="+mj-lt"/>
                <a:ea typeface="Calibri" pitchFamily="34" charset="0"/>
                <a:cs typeface="Calibri"/>
              </a:rPr>
              <a:t>Significance and Impact</a:t>
            </a:r>
          </a:p>
          <a:p>
            <a:pPr marL="182880" indent="-182880">
              <a:buFont typeface="Arial" panose="020B0604020202020204" pitchFamily="34" charset="0"/>
              <a:buChar char="•"/>
            </a:pPr>
            <a:r>
              <a:rPr lang="en-US"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C</a:t>
            </a: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reating site-controlled QEs from defect-bound IXs signifies a paradigm shift in 2D quantum photonics research — from engineering intralayer exciton in monolayer structures toward IXs in 2D heterostructures. </a:t>
            </a:r>
          </a:p>
          <a:p>
            <a:pPr marL="182880" indent="-182880">
              <a:buFont typeface="Arial" panose="020B0604020202020204" pitchFamily="34" charset="0"/>
              <a:buChar char="•"/>
            </a:pP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Hanbury Brown-Twiss experiment achieves quantum light emission with very high single photon purity (0.95).</a:t>
            </a:r>
          </a:p>
          <a:p>
            <a:endPar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endParaRPr lang="en-US" altLang="ja-JP" sz="2000" b="1" dirty="0">
              <a:solidFill>
                <a:srgbClr val="0F6636"/>
              </a:solidFill>
              <a:latin typeface="+mj-lt"/>
              <a:ea typeface="Calibri" pitchFamily="34" charset="0"/>
              <a:cs typeface="Calibri"/>
            </a:endParaRPr>
          </a:p>
        </p:txBody>
      </p:sp>
      <p:sp>
        <p:nvSpPr>
          <p:cNvPr id="23" name="Rectangle 22">
            <a:extLst>
              <a:ext uri="{FF2B5EF4-FFF2-40B4-BE49-F238E27FC236}">
                <a16:creationId xmlns:a16="http://schemas.microsoft.com/office/drawing/2014/main" id="{61E319B0-40C1-4006-BDAD-053C6FD8ABA8}"/>
              </a:ext>
            </a:extLst>
          </p:cNvPr>
          <p:cNvSpPr/>
          <p:nvPr/>
        </p:nvSpPr>
        <p:spPr>
          <a:xfrm>
            <a:off x="84406" y="6005567"/>
            <a:ext cx="4582111" cy="200765"/>
          </a:xfrm>
          <a:prstGeom prst="rect">
            <a:avLst/>
          </a:prstGeom>
          <a:noFill/>
        </p:spPr>
        <p:txBody>
          <a:bodyPr wrap="square" lIns="0" tIns="0" rIns="0" bIns="0">
            <a:noAutofit/>
          </a:bodyPr>
          <a:lstStyle/>
          <a:p>
            <a:pPr lvl="0">
              <a:spcBef>
                <a:spcPts val="0"/>
              </a:spcBef>
              <a:spcAft>
                <a:spcPts val="0"/>
              </a:spcAft>
            </a:pPr>
            <a:r>
              <a:rPr lang="en-US" sz="1100" dirty="0">
                <a:solidFill>
                  <a:srgbClr val="106600"/>
                </a:solidFill>
                <a:latin typeface="Calibri"/>
                <a:ea typeface="Calibri"/>
                <a:cs typeface="Calibri"/>
                <a:sym typeface="Calibri"/>
              </a:rPr>
              <a:t>This work was performed in part at The Center for Integrated Nanotechnologies.</a:t>
            </a:r>
          </a:p>
        </p:txBody>
      </p:sp>
      <p:sp>
        <p:nvSpPr>
          <p:cNvPr id="20" name="Rectangle 19">
            <a:extLst>
              <a:ext uri="{FF2B5EF4-FFF2-40B4-BE49-F238E27FC236}">
                <a16:creationId xmlns:a16="http://schemas.microsoft.com/office/drawing/2014/main" id="{61E319B0-40C1-4006-BDAD-053C6FD8ABA8}"/>
              </a:ext>
            </a:extLst>
          </p:cNvPr>
          <p:cNvSpPr/>
          <p:nvPr/>
        </p:nvSpPr>
        <p:spPr>
          <a:xfrm>
            <a:off x="6304204" y="5813985"/>
            <a:ext cx="5803389" cy="368793"/>
          </a:xfrm>
          <a:prstGeom prst="rect">
            <a:avLst/>
          </a:prstGeom>
          <a:noFill/>
        </p:spPr>
        <p:txBody>
          <a:bodyPr wrap="square" lIns="0" tIns="0" rIns="0" bIns="0">
            <a:noAutofit/>
          </a:bodyPr>
          <a:lstStyle/>
          <a:p>
            <a:r>
              <a:rPr lang="en-US" sz="1000" dirty="0">
                <a:solidFill>
                  <a:srgbClr val="008000"/>
                </a:solidFill>
              </a:rPr>
              <a:t>Zhao, H.; Zhu, L.; Li, X.; Chandrasekaran, V.; Baldwin, J.; Pettes, M.; Piryatinski, A.; Yang, L.; Htoon, H.  "Manipulating Interlayer Excitons for Near-Infrared Quantum Light Generation." Nano Letters 2023</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6309" y="6182778"/>
            <a:ext cx="593512" cy="592973"/>
          </a:xfrm>
          <a:prstGeom prst="rect">
            <a:avLst/>
          </a:prstGeom>
        </p:spPr>
      </p:pic>
      <p:grpSp>
        <p:nvGrpSpPr>
          <p:cNvPr id="3" name="Group 2">
            <a:extLst>
              <a:ext uri="{FF2B5EF4-FFF2-40B4-BE49-F238E27FC236}">
                <a16:creationId xmlns:a16="http://schemas.microsoft.com/office/drawing/2014/main" id="{1ADD6903-7025-EFE6-9F77-B26CB8E3188B}"/>
              </a:ext>
            </a:extLst>
          </p:cNvPr>
          <p:cNvGrpSpPr/>
          <p:nvPr/>
        </p:nvGrpSpPr>
        <p:grpSpPr>
          <a:xfrm>
            <a:off x="293867" y="2015116"/>
            <a:ext cx="2791180" cy="1359378"/>
            <a:chOff x="6987126" y="2754395"/>
            <a:chExt cx="3976098" cy="2128713"/>
          </a:xfrm>
        </p:grpSpPr>
        <p:pic>
          <p:nvPicPr>
            <p:cNvPr id="4" name="Picture 3">
              <a:extLst>
                <a:ext uri="{FF2B5EF4-FFF2-40B4-BE49-F238E27FC236}">
                  <a16:creationId xmlns:a16="http://schemas.microsoft.com/office/drawing/2014/main" id="{F55A009B-3A40-1D9D-D613-95C138BE99BA}"/>
                </a:ext>
              </a:extLst>
            </p:cNvPr>
            <p:cNvPicPr>
              <a:picLocks noChangeAspect="1"/>
            </p:cNvPicPr>
            <p:nvPr/>
          </p:nvPicPr>
          <p:blipFill>
            <a:blip r:embed="rId4"/>
            <a:stretch>
              <a:fillRect/>
            </a:stretch>
          </p:blipFill>
          <p:spPr>
            <a:xfrm>
              <a:off x="6987126" y="2754395"/>
              <a:ext cx="3976098" cy="2128713"/>
            </a:xfrm>
            <a:prstGeom prst="rect">
              <a:avLst/>
            </a:prstGeom>
          </p:spPr>
        </p:pic>
        <p:sp>
          <p:nvSpPr>
            <p:cNvPr id="7" name="Oval 6">
              <a:extLst>
                <a:ext uri="{FF2B5EF4-FFF2-40B4-BE49-F238E27FC236}">
                  <a16:creationId xmlns:a16="http://schemas.microsoft.com/office/drawing/2014/main" id="{291556D6-38E0-A90A-37EB-20A0295A47FE}"/>
                </a:ext>
              </a:extLst>
            </p:cNvPr>
            <p:cNvSpPr/>
            <p:nvPr/>
          </p:nvSpPr>
          <p:spPr>
            <a:xfrm>
              <a:off x="9238368" y="3070854"/>
              <a:ext cx="1691236" cy="1714342"/>
            </a:xfrm>
            <a:prstGeom prst="ellipse">
              <a:avLst/>
            </a:prstGeom>
            <a:noFill/>
            <a:ln w="28575">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E33ABD97-588D-4D3C-B0F7-9A88A1538354}"/>
                </a:ext>
              </a:extLst>
            </p:cNvPr>
            <p:cNvSpPr/>
            <p:nvPr/>
          </p:nvSpPr>
          <p:spPr>
            <a:xfrm>
              <a:off x="8184462" y="3966883"/>
              <a:ext cx="818341" cy="829519"/>
            </a:xfrm>
            <a:prstGeom prst="ellipse">
              <a:avLst/>
            </a:prstGeom>
            <a:noFill/>
            <a:ln w="28575">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4BFD7C8-B0C4-C3FE-5EF5-5E486FBAE040}"/>
              </a:ext>
            </a:extLst>
          </p:cNvPr>
          <p:cNvGrpSpPr/>
          <p:nvPr/>
        </p:nvGrpSpPr>
        <p:grpSpPr>
          <a:xfrm>
            <a:off x="4130324" y="1985185"/>
            <a:ext cx="1288613" cy="1375104"/>
            <a:chOff x="5699045" y="230085"/>
            <a:chExt cx="942590" cy="1024940"/>
          </a:xfrm>
        </p:grpSpPr>
        <p:sp>
          <p:nvSpPr>
            <p:cNvPr id="13" name="TextBox 12">
              <a:extLst>
                <a:ext uri="{FF2B5EF4-FFF2-40B4-BE49-F238E27FC236}">
                  <a16:creationId xmlns:a16="http://schemas.microsoft.com/office/drawing/2014/main" id="{44F671F5-445C-F233-78C4-20B3A4A5A786}"/>
                </a:ext>
              </a:extLst>
            </p:cNvPr>
            <p:cNvSpPr txBox="1"/>
            <p:nvPr/>
          </p:nvSpPr>
          <p:spPr>
            <a:xfrm>
              <a:off x="6177965" y="230085"/>
              <a:ext cx="463670" cy="269304"/>
            </a:xfrm>
            <a:prstGeom prst="rect">
              <a:avLst/>
            </a:prstGeom>
            <a:noFill/>
          </p:spPr>
          <p:txBody>
            <a:bodyPr wrap="square" rtlCol="0">
              <a:spAutoFit/>
            </a:bodyPr>
            <a:lstStyle/>
            <a:p>
              <a:r>
                <a:rPr lang="en-US" sz="1150" dirty="0">
                  <a:solidFill>
                    <a:srgbClr val="00B0F0"/>
                  </a:solidFill>
                </a:rPr>
                <a:t>K/-K</a:t>
              </a:r>
            </a:p>
          </p:txBody>
        </p:sp>
        <p:grpSp>
          <p:nvGrpSpPr>
            <p:cNvPr id="14" name="Group 13">
              <a:extLst>
                <a:ext uri="{FF2B5EF4-FFF2-40B4-BE49-F238E27FC236}">
                  <a16:creationId xmlns:a16="http://schemas.microsoft.com/office/drawing/2014/main" id="{2293A806-C2B6-6F06-97A3-0D159B20A896}"/>
                </a:ext>
              </a:extLst>
            </p:cNvPr>
            <p:cNvGrpSpPr/>
            <p:nvPr/>
          </p:nvGrpSpPr>
          <p:grpSpPr>
            <a:xfrm>
              <a:off x="5699045" y="304098"/>
              <a:ext cx="892939" cy="950927"/>
              <a:chOff x="5766157" y="295709"/>
              <a:chExt cx="892939" cy="950927"/>
            </a:xfrm>
          </p:grpSpPr>
          <p:grpSp>
            <p:nvGrpSpPr>
              <p:cNvPr id="16" name="Group 15">
                <a:extLst>
                  <a:ext uri="{FF2B5EF4-FFF2-40B4-BE49-F238E27FC236}">
                    <a16:creationId xmlns:a16="http://schemas.microsoft.com/office/drawing/2014/main" id="{E7745993-236A-2EFC-8857-C6173FE33F99}"/>
                  </a:ext>
                </a:extLst>
              </p:cNvPr>
              <p:cNvGrpSpPr/>
              <p:nvPr/>
            </p:nvGrpSpPr>
            <p:grpSpPr>
              <a:xfrm>
                <a:off x="5766157" y="397447"/>
                <a:ext cx="886727" cy="798054"/>
                <a:chOff x="7524510" y="440054"/>
                <a:chExt cx="1893248" cy="1703922"/>
              </a:xfrm>
            </p:grpSpPr>
            <p:cxnSp>
              <p:nvCxnSpPr>
                <p:cNvPr id="22" name="Straight Connector 21">
                  <a:extLst>
                    <a:ext uri="{FF2B5EF4-FFF2-40B4-BE49-F238E27FC236}">
                      <a16:creationId xmlns:a16="http://schemas.microsoft.com/office/drawing/2014/main" id="{D0FBE676-747E-2B7D-AC19-74C6730E3C10}"/>
                    </a:ext>
                  </a:extLst>
                </p:cNvPr>
                <p:cNvCxnSpPr>
                  <a:cxnSpLocks/>
                </p:cNvCxnSpPr>
                <p:nvPr/>
              </p:nvCxnSpPr>
              <p:spPr>
                <a:xfrm>
                  <a:off x="7532899" y="1073790"/>
                  <a:ext cx="861422" cy="0"/>
                </a:xfrm>
                <a:prstGeom prst="line">
                  <a:avLst/>
                </a:prstGeom>
                <a:ln w="28575">
                  <a:solidFill>
                    <a:srgbClr val="A315BB"/>
                  </a:solidFill>
                  <a:prstDash val="dash"/>
                </a:ln>
              </p:spPr>
              <p:style>
                <a:lnRef idx="1">
                  <a:schemeClr val="accent1"/>
                </a:lnRef>
                <a:fillRef idx="0">
                  <a:schemeClr val="accent1"/>
                </a:fillRef>
                <a:effectRef idx="0">
                  <a:schemeClr val="accent1"/>
                </a:effectRef>
                <a:fontRef idx="minor">
                  <a:schemeClr val="tx1"/>
                </a:fontRef>
              </p:style>
            </p:cxnSp>
            <p:sp>
              <p:nvSpPr>
                <p:cNvPr id="24" name="Freeform 33">
                  <a:extLst>
                    <a:ext uri="{FF2B5EF4-FFF2-40B4-BE49-F238E27FC236}">
                      <a16:creationId xmlns:a16="http://schemas.microsoft.com/office/drawing/2014/main" id="{82129BB0-D26B-2A47-06F9-E867849531D7}"/>
                    </a:ext>
                  </a:extLst>
                </p:cNvPr>
                <p:cNvSpPr>
                  <a:spLocks/>
                </p:cNvSpPr>
                <p:nvPr/>
              </p:nvSpPr>
              <p:spPr bwMode="auto">
                <a:xfrm flipV="1">
                  <a:off x="7524510" y="559118"/>
                  <a:ext cx="861422" cy="367168"/>
                </a:xfrm>
                <a:custGeom>
                  <a:avLst/>
                  <a:gdLst>
                    <a:gd name="T0" fmla="*/ 0 w 1431"/>
                    <a:gd name="T1" fmla="*/ 740 h 749"/>
                    <a:gd name="T2" fmla="*/ 730 w 1431"/>
                    <a:gd name="T3" fmla="*/ 1 h 749"/>
                    <a:gd name="T4" fmla="*/ 1431 w 1431"/>
                    <a:gd name="T5" fmla="*/ 749 h 749"/>
                  </a:gdLst>
                  <a:ahLst/>
                  <a:cxnLst>
                    <a:cxn ang="0">
                      <a:pos x="T0" y="T1"/>
                    </a:cxn>
                    <a:cxn ang="0">
                      <a:pos x="T2" y="T3"/>
                    </a:cxn>
                    <a:cxn ang="0">
                      <a:pos x="T4" y="T5"/>
                    </a:cxn>
                  </a:cxnLst>
                  <a:rect l="0" t="0" r="r" b="b"/>
                  <a:pathLst>
                    <a:path w="1431" h="749">
                      <a:moveTo>
                        <a:pt x="0" y="740"/>
                      </a:moveTo>
                      <a:cubicBezTo>
                        <a:pt x="246" y="370"/>
                        <a:pt x="492" y="0"/>
                        <a:pt x="730" y="1"/>
                      </a:cubicBezTo>
                      <a:cubicBezTo>
                        <a:pt x="968" y="2"/>
                        <a:pt x="1199" y="375"/>
                        <a:pt x="1431" y="749"/>
                      </a:cubicBezTo>
                    </a:path>
                  </a:pathLst>
                </a:custGeom>
                <a:ln w="28575">
                  <a:solidFill>
                    <a:srgbClr val="FFC000"/>
                  </a:solidFill>
                  <a:headEnd type="none" w="med" len="med"/>
                  <a:tailEnd type="none" w="med" len="med"/>
                </a:ln>
              </p:spPr>
              <p:style>
                <a:lnRef idx="1">
                  <a:schemeClr val="accent2"/>
                </a:lnRef>
                <a:fillRef idx="0">
                  <a:schemeClr val="accent2"/>
                </a:fillRef>
                <a:effectRef idx="0">
                  <a:schemeClr val="accent2"/>
                </a:effectRef>
                <a:fontRef idx="minor">
                  <a:schemeClr val="tx1"/>
                </a:fontRef>
              </p:style>
              <p:txBody>
                <a:bodyPr/>
                <a:lstStyle/>
                <a:p>
                  <a:endParaRPr lang="en-US" sz="1150"/>
                </a:p>
              </p:txBody>
            </p:sp>
            <p:sp>
              <p:nvSpPr>
                <p:cNvPr id="25" name="Freeform 33">
                  <a:extLst>
                    <a:ext uri="{FF2B5EF4-FFF2-40B4-BE49-F238E27FC236}">
                      <a16:creationId xmlns:a16="http://schemas.microsoft.com/office/drawing/2014/main" id="{DB4052C3-0D4F-E6D2-93EF-C5CB3EBCFF93}"/>
                    </a:ext>
                  </a:extLst>
                </p:cNvPr>
                <p:cNvSpPr>
                  <a:spLocks/>
                </p:cNvSpPr>
                <p:nvPr/>
              </p:nvSpPr>
              <p:spPr bwMode="auto">
                <a:xfrm flipV="1">
                  <a:off x="8539558" y="440054"/>
                  <a:ext cx="861422" cy="367168"/>
                </a:xfrm>
                <a:custGeom>
                  <a:avLst/>
                  <a:gdLst>
                    <a:gd name="T0" fmla="*/ 0 w 1431"/>
                    <a:gd name="T1" fmla="*/ 740 h 749"/>
                    <a:gd name="T2" fmla="*/ 730 w 1431"/>
                    <a:gd name="T3" fmla="*/ 1 h 749"/>
                    <a:gd name="T4" fmla="*/ 1431 w 1431"/>
                    <a:gd name="T5" fmla="*/ 749 h 749"/>
                  </a:gdLst>
                  <a:ahLst/>
                  <a:cxnLst>
                    <a:cxn ang="0">
                      <a:pos x="T0" y="T1"/>
                    </a:cxn>
                    <a:cxn ang="0">
                      <a:pos x="T2" y="T3"/>
                    </a:cxn>
                    <a:cxn ang="0">
                      <a:pos x="T4" y="T5"/>
                    </a:cxn>
                  </a:cxnLst>
                  <a:rect l="0" t="0" r="r" b="b"/>
                  <a:pathLst>
                    <a:path w="1431" h="749">
                      <a:moveTo>
                        <a:pt x="0" y="740"/>
                      </a:moveTo>
                      <a:cubicBezTo>
                        <a:pt x="246" y="370"/>
                        <a:pt x="492" y="0"/>
                        <a:pt x="730" y="1"/>
                      </a:cubicBezTo>
                      <a:cubicBezTo>
                        <a:pt x="968" y="2"/>
                        <a:pt x="1199" y="375"/>
                        <a:pt x="1431" y="749"/>
                      </a:cubicBezTo>
                    </a:path>
                  </a:pathLst>
                </a:custGeom>
                <a:ln w="28575">
                  <a:solidFill>
                    <a:srgbClr val="00B0F0"/>
                  </a:solidFill>
                  <a:headEnd type="none" w="med" len="med"/>
                  <a:tailEnd type="none" w="med" len="med"/>
                </a:ln>
              </p:spPr>
              <p:style>
                <a:lnRef idx="1">
                  <a:schemeClr val="accent2"/>
                </a:lnRef>
                <a:fillRef idx="0">
                  <a:schemeClr val="accent2"/>
                </a:fillRef>
                <a:effectRef idx="0">
                  <a:schemeClr val="accent2"/>
                </a:effectRef>
                <a:fontRef idx="minor">
                  <a:schemeClr val="tx1"/>
                </a:fontRef>
              </p:style>
              <p:txBody>
                <a:bodyPr/>
                <a:lstStyle/>
                <a:p>
                  <a:endParaRPr lang="en-US" sz="1150"/>
                </a:p>
              </p:txBody>
            </p:sp>
            <p:sp>
              <p:nvSpPr>
                <p:cNvPr id="26" name="Oval 25">
                  <a:extLst>
                    <a:ext uri="{FF2B5EF4-FFF2-40B4-BE49-F238E27FC236}">
                      <a16:creationId xmlns:a16="http://schemas.microsoft.com/office/drawing/2014/main" id="{F9FE127C-8302-9F8E-4656-0328FFC17D57}"/>
                    </a:ext>
                  </a:extLst>
                </p:cNvPr>
                <p:cNvSpPr/>
                <p:nvPr/>
              </p:nvSpPr>
              <p:spPr>
                <a:xfrm>
                  <a:off x="7891274" y="1004951"/>
                  <a:ext cx="127895" cy="127895"/>
                </a:xfrm>
                <a:prstGeom prst="ellipse">
                  <a:avLst/>
                </a:prstGeom>
                <a:solidFill>
                  <a:schemeClr val="tx1"/>
                </a:solidFill>
                <a:ln w="28575">
                  <a:solidFill>
                    <a:srgbClr val="251D7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50"/>
                </a:p>
              </p:txBody>
            </p:sp>
            <p:grpSp>
              <p:nvGrpSpPr>
                <p:cNvPr id="27" name="Group 26">
                  <a:extLst>
                    <a:ext uri="{FF2B5EF4-FFF2-40B4-BE49-F238E27FC236}">
                      <a16:creationId xmlns:a16="http://schemas.microsoft.com/office/drawing/2014/main" id="{EFA0AEE7-9E57-AFAA-1905-7CF640BF990C}"/>
                    </a:ext>
                  </a:extLst>
                </p:cNvPr>
                <p:cNvGrpSpPr/>
                <p:nvPr/>
              </p:nvGrpSpPr>
              <p:grpSpPr>
                <a:xfrm>
                  <a:off x="7541288" y="1578348"/>
                  <a:ext cx="1876470" cy="565628"/>
                  <a:chOff x="9168754" y="2576639"/>
                  <a:chExt cx="1876470" cy="565628"/>
                </a:xfrm>
              </p:grpSpPr>
              <p:sp>
                <p:nvSpPr>
                  <p:cNvPr id="29" name="Freeform 33">
                    <a:extLst>
                      <a:ext uri="{FF2B5EF4-FFF2-40B4-BE49-F238E27FC236}">
                        <a16:creationId xmlns:a16="http://schemas.microsoft.com/office/drawing/2014/main" id="{3686DD05-26CC-D2B9-211B-8076DE51B353}"/>
                      </a:ext>
                    </a:extLst>
                  </p:cNvPr>
                  <p:cNvSpPr>
                    <a:spLocks/>
                  </p:cNvSpPr>
                  <p:nvPr/>
                </p:nvSpPr>
                <p:spPr bwMode="auto">
                  <a:xfrm rot="10800000" flipV="1">
                    <a:off x="9168754" y="2775099"/>
                    <a:ext cx="861422" cy="367168"/>
                  </a:xfrm>
                  <a:custGeom>
                    <a:avLst/>
                    <a:gdLst>
                      <a:gd name="T0" fmla="*/ 0 w 1431"/>
                      <a:gd name="T1" fmla="*/ 740 h 749"/>
                      <a:gd name="T2" fmla="*/ 730 w 1431"/>
                      <a:gd name="T3" fmla="*/ 1 h 749"/>
                      <a:gd name="T4" fmla="*/ 1431 w 1431"/>
                      <a:gd name="T5" fmla="*/ 749 h 749"/>
                    </a:gdLst>
                    <a:ahLst/>
                    <a:cxnLst>
                      <a:cxn ang="0">
                        <a:pos x="T0" y="T1"/>
                      </a:cxn>
                      <a:cxn ang="0">
                        <a:pos x="T2" y="T3"/>
                      </a:cxn>
                      <a:cxn ang="0">
                        <a:pos x="T4" y="T5"/>
                      </a:cxn>
                    </a:cxnLst>
                    <a:rect l="0" t="0" r="r" b="b"/>
                    <a:pathLst>
                      <a:path w="1431" h="749">
                        <a:moveTo>
                          <a:pt x="0" y="740"/>
                        </a:moveTo>
                        <a:cubicBezTo>
                          <a:pt x="246" y="370"/>
                          <a:pt x="492" y="0"/>
                          <a:pt x="730" y="1"/>
                        </a:cubicBezTo>
                        <a:cubicBezTo>
                          <a:pt x="968" y="2"/>
                          <a:pt x="1199" y="375"/>
                          <a:pt x="1431" y="749"/>
                        </a:cubicBezTo>
                      </a:path>
                    </a:pathLst>
                  </a:custGeom>
                  <a:ln w="28575">
                    <a:solidFill>
                      <a:srgbClr val="FFC000"/>
                    </a:solidFill>
                    <a:headEnd type="none" w="med" len="med"/>
                    <a:tailEnd type="none" w="med" len="med"/>
                  </a:ln>
                </p:spPr>
                <p:style>
                  <a:lnRef idx="1">
                    <a:schemeClr val="accent2"/>
                  </a:lnRef>
                  <a:fillRef idx="0">
                    <a:schemeClr val="accent2"/>
                  </a:fillRef>
                  <a:effectRef idx="0">
                    <a:schemeClr val="accent2"/>
                  </a:effectRef>
                  <a:fontRef idx="minor">
                    <a:schemeClr val="tx1"/>
                  </a:fontRef>
                </p:style>
                <p:txBody>
                  <a:bodyPr/>
                  <a:lstStyle/>
                  <a:p>
                    <a:endParaRPr lang="en-US" sz="1150" dirty="0"/>
                  </a:p>
                </p:txBody>
              </p:sp>
              <p:sp>
                <p:nvSpPr>
                  <p:cNvPr id="30" name="Freeform 33">
                    <a:extLst>
                      <a:ext uri="{FF2B5EF4-FFF2-40B4-BE49-F238E27FC236}">
                        <a16:creationId xmlns:a16="http://schemas.microsoft.com/office/drawing/2014/main" id="{C40160E4-883E-77D9-EF1A-B6828B5E81D4}"/>
                      </a:ext>
                    </a:extLst>
                  </p:cNvPr>
                  <p:cNvSpPr>
                    <a:spLocks/>
                  </p:cNvSpPr>
                  <p:nvPr/>
                </p:nvSpPr>
                <p:spPr bwMode="auto">
                  <a:xfrm rot="10800000" flipV="1">
                    <a:off x="10183802" y="2576639"/>
                    <a:ext cx="861422" cy="367168"/>
                  </a:xfrm>
                  <a:custGeom>
                    <a:avLst/>
                    <a:gdLst>
                      <a:gd name="T0" fmla="*/ 0 w 1431"/>
                      <a:gd name="T1" fmla="*/ 740 h 749"/>
                      <a:gd name="T2" fmla="*/ 730 w 1431"/>
                      <a:gd name="T3" fmla="*/ 1 h 749"/>
                      <a:gd name="T4" fmla="*/ 1431 w 1431"/>
                      <a:gd name="T5" fmla="*/ 749 h 749"/>
                    </a:gdLst>
                    <a:ahLst/>
                    <a:cxnLst>
                      <a:cxn ang="0">
                        <a:pos x="T0" y="T1"/>
                      </a:cxn>
                      <a:cxn ang="0">
                        <a:pos x="T2" y="T3"/>
                      </a:cxn>
                      <a:cxn ang="0">
                        <a:pos x="T4" y="T5"/>
                      </a:cxn>
                    </a:cxnLst>
                    <a:rect l="0" t="0" r="r" b="b"/>
                    <a:pathLst>
                      <a:path w="1431" h="749">
                        <a:moveTo>
                          <a:pt x="0" y="740"/>
                        </a:moveTo>
                        <a:cubicBezTo>
                          <a:pt x="246" y="370"/>
                          <a:pt x="492" y="0"/>
                          <a:pt x="730" y="1"/>
                        </a:cubicBezTo>
                        <a:cubicBezTo>
                          <a:pt x="968" y="2"/>
                          <a:pt x="1199" y="375"/>
                          <a:pt x="1431" y="749"/>
                        </a:cubicBezTo>
                      </a:path>
                    </a:pathLst>
                  </a:custGeom>
                  <a:ln w="28575">
                    <a:solidFill>
                      <a:srgbClr val="00B0F0"/>
                    </a:solidFill>
                    <a:headEnd type="none" w="med" len="med"/>
                    <a:tailEnd type="none" w="med" len="med"/>
                  </a:ln>
                </p:spPr>
                <p:style>
                  <a:lnRef idx="1">
                    <a:schemeClr val="accent2"/>
                  </a:lnRef>
                  <a:fillRef idx="0">
                    <a:schemeClr val="accent2"/>
                  </a:fillRef>
                  <a:effectRef idx="0">
                    <a:schemeClr val="accent2"/>
                  </a:effectRef>
                  <a:fontRef idx="minor">
                    <a:schemeClr val="tx1"/>
                  </a:fontRef>
                </p:style>
                <p:txBody>
                  <a:bodyPr/>
                  <a:lstStyle/>
                  <a:p>
                    <a:endParaRPr lang="en-US" sz="1150"/>
                  </a:p>
                </p:txBody>
              </p:sp>
              <p:sp>
                <p:nvSpPr>
                  <p:cNvPr id="31" name="Freeform 33">
                    <a:extLst>
                      <a:ext uri="{FF2B5EF4-FFF2-40B4-BE49-F238E27FC236}">
                        <a16:creationId xmlns:a16="http://schemas.microsoft.com/office/drawing/2014/main" id="{DF0F3D43-4162-0EC8-DAEE-26FDDBD3373F}"/>
                      </a:ext>
                    </a:extLst>
                  </p:cNvPr>
                  <p:cNvSpPr>
                    <a:spLocks/>
                  </p:cNvSpPr>
                  <p:nvPr/>
                </p:nvSpPr>
                <p:spPr bwMode="auto">
                  <a:xfrm rot="10800000" flipV="1">
                    <a:off x="9614769" y="2675829"/>
                    <a:ext cx="861422" cy="367168"/>
                  </a:xfrm>
                  <a:custGeom>
                    <a:avLst/>
                    <a:gdLst>
                      <a:gd name="T0" fmla="*/ 0 w 1431"/>
                      <a:gd name="T1" fmla="*/ 740 h 749"/>
                      <a:gd name="T2" fmla="*/ 730 w 1431"/>
                      <a:gd name="T3" fmla="*/ 1 h 749"/>
                      <a:gd name="T4" fmla="*/ 1431 w 1431"/>
                      <a:gd name="T5" fmla="*/ 749 h 749"/>
                    </a:gdLst>
                    <a:ahLst/>
                    <a:cxnLst>
                      <a:cxn ang="0">
                        <a:pos x="T0" y="T1"/>
                      </a:cxn>
                      <a:cxn ang="0">
                        <a:pos x="T2" y="T3"/>
                      </a:cxn>
                      <a:cxn ang="0">
                        <a:pos x="T4" y="T5"/>
                      </a:cxn>
                    </a:cxnLst>
                    <a:rect l="0" t="0" r="r" b="b"/>
                    <a:pathLst>
                      <a:path w="1431" h="749">
                        <a:moveTo>
                          <a:pt x="0" y="740"/>
                        </a:moveTo>
                        <a:cubicBezTo>
                          <a:pt x="246" y="370"/>
                          <a:pt x="492" y="0"/>
                          <a:pt x="730" y="1"/>
                        </a:cubicBezTo>
                        <a:cubicBezTo>
                          <a:pt x="968" y="2"/>
                          <a:pt x="1199" y="375"/>
                          <a:pt x="1431" y="749"/>
                        </a:cubicBezTo>
                      </a:path>
                    </a:pathLst>
                  </a:custGeom>
                  <a:ln w="28575">
                    <a:solidFill>
                      <a:srgbClr val="92D050"/>
                    </a:solidFill>
                    <a:headEnd type="none" w="med" len="med"/>
                    <a:tailEnd type="none" w="med" len="med"/>
                  </a:ln>
                </p:spPr>
                <p:style>
                  <a:lnRef idx="1">
                    <a:schemeClr val="accent2"/>
                  </a:lnRef>
                  <a:fillRef idx="0">
                    <a:schemeClr val="accent2"/>
                  </a:fillRef>
                  <a:effectRef idx="0">
                    <a:schemeClr val="accent2"/>
                  </a:effectRef>
                  <a:fontRef idx="minor">
                    <a:schemeClr val="tx1"/>
                  </a:fontRef>
                </p:style>
                <p:txBody>
                  <a:bodyPr/>
                  <a:lstStyle/>
                  <a:p>
                    <a:endParaRPr lang="en-US" sz="1150" dirty="0"/>
                  </a:p>
                </p:txBody>
              </p:sp>
            </p:grpSp>
            <p:sp>
              <p:nvSpPr>
                <p:cNvPr id="28" name="Flowchart: Terminator 27">
                  <a:extLst>
                    <a:ext uri="{FF2B5EF4-FFF2-40B4-BE49-F238E27FC236}">
                      <a16:creationId xmlns:a16="http://schemas.microsoft.com/office/drawing/2014/main" id="{C59E48D5-3F50-A4E0-A8E4-2BD8809D762F}"/>
                    </a:ext>
                  </a:extLst>
                </p:cNvPr>
                <p:cNvSpPr/>
                <p:nvPr/>
              </p:nvSpPr>
              <p:spPr>
                <a:xfrm rot="3173860">
                  <a:off x="7706157" y="1262227"/>
                  <a:ext cx="959819" cy="239328"/>
                </a:xfrm>
                <a:prstGeom prst="flowChartTerminator">
                  <a:avLst/>
                </a:prstGeom>
                <a:solidFill>
                  <a:srgbClr val="C000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50" dirty="0"/>
                </a:p>
              </p:txBody>
            </p:sp>
          </p:grpSp>
          <p:sp>
            <p:nvSpPr>
              <p:cNvPr id="17" name="TextBox 16">
                <a:extLst>
                  <a:ext uri="{FF2B5EF4-FFF2-40B4-BE49-F238E27FC236}">
                    <a16:creationId xmlns:a16="http://schemas.microsoft.com/office/drawing/2014/main" id="{3E90A598-1A91-0510-28CA-0B1543FAC1A3}"/>
                  </a:ext>
                </a:extLst>
              </p:cNvPr>
              <p:cNvSpPr txBox="1"/>
              <p:nvPr/>
            </p:nvSpPr>
            <p:spPr>
              <a:xfrm>
                <a:off x="5776753" y="295709"/>
                <a:ext cx="525810" cy="269304"/>
              </a:xfrm>
              <a:prstGeom prst="rect">
                <a:avLst/>
              </a:prstGeom>
              <a:noFill/>
            </p:spPr>
            <p:txBody>
              <a:bodyPr wrap="square" rtlCol="0">
                <a:spAutoFit/>
              </a:bodyPr>
              <a:lstStyle/>
              <a:p>
                <a:r>
                  <a:rPr lang="en-US" sz="1150" dirty="0">
                    <a:solidFill>
                      <a:schemeClr val="accent2">
                        <a:lumMod val="75000"/>
                      </a:schemeClr>
                    </a:solidFill>
                  </a:rPr>
                  <a:t>K/-K</a:t>
                </a:r>
              </a:p>
            </p:txBody>
          </p:sp>
          <p:sp>
            <p:nvSpPr>
              <p:cNvPr id="18" name="TextBox 17">
                <a:extLst>
                  <a:ext uri="{FF2B5EF4-FFF2-40B4-BE49-F238E27FC236}">
                    <a16:creationId xmlns:a16="http://schemas.microsoft.com/office/drawing/2014/main" id="{2CAAE43B-9ADF-C6FE-4F53-895A394E400E}"/>
                  </a:ext>
                </a:extLst>
              </p:cNvPr>
              <p:cNvSpPr txBox="1"/>
              <p:nvPr/>
            </p:nvSpPr>
            <p:spPr>
              <a:xfrm>
                <a:off x="6093558" y="977332"/>
                <a:ext cx="292283" cy="269304"/>
              </a:xfrm>
              <a:prstGeom prst="rect">
                <a:avLst/>
              </a:prstGeom>
              <a:noFill/>
            </p:spPr>
            <p:txBody>
              <a:bodyPr wrap="square" rtlCol="0">
                <a:spAutoFit/>
              </a:bodyPr>
              <a:lstStyle/>
              <a:p>
                <a:r>
                  <a:rPr lang="en-US" sz="1150" dirty="0">
                    <a:latin typeface="Symbol" panose="05050102010706020507" pitchFamily="18" charset="2"/>
                  </a:rPr>
                  <a:t>G</a:t>
                </a:r>
              </a:p>
            </p:txBody>
          </p:sp>
          <p:sp>
            <p:nvSpPr>
              <p:cNvPr id="19" name="TextBox 18">
                <a:extLst>
                  <a:ext uri="{FF2B5EF4-FFF2-40B4-BE49-F238E27FC236}">
                    <a16:creationId xmlns:a16="http://schemas.microsoft.com/office/drawing/2014/main" id="{617E1402-9352-26B9-AFCF-A568B2FD60F1}"/>
                  </a:ext>
                </a:extLst>
              </p:cNvPr>
              <p:cNvSpPr txBox="1"/>
              <p:nvPr/>
            </p:nvSpPr>
            <p:spPr>
              <a:xfrm>
                <a:off x="6133286" y="577510"/>
                <a:ext cx="525810" cy="269304"/>
              </a:xfrm>
              <a:prstGeom prst="rect">
                <a:avLst/>
              </a:prstGeom>
              <a:noFill/>
            </p:spPr>
            <p:txBody>
              <a:bodyPr wrap="square" rtlCol="0">
                <a:spAutoFit/>
              </a:bodyPr>
              <a:lstStyle/>
              <a:p>
                <a:r>
                  <a:rPr lang="en-US" sz="1150" dirty="0"/>
                  <a:t>D</a:t>
                </a:r>
              </a:p>
            </p:txBody>
          </p:sp>
          <p:sp>
            <p:nvSpPr>
              <p:cNvPr id="21" name="Oval 20">
                <a:extLst>
                  <a:ext uri="{FF2B5EF4-FFF2-40B4-BE49-F238E27FC236}">
                    <a16:creationId xmlns:a16="http://schemas.microsoft.com/office/drawing/2014/main" id="{ECBF6CBC-0573-2122-D9C9-1C6D015AAE03}"/>
                  </a:ext>
                </a:extLst>
              </p:cNvPr>
              <p:cNvSpPr/>
              <p:nvPr/>
            </p:nvSpPr>
            <p:spPr>
              <a:xfrm>
                <a:off x="6145273" y="939061"/>
                <a:ext cx="59902" cy="59902"/>
              </a:xfrm>
              <a:prstGeom prst="ellipse">
                <a:avLst/>
              </a:prstGeom>
              <a:noFill/>
              <a:ln w="28575">
                <a:solidFill>
                  <a:srgbClr val="251D7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50"/>
              </a:p>
            </p:txBody>
          </p:sp>
        </p:grpSp>
      </p:grpSp>
      <p:sp>
        <p:nvSpPr>
          <p:cNvPr id="32" name="TextBox 31">
            <a:extLst>
              <a:ext uri="{FF2B5EF4-FFF2-40B4-BE49-F238E27FC236}">
                <a16:creationId xmlns:a16="http://schemas.microsoft.com/office/drawing/2014/main" id="{CC364335-8FF6-5EC7-CB90-ACA04E1022FC}"/>
              </a:ext>
            </a:extLst>
          </p:cNvPr>
          <p:cNvSpPr txBox="1"/>
          <p:nvPr/>
        </p:nvSpPr>
        <p:spPr>
          <a:xfrm>
            <a:off x="224923" y="3426843"/>
            <a:ext cx="3549457" cy="400110"/>
          </a:xfrm>
          <a:prstGeom prst="rect">
            <a:avLst/>
          </a:prstGeom>
          <a:noFill/>
        </p:spPr>
        <p:txBody>
          <a:bodyPr wrap="square" rtlCol="0">
            <a:spAutoFit/>
          </a:bodyPr>
          <a:lstStyle/>
          <a:p>
            <a:r>
              <a:rPr lang="en-US" sz="1000" dirty="0"/>
              <a:t>Optica (left) and photoluminescence (right) images of WSe</a:t>
            </a:r>
            <a:r>
              <a:rPr lang="en-US" sz="1000" baseline="-25000" dirty="0"/>
              <a:t>2</a:t>
            </a:r>
            <a:r>
              <a:rPr lang="en-US" sz="1000" dirty="0"/>
              <a:t>/MoS</a:t>
            </a:r>
            <a:r>
              <a:rPr lang="en-US" sz="1000" baseline="-25000" dirty="0"/>
              <a:t>2</a:t>
            </a:r>
            <a:r>
              <a:rPr lang="en-US" sz="1000" dirty="0"/>
              <a:t> heterostructures on nanopillar array.</a:t>
            </a:r>
          </a:p>
        </p:txBody>
      </p:sp>
      <p:grpSp>
        <p:nvGrpSpPr>
          <p:cNvPr id="35" name="Group 34">
            <a:extLst>
              <a:ext uri="{FF2B5EF4-FFF2-40B4-BE49-F238E27FC236}">
                <a16:creationId xmlns:a16="http://schemas.microsoft.com/office/drawing/2014/main" id="{15A6C5B5-BA68-7459-8C3C-001E1B399C4B}"/>
              </a:ext>
            </a:extLst>
          </p:cNvPr>
          <p:cNvGrpSpPr/>
          <p:nvPr/>
        </p:nvGrpSpPr>
        <p:grpSpPr>
          <a:xfrm>
            <a:off x="74933" y="3710866"/>
            <a:ext cx="2525926" cy="2103120"/>
            <a:chOff x="-303700" y="2670352"/>
            <a:chExt cx="3945258" cy="3956364"/>
          </a:xfrm>
        </p:grpSpPr>
        <p:pic>
          <p:nvPicPr>
            <p:cNvPr id="36" name="Picture 35">
              <a:extLst>
                <a:ext uri="{FF2B5EF4-FFF2-40B4-BE49-F238E27FC236}">
                  <a16:creationId xmlns:a16="http://schemas.microsoft.com/office/drawing/2014/main" id="{2D4D30C5-A179-BCE7-9C37-577470603185}"/>
                </a:ext>
              </a:extLst>
            </p:cNvPr>
            <p:cNvPicPr>
              <a:picLocks noChangeAspect="1"/>
            </p:cNvPicPr>
            <p:nvPr/>
          </p:nvPicPr>
          <p:blipFill>
            <a:blip r:embed="rId5"/>
            <a:stretch>
              <a:fillRect/>
            </a:stretch>
          </p:blipFill>
          <p:spPr>
            <a:xfrm>
              <a:off x="-303700" y="2670352"/>
              <a:ext cx="3945258" cy="3956364"/>
            </a:xfrm>
            <a:prstGeom prst="rect">
              <a:avLst/>
            </a:prstGeom>
          </p:spPr>
        </p:pic>
        <p:grpSp>
          <p:nvGrpSpPr>
            <p:cNvPr id="37" name="Group 36">
              <a:extLst>
                <a:ext uri="{FF2B5EF4-FFF2-40B4-BE49-F238E27FC236}">
                  <a16:creationId xmlns:a16="http://schemas.microsoft.com/office/drawing/2014/main" id="{5242F687-C125-E5C8-6B1F-B550D43586BD}"/>
                </a:ext>
              </a:extLst>
            </p:cNvPr>
            <p:cNvGrpSpPr/>
            <p:nvPr/>
          </p:nvGrpSpPr>
          <p:grpSpPr>
            <a:xfrm>
              <a:off x="697832" y="3160295"/>
              <a:ext cx="2256484" cy="2414337"/>
              <a:chOff x="697832" y="3160295"/>
              <a:chExt cx="2256484" cy="2414337"/>
            </a:xfrm>
          </p:grpSpPr>
          <p:sp>
            <p:nvSpPr>
              <p:cNvPr id="38" name="Rectangle 37">
                <a:extLst>
                  <a:ext uri="{FF2B5EF4-FFF2-40B4-BE49-F238E27FC236}">
                    <a16:creationId xmlns:a16="http://schemas.microsoft.com/office/drawing/2014/main" id="{EE9CD08E-81F8-BFAF-AAA2-8E01D9EAFB60}"/>
                  </a:ext>
                </a:extLst>
              </p:cNvPr>
              <p:cNvSpPr/>
              <p:nvPr/>
            </p:nvSpPr>
            <p:spPr>
              <a:xfrm>
                <a:off x="697832" y="3615628"/>
                <a:ext cx="1868905" cy="12917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BC165BB-51CA-4214-224E-6BED13268837}"/>
                  </a:ext>
                </a:extLst>
              </p:cNvPr>
              <p:cNvSpPr/>
              <p:nvPr/>
            </p:nvSpPr>
            <p:spPr>
              <a:xfrm>
                <a:off x="2117558" y="3160295"/>
                <a:ext cx="573881" cy="42889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F913E11D-8BDF-5BFD-0A80-B37C4D6C3061}"/>
                  </a:ext>
                </a:extLst>
              </p:cNvPr>
              <p:cNvSpPr/>
              <p:nvPr/>
            </p:nvSpPr>
            <p:spPr>
              <a:xfrm>
                <a:off x="2702626" y="3226330"/>
                <a:ext cx="251690" cy="42889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E3247EC8-EF80-55F6-E616-484A2F78B615}"/>
                  </a:ext>
                </a:extLst>
              </p:cNvPr>
              <p:cNvSpPr/>
              <p:nvPr/>
            </p:nvSpPr>
            <p:spPr>
              <a:xfrm>
                <a:off x="1606625" y="4891384"/>
                <a:ext cx="573881" cy="6832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2FBA1D6-C557-20F9-8AE0-AFD8927730D3}"/>
                  </a:ext>
                </a:extLst>
              </p:cNvPr>
              <p:cNvSpPr/>
              <p:nvPr/>
            </p:nvSpPr>
            <p:spPr>
              <a:xfrm>
                <a:off x="1992856" y="5225520"/>
                <a:ext cx="573881" cy="304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722F00DD-D29C-78C0-D88F-250F3F5FBC35}"/>
                  </a:ext>
                </a:extLst>
              </p:cNvPr>
              <p:cNvPicPr>
                <a:picLocks noChangeAspect="1"/>
              </p:cNvPicPr>
              <p:nvPr/>
            </p:nvPicPr>
            <p:blipFill>
              <a:blip r:embed="rId6"/>
              <a:stretch>
                <a:fillRect/>
              </a:stretch>
            </p:blipFill>
            <p:spPr>
              <a:xfrm>
                <a:off x="697832" y="4534901"/>
                <a:ext cx="1517842" cy="1014786"/>
              </a:xfrm>
              <a:prstGeom prst="rect">
                <a:avLst/>
              </a:prstGeom>
            </p:spPr>
          </p:pic>
          <p:pic>
            <p:nvPicPr>
              <p:cNvPr id="44" name="Picture 43">
                <a:extLst>
                  <a:ext uri="{FF2B5EF4-FFF2-40B4-BE49-F238E27FC236}">
                    <a16:creationId xmlns:a16="http://schemas.microsoft.com/office/drawing/2014/main" id="{9FDA4E0F-B4E3-ED07-64A8-24625203536D}"/>
                  </a:ext>
                </a:extLst>
              </p:cNvPr>
              <p:cNvPicPr>
                <a:picLocks noChangeAspect="1"/>
              </p:cNvPicPr>
              <p:nvPr/>
            </p:nvPicPr>
            <p:blipFill>
              <a:blip r:embed="rId7"/>
              <a:stretch>
                <a:fillRect/>
              </a:stretch>
            </p:blipFill>
            <p:spPr>
              <a:xfrm>
                <a:off x="923361" y="3344897"/>
                <a:ext cx="1495425" cy="1019175"/>
              </a:xfrm>
              <a:prstGeom prst="rect">
                <a:avLst/>
              </a:prstGeom>
            </p:spPr>
          </p:pic>
        </p:grpSp>
      </p:grpSp>
      <p:sp>
        <p:nvSpPr>
          <p:cNvPr id="45" name="TextBox 44">
            <a:extLst>
              <a:ext uri="{FF2B5EF4-FFF2-40B4-BE49-F238E27FC236}">
                <a16:creationId xmlns:a16="http://schemas.microsoft.com/office/drawing/2014/main" id="{438748AA-CE07-32D6-87B7-ED99C3CD6B28}"/>
              </a:ext>
            </a:extLst>
          </p:cNvPr>
          <p:cNvSpPr txBox="1"/>
          <p:nvPr/>
        </p:nvSpPr>
        <p:spPr>
          <a:xfrm>
            <a:off x="3357973" y="3239451"/>
            <a:ext cx="2839457" cy="553998"/>
          </a:xfrm>
          <a:prstGeom prst="rect">
            <a:avLst/>
          </a:prstGeom>
          <a:noFill/>
        </p:spPr>
        <p:txBody>
          <a:bodyPr wrap="square" rtlCol="0">
            <a:spAutoFit/>
          </a:bodyPr>
          <a:lstStyle/>
          <a:p>
            <a:r>
              <a:rPr lang="en-US" sz="1000" dirty="0"/>
              <a:t>Quantum light emitting excitonic state is formed between an electron trapped in defect state of MoS</a:t>
            </a:r>
            <a:r>
              <a:rPr lang="en-US" sz="1000" baseline="-25000" dirty="0"/>
              <a:t>2</a:t>
            </a:r>
            <a:r>
              <a:rPr lang="en-US" sz="1000" dirty="0"/>
              <a:t> layer and a hole in hybridized </a:t>
            </a:r>
            <a:r>
              <a:rPr lang="en-US" sz="1000" dirty="0">
                <a:sym typeface="Symbol" panose="05050102010706020507" pitchFamily="18" charset="2"/>
              </a:rPr>
              <a:t> band.</a:t>
            </a:r>
            <a:endParaRPr lang="en-US" sz="1000" dirty="0"/>
          </a:p>
        </p:txBody>
      </p:sp>
      <p:grpSp>
        <p:nvGrpSpPr>
          <p:cNvPr id="46" name="Group 45">
            <a:extLst>
              <a:ext uri="{FF2B5EF4-FFF2-40B4-BE49-F238E27FC236}">
                <a16:creationId xmlns:a16="http://schemas.microsoft.com/office/drawing/2014/main" id="{AF22C2E9-85FA-7144-4F18-6D0A942DE699}"/>
              </a:ext>
            </a:extLst>
          </p:cNvPr>
          <p:cNvGrpSpPr/>
          <p:nvPr/>
        </p:nvGrpSpPr>
        <p:grpSpPr>
          <a:xfrm>
            <a:off x="3483488" y="3624477"/>
            <a:ext cx="2330249" cy="2141023"/>
            <a:chOff x="3949150" y="2638696"/>
            <a:chExt cx="2944521" cy="3147454"/>
          </a:xfrm>
        </p:grpSpPr>
        <p:graphicFrame>
          <p:nvGraphicFramePr>
            <p:cNvPr id="47" name="Object 46">
              <a:extLst>
                <a:ext uri="{FF2B5EF4-FFF2-40B4-BE49-F238E27FC236}">
                  <a16:creationId xmlns:a16="http://schemas.microsoft.com/office/drawing/2014/main" id="{00158CD1-6741-CCAA-3783-D70D68BD2466}"/>
                </a:ext>
              </a:extLst>
            </p:cNvPr>
            <p:cNvGraphicFramePr>
              <a:graphicFrameLocks noChangeAspect="1"/>
            </p:cNvGraphicFramePr>
            <p:nvPr>
              <p:extLst>
                <p:ext uri="{D42A27DB-BD31-4B8C-83A1-F6EECF244321}">
                  <p14:modId xmlns:p14="http://schemas.microsoft.com/office/powerpoint/2010/main" val="516912775"/>
                </p:ext>
              </p:extLst>
            </p:nvPr>
          </p:nvGraphicFramePr>
          <p:xfrm>
            <a:off x="3949150" y="2638696"/>
            <a:ext cx="2944521" cy="3147454"/>
          </p:xfrm>
          <a:graphic>
            <a:graphicData uri="http://schemas.openxmlformats.org/presentationml/2006/ole">
              <mc:AlternateContent xmlns:mc="http://schemas.openxmlformats.org/markup-compatibility/2006">
                <mc:Choice xmlns:v="urn:schemas-microsoft-com:vml" Requires="v">
                  <p:oleObj name="Graph" r:id="rId8" imgW="2448000" imgH="2617560" progId="Origin95.Graph">
                    <p:embed/>
                  </p:oleObj>
                </mc:Choice>
                <mc:Fallback>
                  <p:oleObj name="Graph" r:id="rId8" imgW="2448000" imgH="2617560" progId="Origin95.Graph">
                    <p:embed/>
                    <p:pic>
                      <p:nvPicPr>
                        <p:cNvPr id="31" name="Object 30">
                          <a:extLst>
                            <a:ext uri="{FF2B5EF4-FFF2-40B4-BE49-F238E27FC236}">
                              <a16:creationId xmlns:a16="http://schemas.microsoft.com/office/drawing/2014/main" id="{77B36D39-24A3-E9F3-EBA8-8A616BE77EED}"/>
                            </a:ext>
                          </a:extLst>
                        </p:cNvPr>
                        <p:cNvPicPr/>
                        <p:nvPr/>
                      </p:nvPicPr>
                      <p:blipFill>
                        <a:blip r:embed="rId9"/>
                        <a:stretch>
                          <a:fillRect/>
                        </a:stretch>
                      </p:blipFill>
                      <p:spPr>
                        <a:xfrm>
                          <a:off x="3949150" y="2638696"/>
                          <a:ext cx="2944521" cy="3147454"/>
                        </a:xfrm>
                        <a:prstGeom prst="rect">
                          <a:avLst/>
                        </a:prstGeom>
                      </p:spPr>
                    </p:pic>
                  </p:oleObj>
                </mc:Fallback>
              </mc:AlternateContent>
            </a:graphicData>
          </a:graphic>
        </p:graphicFrame>
        <p:sp>
          <p:nvSpPr>
            <p:cNvPr id="48" name="TextBox 47">
              <a:extLst>
                <a:ext uri="{FF2B5EF4-FFF2-40B4-BE49-F238E27FC236}">
                  <a16:creationId xmlns:a16="http://schemas.microsoft.com/office/drawing/2014/main" id="{754F04B5-FBA8-9743-711D-5BD9E70953D0}"/>
                </a:ext>
              </a:extLst>
            </p:cNvPr>
            <p:cNvSpPr txBox="1"/>
            <p:nvPr/>
          </p:nvSpPr>
          <p:spPr>
            <a:xfrm>
              <a:off x="4680909" y="3011932"/>
              <a:ext cx="1807240" cy="361962"/>
            </a:xfrm>
            <a:prstGeom prst="rect">
              <a:avLst/>
            </a:prstGeom>
            <a:noFill/>
          </p:spPr>
          <p:txBody>
            <a:bodyPr wrap="square" rtlCol="0">
              <a:spAutoFit/>
            </a:bodyPr>
            <a:lstStyle/>
            <a:p>
              <a:r>
                <a:rPr lang="en-US" altLang="zh-CN" sz="1000" dirty="0"/>
                <a:t>g</a:t>
              </a:r>
              <a:r>
                <a:rPr lang="en-US" sz="1000" baseline="30000" dirty="0"/>
                <a:t>(2)</a:t>
              </a:r>
              <a:r>
                <a:rPr lang="en-US" sz="1000" dirty="0"/>
                <a:t>(0) = 0.01, 6 K</a:t>
              </a:r>
            </a:p>
          </p:txBody>
        </p:sp>
      </p:grpSp>
      <p:sp>
        <p:nvSpPr>
          <p:cNvPr id="49" name="TextBox 48">
            <a:extLst>
              <a:ext uri="{FF2B5EF4-FFF2-40B4-BE49-F238E27FC236}">
                <a16:creationId xmlns:a16="http://schemas.microsoft.com/office/drawing/2014/main" id="{7C50B9CA-00EA-3C77-BA7A-9CE5253AC67F}"/>
              </a:ext>
            </a:extLst>
          </p:cNvPr>
          <p:cNvSpPr txBox="1"/>
          <p:nvPr/>
        </p:nvSpPr>
        <p:spPr>
          <a:xfrm>
            <a:off x="293867" y="5570746"/>
            <a:ext cx="3021015" cy="400110"/>
          </a:xfrm>
          <a:prstGeom prst="rect">
            <a:avLst/>
          </a:prstGeom>
          <a:noFill/>
        </p:spPr>
        <p:txBody>
          <a:bodyPr wrap="square" rtlCol="0">
            <a:spAutoFit/>
          </a:bodyPr>
          <a:lstStyle/>
          <a:p>
            <a:r>
              <a:rPr lang="en-US" sz="1000" dirty="0"/>
              <a:t>PL spectra of MoS</a:t>
            </a:r>
            <a:r>
              <a:rPr lang="en-US" sz="1000" baseline="-25000" dirty="0"/>
              <a:t>2</a:t>
            </a:r>
            <a:r>
              <a:rPr lang="en-US" sz="1000" dirty="0"/>
              <a:t>/WSe</a:t>
            </a:r>
            <a:r>
              <a:rPr lang="en-US" sz="1000" baseline="-25000" dirty="0"/>
              <a:t>2</a:t>
            </a:r>
            <a:r>
              <a:rPr lang="en-US" sz="1000" dirty="0"/>
              <a:t> </a:t>
            </a:r>
            <a:r>
              <a:rPr lang="en-US" sz="1000" dirty="0" err="1"/>
              <a:t>heterobilayer</a:t>
            </a:r>
            <a:r>
              <a:rPr lang="en-US" sz="1000" dirty="0"/>
              <a:t> (Blue) and MoS</a:t>
            </a:r>
            <a:r>
              <a:rPr lang="en-US" sz="1000" baseline="-25000" dirty="0"/>
              <a:t>2</a:t>
            </a:r>
            <a:r>
              <a:rPr lang="en-US" sz="1000" dirty="0"/>
              <a:t>/WSe</a:t>
            </a:r>
            <a:r>
              <a:rPr lang="en-US" sz="1000" baseline="-25000" dirty="0"/>
              <a:t>2</a:t>
            </a:r>
            <a:r>
              <a:rPr lang="en-US" sz="1000" dirty="0"/>
              <a:t> </a:t>
            </a:r>
            <a:r>
              <a:rPr lang="en-US" sz="1000" dirty="0" err="1"/>
              <a:t>heterotrilayer</a:t>
            </a:r>
            <a:r>
              <a:rPr lang="en-US" sz="1000" dirty="0"/>
              <a:t> on nanopillars (Green).</a:t>
            </a:r>
          </a:p>
        </p:txBody>
      </p:sp>
      <p:sp>
        <p:nvSpPr>
          <p:cNvPr id="33" name="Freeform: Shape 32">
            <a:extLst>
              <a:ext uri="{FF2B5EF4-FFF2-40B4-BE49-F238E27FC236}">
                <a16:creationId xmlns:a16="http://schemas.microsoft.com/office/drawing/2014/main" id="{C81AE1A7-C795-954F-B5C8-E8AA91BBA0F7}"/>
              </a:ext>
            </a:extLst>
          </p:cNvPr>
          <p:cNvSpPr/>
          <p:nvPr/>
        </p:nvSpPr>
        <p:spPr>
          <a:xfrm rot="21289344">
            <a:off x="1680250" y="4004080"/>
            <a:ext cx="457200" cy="182880"/>
          </a:xfrm>
          <a:custGeom>
            <a:avLst/>
            <a:gdLst>
              <a:gd name="connsiteX0" fmla="*/ 569343 w 578308"/>
              <a:gd name="connsiteY0" fmla="*/ 193905 h 193905"/>
              <a:gd name="connsiteX1" fmla="*/ 500332 w 578308"/>
              <a:gd name="connsiteY1" fmla="*/ 4124 h 193905"/>
              <a:gd name="connsiteX2" fmla="*/ 0 w 578308"/>
              <a:gd name="connsiteY2" fmla="*/ 81762 h 193905"/>
            </a:gdLst>
            <a:ahLst/>
            <a:cxnLst>
              <a:cxn ang="0">
                <a:pos x="connsiteX0" y="connsiteY0"/>
              </a:cxn>
              <a:cxn ang="0">
                <a:pos x="connsiteX1" y="connsiteY1"/>
              </a:cxn>
              <a:cxn ang="0">
                <a:pos x="connsiteX2" y="connsiteY2"/>
              </a:cxn>
            </a:cxnLst>
            <a:rect l="l" t="t" r="r" b="b"/>
            <a:pathLst>
              <a:path w="578308" h="193905">
                <a:moveTo>
                  <a:pt x="569343" y="193905"/>
                </a:moveTo>
                <a:cubicBezTo>
                  <a:pt x="582283" y="108359"/>
                  <a:pt x="595223" y="22814"/>
                  <a:pt x="500332" y="4124"/>
                </a:cubicBezTo>
                <a:cubicBezTo>
                  <a:pt x="405441" y="-14567"/>
                  <a:pt x="202720" y="33597"/>
                  <a:pt x="0" y="81762"/>
                </a:cubicBezTo>
              </a:path>
            </a:pathLst>
          </a:custGeom>
          <a:noFill/>
          <a:ln>
            <a:solidFill>
              <a:srgbClr val="0066FF"/>
            </a:solidFill>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Arrow Connector 33">
            <a:extLst>
              <a:ext uri="{FF2B5EF4-FFF2-40B4-BE49-F238E27FC236}">
                <a16:creationId xmlns:a16="http://schemas.microsoft.com/office/drawing/2014/main" id="{95B8A9F2-E419-9FF6-91DF-9F0863981D95}"/>
              </a:ext>
            </a:extLst>
          </p:cNvPr>
          <p:cNvCxnSpPr/>
          <p:nvPr/>
        </p:nvCxnSpPr>
        <p:spPr>
          <a:xfrm flipH="1">
            <a:off x="1621863" y="5045846"/>
            <a:ext cx="274320" cy="27274"/>
          </a:xfrm>
          <a:prstGeom prst="straightConnector1">
            <a:avLst/>
          </a:prstGeom>
          <a:ln w="2222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67419AAB-B205-62D8-2F33-2476AD5EB953}"/>
              </a:ext>
            </a:extLst>
          </p:cNvPr>
          <p:cNvSpPr txBox="1"/>
          <p:nvPr/>
        </p:nvSpPr>
        <p:spPr>
          <a:xfrm>
            <a:off x="3415941" y="5559529"/>
            <a:ext cx="2794478" cy="400110"/>
          </a:xfrm>
          <a:prstGeom prst="rect">
            <a:avLst/>
          </a:prstGeom>
          <a:noFill/>
        </p:spPr>
        <p:txBody>
          <a:bodyPr wrap="square" rtlCol="0">
            <a:spAutoFit/>
          </a:bodyPr>
          <a:lstStyle/>
          <a:p>
            <a:r>
              <a:rPr lang="en-US" sz="1000" dirty="0"/>
              <a:t>HBT experiment yielded g</a:t>
            </a:r>
            <a:r>
              <a:rPr lang="en-US" sz="1000" baseline="30000" dirty="0"/>
              <a:t>(2)</a:t>
            </a:r>
            <a:r>
              <a:rPr lang="en-US" sz="1000" dirty="0"/>
              <a:t> trace evidencing single photon emission.  </a:t>
            </a:r>
          </a:p>
        </p:txBody>
      </p:sp>
      <p:pic>
        <p:nvPicPr>
          <p:cNvPr id="51" name="Picture 50" descr="A close up of a clock&#10;&#10;Description automatically generated">
            <a:extLst>
              <a:ext uri="{FF2B5EF4-FFF2-40B4-BE49-F238E27FC236}">
                <a16:creationId xmlns:a16="http://schemas.microsoft.com/office/drawing/2014/main" id="{9BD21A14-F179-856C-39BA-A484F17056E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718438" y="6180368"/>
            <a:ext cx="1294668" cy="462602"/>
          </a:xfrm>
          <a:prstGeom prst="rect">
            <a:avLst/>
          </a:prstGeom>
        </p:spPr>
      </p:pic>
      <p:pic>
        <p:nvPicPr>
          <p:cNvPr id="52" name="Picture 51">
            <a:extLst>
              <a:ext uri="{FF2B5EF4-FFF2-40B4-BE49-F238E27FC236}">
                <a16:creationId xmlns:a16="http://schemas.microsoft.com/office/drawing/2014/main" id="{5E1C7097-2224-B10C-CFBE-704EE97211BE}"/>
              </a:ext>
            </a:extLst>
          </p:cNvPr>
          <p:cNvPicPr>
            <a:picLocks noChangeAspect="1"/>
          </p:cNvPicPr>
          <p:nvPr/>
        </p:nvPicPr>
        <p:blipFill>
          <a:blip r:embed="rId11"/>
          <a:stretch>
            <a:fillRect/>
          </a:stretch>
        </p:blipFill>
        <p:spPr>
          <a:xfrm>
            <a:off x="10177771" y="6206332"/>
            <a:ext cx="411614" cy="413672"/>
          </a:xfrm>
          <a:prstGeom prst="rect">
            <a:avLst/>
          </a:prstGeom>
        </p:spPr>
      </p:pic>
      <p:pic>
        <p:nvPicPr>
          <p:cNvPr id="53" name="Picture 52" descr="A blue letters on a black background&#10;&#10;Description automatically generated">
            <a:extLst>
              <a:ext uri="{FF2B5EF4-FFF2-40B4-BE49-F238E27FC236}">
                <a16:creationId xmlns:a16="http://schemas.microsoft.com/office/drawing/2014/main" id="{684C97A4-738B-2791-C1A0-E78171BB6FF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032617" y="6265738"/>
            <a:ext cx="1920921" cy="377232"/>
          </a:xfrm>
          <a:prstGeom prst="rect">
            <a:avLst/>
          </a:prstGeom>
        </p:spPr>
      </p:pic>
    </p:spTree>
    <p:extLst>
      <p:ext uri="{BB962C8B-B14F-4D97-AF65-F5344CB8AC3E}">
        <p14:creationId xmlns:p14="http://schemas.microsoft.com/office/powerpoint/2010/main" val="1930651402"/>
      </p:ext>
    </p:extLst>
  </p:cSld>
  <p:clrMapOvr>
    <a:masterClrMapping/>
  </p:clrMapOvr>
</p:sld>
</file>

<file path=ppt/theme/theme1.xml><?xml version="1.0" encoding="utf-8"?>
<a:theme xmlns:a="http://schemas.openxmlformats.org/drawingml/2006/main" name="DOE SC Theme - Green v13 (16x9)">
  <a:themeElements>
    <a:clrScheme name="DOE SC Colors">
      <a:dk1>
        <a:sysClr val="windowText" lastClr="000000"/>
      </a:dk1>
      <a:lt1>
        <a:sysClr val="window" lastClr="FFFFFF"/>
      </a:lt1>
      <a:dk2>
        <a:srgbClr val="0F3F66"/>
      </a:dk2>
      <a:lt2>
        <a:srgbClr val="EEECE1"/>
      </a:lt2>
      <a:accent1>
        <a:srgbClr val="0F6636"/>
      </a:accent1>
      <a:accent2>
        <a:srgbClr val="F3C727"/>
      </a:accent2>
      <a:accent3>
        <a:srgbClr val="4F81BD"/>
      </a:accent3>
      <a:accent4>
        <a:srgbClr val="C0504D"/>
      </a:accent4>
      <a:accent5>
        <a:srgbClr val="9BBB59"/>
      </a:accent5>
      <a:accent6>
        <a:srgbClr val="8064A2"/>
      </a:accent6>
      <a:hlink>
        <a:srgbClr val="0000FF"/>
      </a:hlink>
      <a:folHlink>
        <a:srgbClr val="800080"/>
      </a:folHlink>
    </a:clrScheme>
    <a:fontScheme name="Verdana">
      <a:majorFont>
        <a:latin typeface="Verdana"/>
        <a:ea typeface=""/>
        <a:cs typeface=""/>
      </a:majorFont>
      <a:minorFont>
        <a:latin typeface="Verdana"/>
        <a:ea typeface=""/>
        <a:cs typeface=""/>
      </a:minorFont>
    </a:fontScheme>
    <a:fmtScheme name="Reflection">
      <a:fillStyleLst>
        <a:solidFill>
          <a:schemeClr val="phClr"/>
        </a:solidFill>
        <a:gradFill rotWithShape="1">
          <a:gsLst>
            <a:gs pos="0">
              <a:schemeClr val="phClr">
                <a:tint val="50000"/>
                <a:alpha val="100000"/>
                <a:satMod val="140000"/>
                <a:lumMod val="105000"/>
              </a:schemeClr>
            </a:gs>
            <a:gs pos="41000">
              <a:schemeClr val="phClr">
                <a:tint val="57000"/>
                <a:satMod val="160000"/>
                <a:lumMod val="99000"/>
              </a:schemeClr>
            </a:gs>
            <a:gs pos="100000">
              <a:schemeClr val="phClr">
                <a:tint val="80000"/>
                <a:satMod val="180000"/>
                <a:lumMod val="104000"/>
              </a:schemeClr>
            </a:gs>
          </a:gsLst>
          <a:lin ang="5400000" scaled="1"/>
        </a:gradFill>
        <a:gradFill rotWithShape="1">
          <a:gsLst>
            <a:gs pos="0">
              <a:schemeClr val="phClr">
                <a:tint val="97000"/>
                <a:satMod val="115000"/>
                <a:lumMod val="114000"/>
              </a:schemeClr>
            </a:gs>
            <a:gs pos="60000">
              <a:schemeClr val="phClr">
                <a:tint val="100000"/>
                <a:shade val="96000"/>
                <a:satMod val="100000"/>
                <a:lumMod val="108000"/>
              </a:schemeClr>
            </a:gs>
            <a:gs pos="100000">
              <a:schemeClr val="phClr">
                <a:shade val="91000"/>
                <a:sat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38100" dist="25400" dir="5400000" rotWithShape="0">
              <a:srgbClr val="000000">
                <a:alpha val="28000"/>
              </a:srgbClr>
            </a:outerShdw>
          </a:effectLst>
        </a:effectStyle>
        <a:effectStyle>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a:effectStyle>
        <a:effectStyle>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DOE SC Theme - Green v13 (16x9)" id="{E04E78B8-D2A2-4C96-9874-3B47B781C56C}" vid="{E444A822-5044-46D6-8A64-7A315606C22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10537</TotalTime>
  <Words>927</Words>
  <Application>Microsoft Office PowerPoint</Application>
  <PresentationFormat>Widescreen</PresentationFormat>
  <Paragraphs>46</Paragraphs>
  <Slides>1</Slides>
  <Notes>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11" baseType="lpstr">
      <vt:lpstr>Arial</vt:lpstr>
      <vt:lpstr>Calibri</vt:lpstr>
      <vt:lpstr>Corbel</vt:lpstr>
      <vt:lpstr>Symbol</vt:lpstr>
      <vt:lpstr>Times</vt:lpstr>
      <vt:lpstr>Times New Roman</vt:lpstr>
      <vt:lpstr>Verdana</vt:lpstr>
      <vt:lpstr>Wingdings 3</vt:lpstr>
      <vt:lpstr>DOE SC Theme - Green v13 (16x9)</vt:lpstr>
      <vt:lpstr>Graph</vt:lpstr>
      <vt:lpstr>Manipulation of Interlayer Excitons for Near-Infrared Quantum Light Generation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Science Update</dc:title>
  <dc:creator>Kung, Harriet</dc:creator>
  <cp:lastModifiedBy>Baker, Stacy Leigh</cp:lastModifiedBy>
  <cp:revision>483</cp:revision>
  <cp:lastPrinted>2023-02-27T23:28:28Z</cp:lastPrinted>
  <dcterms:created xsi:type="dcterms:W3CDTF">2020-04-15T21:20:35Z</dcterms:created>
  <dcterms:modified xsi:type="dcterms:W3CDTF">2024-01-18T14:41:04Z</dcterms:modified>
</cp:coreProperties>
</file>