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66735" autoAdjust="0"/>
  </p:normalViewPr>
  <p:slideViewPr>
    <p:cSldViewPr snapToGrid="0">
      <p:cViewPr>
        <p:scale>
          <a:sx n="100" d="100"/>
          <a:sy n="100" d="100"/>
        </p:scale>
        <p:origin x="522" y="84"/>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4134"/>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5/30/2023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5/30/2023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Staff_X</a:t>
            </a:r>
            <a:r>
              <a:rPr lang="en-US" sz="1200" dirty="0" smtClean="0">
                <a:solidFill>
                  <a:srgbClr val="0D0D0D"/>
                </a:solidFill>
                <a:latin typeface="Arial"/>
                <a:ea typeface="Arial"/>
                <a:cs typeface="Arial"/>
                <a:sym typeface="Arial"/>
              </a:rPr>
              <a:t>_</a:t>
            </a:r>
          </a:p>
          <a:p>
            <a:pPr marL="0" marR="0" lvl="0" indent="0" algn="l" rtl="0">
              <a:lnSpc>
                <a:spcPct val="80000"/>
              </a:lnSpc>
              <a:spcBef>
                <a:spcPts val="0"/>
              </a:spcBef>
              <a:spcAft>
                <a:spcPts val="0"/>
              </a:spcAft>
              <a:buClr>
                <a:srgbClr val="0D0D0D"/>
              </a:buClr>
              <a:buSzPts val="1020"/>
              <a:buFont typeface="Arial"/>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dirty="0"/>
              <a:t>2D memristors have demonstrated attractive resistive switching characteristics recently but also suffer from reliability issues, which limit practical applications. Previous efforts on 2D memristors have primarily focused on exploring new material systems, while damage from the metallization step remains a practical concern for the reliability of 2D memristors. Here, the impact of metallization conditions and the thickness of MoS</a:t>
            </a:r>
            <a:r>
              <a:rPr lang="en-US" baseline="-25000" dirty="0"/>
              <a:t>2</a:t>
            </a:r>
            <a:r>
              <a:rPr lang="en-US" dirty="0"/>
              <a:t> films on the reliability and other device metrics of MoS</a:t>
            </a:r>
            <a:r>
              <a:rPr lang="en-US" baseline="-25000" dirty="0"/>
              <a:t>2</a:t>
            </a:r>
            <a:r>
              <a:rPr lang="en-US" dirty="0"/>
              <a:t>-based memristors is carefully studied. The statistical electrical measurements show that the reliability can be improved to 92% for yield and improved by ≈16× for average DC cycling endurance in the devices by reducing the top electrode (TE) deposition rate and increasing the thickness of MoS</a:t>
            </a:r>
            <a:r>
              <a:rPr lang="en-US" baseline="-25000" dirty="0"/>
              <a:t>2</a:t>
            </a:r>
            <a:r>
              <a:rPr lang="en-US" dirty="0"/>
              <a:t> films. Intriguing convergence of switching voltages and resistance ratio is revealed by the statistical analysis of experimental switching cycles. An “effective switching layer” model compatible with both monolayer and few-layer MoS</a:t>
            </a:r>
            <a:r>
              <a:rPr lang="en-US" baseline="-25000" dirty="0"/>
              <a:t>2</a:t>
            </a:r>
            <a:r>
              <a:rPr lang="en-US" dirty="0"/>
              <a:t>, is proposed to understand the reliability improvement related to the optimization of fabrication configuration and the convergence of switching metrics. The Monte Carlo simulations help illustrate the underlying physics of endurance failure associated with cluster formation and provide additional insight into endurance improvement with device fabrication optimization.</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lvl="0" indent="0" algn="l" rtl="0">
              <a:lnSpc>
                <a:spcPct val="80000"/>
              </a:lnSpc>
              <a:spcBef>
                <a:spcPts val="0"/>
              </a:spcBef>
              <a:spcAft>
                <a:spcPts val="0"/>
              </a:spcAft>
              <a:buNone/>
            </a:pPr>
            <a:r>
              <a:rPr lang="en-US" sz="1200" dirty="0">
                <a:solidFill>
                  <a:srgbClr val="0D0D0D"/>
                </a:solidFill>
                <a:latin typeface="Arial"/>
                <a:ea typeface="Arial"/>
                <a:cs typeface="Arial"/>
                <a:sym typeface="Arial"/>
              </a:rPr>
              <a:t>The University of Texas </a:t>
            </a:r>
            <a:r>
              <a:rPr lang="en-US" sz="1200" dirty="0" smtClean="0">
                <a:solidFill>
                  <a:srgbClr val="0D0D0D"/>
                </a:solidFill>
                <a:latin typeface="Arial"/>
                <a:ea typeface="Arial"/>
                <a:cs typeface="Arial"/>
                <a:sym typeface="Arial"/>
              </a:rPr>
              <a:t>Northern </a:t>
            </a:r>
            <a:r>
              <a:rPr lang="en-US" sz="1200" dirty="0">
                <a:solidFill>
                  <a:srgbClr val="0D0D0D"/>
                </a:solidFill>
                <a:latin typeface="Arial"/>
                <a:ea typeface="Arial"/>
                <a:cs typeface="Arial"/>
                <a:sym typeface="Arial"/>
              </a:rPr>
              <a:t>Arizona University </a:t>
            </a:r>
            <a:r>
              <a:rPr lang="en-US" sz="1200" dirty="0" smtClean="0">
                <a:solidFill>
                  <a:srgbClr val="0D0D0D"/>
                </a:solidFill>
                <a:latin typeface="Arial"/>
                <a:ea typeface="Arial"/>
                <a:cs typeface="Arial"/>
                <a:sym typeface="Arial"/>
              </a:rPr>
              <a:t>Intel</a:t>
            </a:r>
          </a:p>
          <a:p>
            <a:pPr marL="0" lvl="0" indent="0" algn="l" rtl="0">
              <a:lnSpc>
                <a:spcPct val="80000"/>
              </a:lnSpc>
              <a:spcBef>
                <a:spcPts val="0"/>
              </a:spcBef>
              <a:spcAft>
                <a:spcPts val="0"/>
              </a:spcAft>
              <a:buNone/>
            </a:pPr>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a:latin typeface="Arial"/>
                <a:cs typeface="Arial"/>
              </a:rPr>
              <a:t>_</a:t>
            </a:r>
            <a:r>
              <a:rPr lang="en-US" b="1" dirty="0">
                <a:latin typeface="Arial"/>
                <a:cs typeface="Arial"/>
              </a:rPr>
              <a:t>X(CINT user program)</a:t>
            </a:r>
            <a:r>
              <a:rPr lang="en-US" b="1" u="sng" dirty="0">
                <a:latin typeface="Arial"/>
                <a:cs typeface="Arial"/>
              </a:rPr>
              <a:t>_</a:t>
            </a:r>
          </a:p>
          <a:p>
            <a:pPr defTabSz="922264">
              <a:defRPr/>
            </a:pPr>
            <a:r>
              <a:rPr lang="en-US" dirty="0">
                <a:latin typeface="Arial"/>
                <a:cs typeface="Arial"/>
              </a:rPr>
              <a:t>SC Funding: ASCR___, </a:t>
            </a:r>
            <a:r>
              <a:rPr lang="en-US" b="1" dirty="0">
                <a:latin typeface="Arial"/>
                <a:cs typeface="Arial"/>
              </a:rPr>
              <a:t>BES_X(CINT user program)_, </a:t>
            </a:r>
            <a:r>
              <a:rPr lang="en-US" dirty="0">
                <a:latin typeface="Arial"/>
                <a:cs typeface="Arial"/>
              </a:rPr>
              <a:t>BER___, FES___, HEP___, NP___, WDTS___, SBIR___, etc.</a:t>
            </a:r>
          </a:p>
          <a:p>
            <a:pPr defTabSz="922264">
              <a:defRPr/>
            </a:pPr>
            <a:r>
              <a:rPr lang="en-US" dirty="0">
                <a:latin typeface="Arial"/>
                <a:cs typeface="Arial"/>
              </a:rPr>
              <a:t>Other Funding: DOD___, DOE___, NIH___, NSF_X_,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t>This work was supported in part by the National Science Foundation (NSF) grant #1809017, and an NSF MRSEC under Cooperative Agreement No. DMR-1720595. The authors acknowledge use of Texas Nanofabrication Facilities supported by the NSF NNCI award #1542159. D.A. acknowledges the Temple Foundation Professorship. This work was performed in part at the Center for Integrated Nanotechnologies, an Office of Science User Facility operated for the U.S. Department of Energy (DOE) Office of Science. Los Alamos National Laboratory, an affirmative action-equal opportunity employer, is managed by Triad National Security, LLC for the U.S. Department of Energy's NNSA, under contract 89233218CNA000001. The authors would like to appreciate Jo Wozniak of Texas Advanced Computing Centre (TACC) for 3D renderings. The authors would also like to thank Raluca </a:t>
            </a:r>
            <a:r>
              <a:rPr lang="en-US" dirty="0" err="1"/>
              <a:t>Gearba</a:t>
            </a:r>
            <a:r>
              <a:rPr lang="en-US" dirty="0"/>
              <a:t> and Karalee Jarvis of Texas Materials Institute (TMI) for assistance on FIB and TEM.</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106636"/>
                </a:solidFill>
              </a:rPr>
              <a:t>Huang, Y.; Gu, Y.; Mohan, S.; </a:t>
            </a:r>
            <a:r>
              <a:rPr lang="en-US" sz="1200" dirty="0" err="1" smtClean="0">
                <a:solidFill>
                  <a:srgbClr val="106636"/>
                </a:solidFill>
              </a:rPr>
              <a:t>Dolocan</a:t>
            </a:r>
            <a:r>
              <a:rPr lang="en-US" sz="1200" dirty="0" smtClean="0">
                <a:solidFill>
                  <a:srgbClr val="106636"/>
                </a:solidFill>
              </a:rPr>
              <a:t>, A.; Ignacio, N. D.; </a:t>
            </a:r>
            <a:r>
              <a:rPr lang="en-US" sz="1200" dirty="0" err="1" smtClean="0">
                <a:solidFill>
                  <a:srgbClr val="106636"/>
                </a:solidFill>
              </a:rPr>
              <a:t>Kutagulla</a:t>
            </a:r>
            <a:r>
              <a:rPr lang="en-US" sz="1200" dirty="0" smtClean="0">
                <a:solidFill>
                  <a:srgbClr val="106636"/>
                </a:solidFill>
              </a:rPr>
              <a:t>, S.; Matthews, K.; </a:t>
            </a:r>
            <a:r>
              <a:rPr lang="en-US" sz="1200" dirty="0" err="1" smtClean="0">
                <a:solidFill>
                  <a:srgbClr val="106636"/>
                </a:solidFill>
              </a:rPr>
              <a:t>Londoño</a:t>
            </a:r>
            <a:r>
              <a:rPr lang="en-US" sz="1200" dirty="0" smtClean="0">
                <a:solidFill>
                  <a:srgbClr val="106636"/>
                </a:solidFill>
              </a:rPr>
              <a:t>‐Calderon, A.; Chang, Y.; Chen, Y.; Warner, J. H.; Pettes, M. T.; Lee, J. C.; Akinwande, D. </a:t>
            </a:r>
            <a:r>
              <a:rPr lang="en-US" sz="1200" b="0" i="0" u="none" strike="noStrike" dirty="0" smtClean="0">
                <a:solidFill>
                  <a:srgbClr val="106636"/>
                </a:solidFill>
                <a:effectLst/>
              </a:rPr>
              <a:t>Reliability improvement and effective switching model of thin-film MoS</a:t>
            </a:r>
            <a:r>
              <a:rPr lang="en-US" sz="1200" b="0" i="0" u="none" strike="noStrike" baseline="-25000" dirty="0" smtClean="0">
                <a:solidFill>
                  <a:srgbClr val="106636"/>
                </a:solidFill>
                <a:effectLst/>
              </a:rPr>
              <a:t>2</a:t>
            </a:r>
            <a:r>
              <a:rPr lang="en-US" sz="1200" b="0" i="0" u="none" strike="noStrike" dirty="0" smtClean="0">
                <a:solidFill>
                  <a:srgbClr val="106636"/>
                </a:solidFill>
                <a:effectLst/>
              </a:rPr>
              <a:t> memristors</a:t>
            </a:r>
            <a:r>
              <a:rPr lang="en-US" sz="1200" dirty="0" smtClean="0">
                <a:solidFill>
                  <a:srgbClr val="106636"/>
                </a:solidFill>
              </a:rPr>
              <a:t>.</a:t>
            </a:r>
            <a:r>
              <a:rPr lang="en-US" sz="1200" b="0" i="0" strike="noStrike" dirty="0" smtClean="0">
                <a:solidFill>
                  <a:srgbClr val="106636"/>
                </a:solidFill>
                <a:effectLst/>
              </a:rPr>
              <a:t> </a:t>
            </a:r>
            <a:r>
              <a:rPr lang="en-US" sz="1200" b="0" i="1" u="none" strike="noStrike" dirty="0" smtClean="0">
                <a:solidFill>
                  <a:srgbClr val="106636"/>
                </a:solidFill>
                <a:effectLst/>
              </a:rPr>
              <a:t>Advanced Functional Materials </a:t>
            </a:r>
            <a:r>
              <a:rPr lang="en-US" sz="1200" b="0" i="0" u="none" strike="noStrike" dirty="0" smtClean="0">
                <a:solidFill>
                  <a:srgbClr val="106636"/>
                </a:solidFill>
                <a:effectLst/>
              </a:rPr>
              <a:t>Early View, 2214250 (2023). https://doi.org/10.1002/adfm.202214250</a:t>
            </a:r>
            <a:endParaRPr lang="en-US" sz="1200" dirty="0" smtClean="0">
              <a:solidFill>
                <a:srgbClr val="106636"/>
              </a:solidFill>
            </a:endParaRPr>
          </a:p>
          <a:p>
            <a:endParaRPr lang="en-US" sz="1200" b="0" i="0" u="none" strike="noStrike" dirty="0">
              <a:solidFill>
                <a:srgbClr val="106636"/>
              </a:solidFill>
              <a:effectLst/>
            </a:endParaRPr>
          </a:p>
          <a:p>
            <a:endParaRPr lang="en-US" sz="1200" dirty="0">
              <a:solidFill>
                <a:srgbClr val="106636"/>
              </a:solidFil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19982"/>
            <a:ext cx="12192000" cy="846126"/>
          </a:xfrm>
        </p:spPr>
        <p:txBody>
          <a:bodyPr>
            <a:normAutofit/>
          </a:bodyPr>
          <a:lstStyle/>
          <a:p>
            <a:pPr lvl="0" algn="ctr">
              <a:spcBef>
                <a:spcPts val="0"/>
              </a:spcBef>
            </a:pPr>
            <a:r>
              <a:rPr lang="en-US" b="1" dirty="0">
                <a:latin typeface="Arial"/>
                <a:ea typeface="Arial"/>
                <a:cs typeface="Arial"/>
                <a:sym typeface="Arial"/>
              </a:rPr>
              <a:t>Reliable Switching in MoS</a:t>
            </a:r>
            <a:r>
              <a:rPr lang="en-US" b="1" baseline="-25000" dirty="0">
                <a:latin typeface="Arial"/>
                <a:ea typeface="Arial"/>
                <a:cs typeface="Arial"/>
                <a:sym typeface="Arial"/>
              </a:rPr>
              <a:t>2</a:t>
            </a:r>
            <a:r>
              <a:rPr lang="en-US" b="1" dirty="0">
                <a:latin typeface="Arial"/>
                <a:ea typeface="Arial"/>
                <a:cs typeface="Arial"/>
                <a:sym typeface="Arial"/>
              </a:rPr>
              <a:t> Memristors</a:t>
            </a:r>
            <a:endParaRPr lang="en-US" sz="3200" b="1" i="1" dirty="0">
              <a:latin typeface="Arial"/>
              <a:ea typeface="Arial"/>
              <a:cs typeface="Arial"/>
              <a:sym typeface="Aria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90551" y="951878"/>
            <a:ext cx="11294929" cy="873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t>
            </a:r>
            <a:r>
              <a:rPr lang="en-US" sz="2000" b="1" dirty="0" smtClean="0">
                <a:solidFill>
                  <a:srgbClr val="0F6636"/>
                </a:solidFill>
                <a:latin typeface="+mj-lt"/>
                <a:ea typeface="Calibri" pitchFamily="34" charset="0"/>
                <a:cs typeface="Calibri"/>
              </a:rPr>
              <a:t>Achievement</a:t>
            </a:r>
            <a:r>
              <a:rPr lang="en-US" dirty="0" smtClean="0">
                <a:latin typeface="+mj-lt"/>
                <a:ea typeface="Calibri" pitchFamily="34" charset="0"/>
                <a:cs typeface="Calibri"/>
              </a:rPr>
              <a:t> </a:t>
            </a:r>
          </a:p>
          <a:p>
            <a:r>
              <a:rPr lang="en-US" sz="1600" dirty="0" smtClean="0">
                <a:latin typeface="+mj-lt"/>
                <a:ea typeface="Calibri" pitchFamily="34" charset="0"/>
                <a:cs typeface="Calibri"/>
              </a:rPr>
              <a:t>New </a:t>
            </a:r>
            <a:r>
              <a:rPr lang="en-US" sz="1600" dirty="0">
                <a:latin typeface="+mj-lt"/>
                <a:ea typeface="Calibri" pitchFamily="34" charset="0"/>
                <a:cs typeface="Calibri"/>
              </a:rPr>
              <a:t>2D-memristor </a:t>
            </a:r>
            <a:r>
              <a:rPr lang="en-US" sz="1600" dirty="0" smtClean="0">
                <a:latin typeface="+mj-lt"/>
                <a:ea typeface="Calibri" pitchFamily="34" charset="0"/>
                <a:cs typeface="Calibri"/>
              </a:rPr>
              <a:t>research</a:t>
            </a:r>
            <a:r>
              <a:rPr lang="en-US" sz="1600" dirty="0" smtClean="0">
                <a:latin typeface="+mj-lt"/>
                <a:ea typeface="Calibri" pitchFamily="34" charset="0"/>
                <a:cs typeface="Calibri"/>
              </a:rPr>
              <a:t> demonstrates </a:t>
            </a:r>
            <a:r>
              <a:rPr lang="en-US" sz="1600" dirty="0">
                <a:latin typeface="+mj-lt"/>
                <a:ea typeface="Calibri" pitchFamily="34" charset="0"/>
                <a:cs typeface="Calibri"/>
              </a:rPr>
              <a:t>a statistical yield reliability of 92% </a:t>
            </a:r>
            <a:r>
              <a:rPr lang="en-US" sz="1600" dirty="0" smtClean="0">
                <a:latin typeface="+mj-lt"/>
                <a:ea typeface="Calibri" pitchFamily="34" charset="0"/>
                <a:cs typeface="Calibri"/>
              </a:rPr>
              <a:t>and </a:t>
            </a:r>
            <a:r>
              <a:rPr lang="en-US" sz="1600" dirty="0">
                <a:latin typeface="+mj-lt"/>
                <a:ea typeface="Calibri" pitchFamily="34" charset="0"/>
                <a:cs typeface="Calibri"/>
              </a:rPr>
              <a:t>16 times improvement in DC cycling endurance over prior reports by carefully controlling the top electrode deposition rate and active material thickness.</a:t>
            </a:r>
            <a:r>
              <a:rPr lang="en-US" sz="1600" b="1" dirty="0">
                <a:latin typeface="+mj-lt"/>
                <a:ea typeface="Calibri" pitchFamily="34" charset="0"/>
                <a:cs typeface="Calibri"/>
              </a:rPr>
              <a:t> </a:t>
            </a:r>
            <a:endParaRPr lang="en-US" b="1" dirty="0">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914901" y="3520885"/>
            <a:ext cx="6970580" cy="1920656"/>
          </a:xfrm>
          <a:prstGeom prst="rect">
            <a:avLst/>
          </a:prstGeom>
          <a:noFill/>
        </p:spPr>
        <p:txBody>
          <a:bodyPr wrap="square" lIns="0" tIns="0" rIns="0" bIns="0" rtlCol="0">
            <a:noAutofit/>
          </a:bodyPr>
          <a:lstStyle/>
          <a:p>
            <a:r>
              <a:rPr lang="en-US" altLang="ja-JP" b="1" dirty="0">
                <a:solidFill>
                  <a:srgbClr val="0F6636"/>
                </a:solidFill>
                <a:latin typeface="+mj-lt"/>
                <a:cs typeface="Calibri"/>
              </a:rPr>
              <a:t>Research Details</a:t>
            </a:r>
          </a:p>
          <a:p>
            <a:pPr marL="91440" indent="-91440">
              <a:buFont typeface="Arial" panose="020B0604020202020204" pitchFamily="34" charset="0"/>
              <a:buChar char="•"/>
            </a:pPr>
            <a:r>
              <a:rPr lang="en-US" sz="1400" dirty="0">
                <a:latin typeface="+mj-lt"/>
                <a:cs typeface="Calibri"/>
              </a:rPr>
              <a:t>The team studied the impact of metallization conditions and the thickness of MoS</a:t>
            </a:r>
            <a:r>
              <a:rPr lang="en-US" sz="1400" baseline="-25000" dirty="0">
                <a:latin typeface="+mj-lt"/>
                <a:cs typeface="Calibri"/>
              </a:rPr>
              <a:t>2</a:t>
            </a:r>
            <a:r>
              <a:rPr lang="en-US" sz="1400" dirty="0">
                <a:latin typeface="+mj-lt"/>
                <a:cs typeface="Calibri"/>
              </a:rPr>
              <a:t> films on the reliability and other device metrics of MoS</a:t>
            </a:r>
            <a:r>
              <a:rPr lang="en-US" sz="1400" baseline="-25000" dirty="0">
                <a:latin typeface="+mj-lt"/>
                <a:cs typeface="Calibri"/>
              </a:rPr>
              <a:t>2</a:t>
            </a:r>
            <a:r>
              <a:rPr lang="en-US" sz="1400" dirty="0">
                <a:latin typeface="+mj-lt"/>
                <a:cs typeface="Calibri"/>
              </a:rPr>
              <a:t> </a:t>
            </a:r>
            <a:r>
              <a:rPr lang="en-US" sz="1400" dirty="0" smtClean="0">
                <a:latin typeface="+mj-lt"/>
                <a:cs typeface="Calibri"/>
              </a:rPr>
              <a:t>memristors.</a:t>
            </a:r>
            <a:endParaRPr lang="en-US" sz="1400" dirty="0">
              <a:latin typeface="+mj-lt"/>
              <a:cs typeface="Calibri"/>
            </a:endParaRPr>
          </a:p>
          <a:p>
            <a:pPr marL="91440" indent="-91440">
              <a:buFont typeface="Arial" panose="020B0604020202020204" pitchFamily="34" charset="0"/>
              <a:buChar char="•"/>
            </a:pPr>
            <a:r>
              <a:rPr lang="en-US" sz="1400" dirty="0">
                <a:latin typeface="+mj-lt"/>
                <a:cs typeface="Calibri"/>
              </a:rPr>
              <a:t>S</a:t>
            </a:r>
            <a:r>
              <a:rPr lang="en-US" sz="1400" dirty="0" smtClean="0">
                <a:latin typeface="+mj-lt"/>
                <a:cs typeface="Calibri"/>
              </a:rPr>
              <a:t>tatistical </a:t>
            </a:r>
            <a:r>
              <a:rPr lang="en-US" sz="1400" dirty="0">
                <a:latin typeface="+mj-lt"/>
                <a:cs typeface="Calibri"/>
              </a:rPr>
              <a:t>analysis of all measured switching cycles revealed the convergence of switching metrics allowing for optimization of the set and reset voltages and high resistance state/low resistance state ratio with different fabrication process parameters. </a:t>
            </a:r>
          </a:p>
          <a:p>
            <a:pPr marL="91440" indent="-91440">
              <a:buFont typeface="Arial" panose="020B0604020202020204" pitchFamily="34" charset="0"/>
              <a:buChar char="•"/>
            </a:pPr>
            <a:r>
              <a:rPr lang="en-US" sz="1400" dirty="0" smtClean="0">
                <a:latin typeface="+mj-lt"/>
                <a:cs typeface="Calibri"/>
              </a:rPr>
              <a:t>Development of a</a:t>
            </a:r>
            <a:r>
              <a:rPr lang="en-US" sz="1400" dirty="0" smtClean="0">
                <a:latin typeface="+mj-lt"/>
                <a:cs typeface="Calibri"/>
              </a:rPr>
              <a:t> general purpose </a:t>
            </a:r>
            <a:r>
              <a:rPr lang="en-US" sz="1400" dirty="0">
                <a:latin typeface="+mj-lt"/>
                <a:cs typeface="Calibri"/>
              </a:rPr>
              <a:t>“effective switching layer” model </a:t>
            </a:r>
            <a:r>
              <a:rPr lang="en-US" sz="1400" dirty="0" smtClean="0">
                <a:latin typeface="+mj-lt"/>
                <a:cs typeface="Calibri"/>
              </a:rPr>
              <a:t>to </a:t>
            </a:r>
            <a:r>
              <a:rPr lang="en-US" sz="1400" dirty="0">
                <a:latin typeface="+mj-lt"/>
                <a:cs typeface="Calibri"/>
              </a:rPr>
              <a:t>interpret the reliability enhancement and switching metrics independence on layer thickness during fabrication process optimization.  </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14900" y="1825412"/>
            <a:ext cx="6970580" cy="1609703"/>
          </a:xfrm>
          <a:prstGeom prst="rect">
            <a:avLst/>
          </a:prstGeom>
          <a:noFill/>
        </p:spPr>
        <p:txBody>
          <a:bodyPr wrap="square" lIns="0" tIns="0" rIns="0" bIns="0" rtlCol="0">
            <a:noAutofit/>
          </a:bodyPr>
          <a:lstStyle/>
          <a:p>
            <a:r>
              <a:rPr lang="en-US" altLang="ja-JP" sz="2000" b="1" dirty="0">
                <a:solidFill>
                  <a:srgbClr val="0F6636"/>
                </a:solidFill>
                <a:latin typeface="+mj-lt"/>
                <a:cs typeface="Calibri"/>
              </a:rPr>
              <a:t>Significance and Impact</a:t>
            </a:r>
          </a:p>
          <a:p>
            <a:pPr marL="91440" indent="-91440">
              <a:buFont typeface="Arial" panose="020B0604020202020204" pitchFamily="34" charset="0"/>
              <a:buChar char="•"/>
            </a:pPr>
            <a:r>
              <a:rPr lang="en-US" sz="1400" dirty="0" smtClean="0">
                <a:latin typeface="+mj-lt"/>
                <a:cs typeface="Calibri"/>
              </a:rPr>
              <a:t>2D memristors demonstrate </a:t>
            </a:r>
            <a:r>
              <a:rPr lang="en-US" sz="1400" dirty="0">
                <a:latin typeface="+mj-lt"/>
                <a:cs typeface="Calibri"/>
              </a:rPr>
              <a:t>attractive resistive switching characteristics </a:t>
            </a:r>
            <a:r>
              <a:rPr lang="en-US" sz="1400" dirty="0" smtClean="0">
                <a:latin typeface="+mj-lt"/>
                <a:cs typeface="Calibri"/>
              </a:rPr>
              <a:t>but also </a:t>
            </a:r>
            <a:r>
              <a:rPr lang="en-US" sz="1400" dirty="0">
                <a:latin typeface="+mj-lt"/>
                <a:cs typeface="Calibri"/>
              </a:rPr>
              <a:t>suffer from a severe reliability issue, which limits their use </a:t>
            </a:r>
            <a:r>
              <a:rPr lang="en-US" sz="1400" dirty="0" smtClean="0">
                <a:latin typeface="+mj-lt"/>
                <a:cs typeface="Calibri"/>
              </a:rPr>
              <a:t>in </a:t>
            </a:r>
            <a:r>
              <a:rPr lang="en-US" sz="1400" dirty="0">
                <a:latin typeface="+mj-lt"/>
                <a:cs typeface="Calibri"/>
              </a:rPr>
              <a:t>practical application. </a:t>
            </a:r>
          </a:p>
          <a:p>
            <a:pPr marL="91440" indent="-91440">
              <a:buFont typeface="Arial" panose="020B0604020202020204" pitchFamily="34" charset="0"/>
              <a:buChar char="•"/>
            </a:pPr>
            <a:r>
              <a:rPr lang="en-US" sz="1400" dirty="0">
                <a:latin typeface="+mj-lt"/>
                <a:cs typeface="Calibri"/>
              </a:rPr>
              <a:t>S</a:t>
            </a:r>
            <a:r>
              <a:rPr lang="en-US" sz="1400" dirty="0" smtClean="0">
                <a:latin typeface="+mj-lt"/>
                <a:cs typeface="Calibri"/>
              </a:rPr>
              <a:t>tatistical </a:t>
            </a:r>
            <a:r>
              <a:rPr lang="en-US" sz="1400" dirty="0">
                <a:latin typeface="+mj-lt"/>
                <a:cs typeface="Calibri"/>
              </a:rPr>
              <a:t>electrical measurements demonstrate a new strategy for optimizing 2D-material based memristors </a:t>
            </a:r>
            <a:r>
              <a:rPr lang="en-US" sz="1400" dirty="0" smtClean="0">
                <a:latin typeface="+mj-lt"/>
                <a:cs typeface="Calibri"/>
              </a:rPr>
              <a:t>and shed light on </a:t>
            </a:r>
            <a:r>
              <a:rPr lang="en-US" sz="1400" dirty="0">
                <a:latin typeface="+mj-lt"/>
                <a:cs typeface="Calibri"/>
              </a:rPr>
              <a:t>the switching mechanism for few-layer MoS</a:t>
            </a:r>
            <a:r>
              <a:rPr lang="en-US" sz="1400" baseline="-25000" dirty="0">
                <a:latin typeface="+mj-lt"/>
                <a:cs typeface="Calibri"/>
              </a:rPr>
              <a:t>2</a:t>
            </a:r>
            <a:r>
              <a:rPr lang="en-US" sz="1400" dirty="0">
                <a:latin typeface="+mj-lt"/>
                <a:cs typeface="Calibri"/>
              </a:rPr>
              <a:t> memristors.</a:t>
            </a:r>
            <a:endParaRPr lang="en-US" altLang="ja-JP" sz="2000" b="1" dirty="0">
              <a:solidFill>
                <a:srgbClr val="0F6636"/>
              </a:solidFill>
              <a:latin typeface="+mj-lt"/>
              <a:ea typeface="Calibri" pitchFamily="34" charset="0"/>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4406" y="6005567"/>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4914900" y="5791200"/>
            <a:ext cx="7407065" cy="503713"/>
          </a:xfrm>
          <a:prstGeom prst="rect">
            <a:avLst/>
          </a:prstGeom>
          <a:noFill/>
        </p:spPr>
        <p:txBody>
          <a:bodyPr wrap="square" lIns="0" tIns="0" rIns="0" bIns="0">
            <a:noAutofit/>
          </a:bodyPr>
          <a:lstStyle/>
          <a:p>
            <a:r>
              <a:rPr lang="en-US" sz="1000" dirty="0">
                <a:solidFill>
                  <a:srgbClr val="106636"/>
                </a:solidFill>
              </a:rPr>
              <a:t>Huang, Y.; Gu, Y.; Mohan, S.; </a:t>
            </a:r>
            <a:r>
              <a:rPr lang="en-US" sz="1000" dirty="0" err="1">
                <a:solidFill>
                  <a:srgbClr val="106636"/>
                </a:solidFill>
              </a:rPr>
              <a:t>Dolocan</a:t>
            </a:r>
            <a:r>
              <a:rPr lang="en-US" sz="1000" dirty="0">
                <a:solidFill>
                  <a:srgbClr val="106636"/>
                </a:solidFill>
              </a:rPr>
              <a:t>, A.; Ignacio, N. D.; </a:t>
            </a:r>
            <a:r>
              <a:rPr lang="en-US" sz="1000" dirty="0" err="1">
                <a:solidFill>
                  <a:srgbClr val="106636"/>
                </a:solidFill>
              </a:rPr>
              <a:t>Kutagulla</a:t>
            </a:r>
            <a:r>
              <a:rPr lang="en-US" sz="1000" dirty="0">
                <a:solidFill>
                  <a:srgbClr val="106636"/>
                </a:solidFill>
              </a:rPr>
              <a:t>, S.; Matthews, K.; </a:t>
            </a:r>
            <a:r>
              <a:rPr lang="en-US" sz="1000" dirty="0" err="1">
                <a:solidFill>
                  <a:srgbClr val="106636"/>
                </a:solidFill>
              </a:rPr>
              <a:t>Londoño</a:t>
            </a:r>
            <a:r>
              <a:rPr lang="en-US" sz="1000" dirty="0">
                <a:solidFill>
                  <a:srgbClr val="106636"/>
                </a:solidFill>
              </a:rPr>
              <a:t>‐Calderon, A.; Chang, Y.; Chen, Y.; Warner, J. H.; Pettes, M. T.; Lee, J. C.; Akinwande, D. </a:t>
            </a:r>
            <a:r>
              <a:rPr lang="en-US" sz="1000" b="0" i="0" u="none" strike="noStrike" dirty="0" smtClean="0">
                <a:solidFill>
                  <a:srgbClr val="106636"/>
                </a:solidFill>
                <a:effectLst/>
              </a:rPr>
              <a:t>Reliability </a:t>
            </a:r>
            <a:r>
              <a:rPr lang="en-US" sz="1000" b="0" i="0" u="none" strike="noStrike" dirty="0">
                <a:solidFill>
                  <a:srgbClr val="106636"/>
                </a:solidFill>
                <a:effectLst/>
              </a:rPr>
              <a:t>improvement and effective switching model of thin-film MoS</a:t>
            </a:r>
            <a:r>
              <a:rPr lang="en-US" sz="1000" b="0" i="0" u="none" strike="noStrike" baseline="-25000" dirty="0">
                <a:solidFill>
                  <a:srgbClr val="106636"/>
                </a:solidFill>
                <a:effectLst/>
              </a:rPr>
              <a:t>2</a:t>
            </a:r>
            <a:r>
              <a:rPr lang="en-US" sz="1000" b="0" i="0" u="none" strike="noStrike" dirty="0">
                <a:solidFill>
                  <a:srgbClr val="106636"/>
                </a:solidFill>
                <a:effectLst/>
              </a:rPr>
              <a:t> </a:t>
            </a:r>
            <a:r>
              <a:rPr lang="en-US" sz="1000" b="0" i="0" u="none" strike="noStrike" dirty="0" smtClean="0">
                <a:solidFill>
                  <a:srgbClr val="106636"/>
                </a:solidFill>
                <a:effectLst/>
              </a:rPr>
              <a:t>memristors</a:t>
            </a:r>
            <a:r>
              <a:rPr lang="en-US" sz="1000" dirty="0">
                <a:solidFill>
                  <a:srgbClr val="106636"/>
                </a:solidFill>
              </a:rPr>
              <a:t>.</a:t>
            </a:r>
            <a:r>
              <a:rPr lang="en-US" sz="1000" b="0" i="0" strike="noStrike" dirty="0" smtClean="0">
                <a:solidFill>
                  <a:srgbClr val="106636"/>
                </a:solidFill>
                <a:effectLst/>
              </a:rPr>
              <a:t> </a:t>
            </a:r>
            <a:r>
              <a:rPr lang="en-US" sz="1000" b="0" i="1" u="none" strike="noStrike" dirty="0">
                <a:solidFill>
                  <a:srgbClr val="106636"/>
                </a:solidFill>
                <a:effectLst/>
              </a:rPr>
              <a:t>Advanced Functional Materials </a:t>
            </a:r>
            <a:r>
              <a:rPr lang="en-US" sz="1000" b="0" i="0" u="none" strike="noStrike" dirty="0">
                <a:solidFill>
                  <a:srgbClr val="106636"/>
                </a:solidFill>
                <a:effectLst/>
              </a:rPr>
              <a:t>Early View, 2214250 (2023). </a:t>
            </a:r>
            <a:endParaRPr lang="en-US" sz="1000" dirty="0">
              <a:solidFill>
                <a:srgbClr val="106636"/>
              </a:solidFill>
            </a:endParaRPr>
          </a:p>
        </p:txBody>
      </p:sp>
      <p:sp>
        <p:nvSpPr>
          <p:cNvPr id="15" name="TextBox 14">
            <a:extLst>
              <a:ext uri="{FF2B5EF4-FFF2-40B4-BE49-F238E27FC236}">
                <a16:creationId xmlns:a16="http://schemas.microsoft.com/office/drawing/2014/main" id="{9AECE345-B1FD-175B-5595-1AFB94CC17E2}"/>
              </a:ext>
            </a:extLst>
          </p:cNvPr>
          <p:cNvSpPr txBox="1"/>
          <p:nvPr/>
        </p:nvSpPr>
        <p:spPr>
          <a:xfrm>
            <a:off x="248822" y="5099377"/>
            <a:ext cx="4323178" cy="767444"/>
          </a:xfrm>
          <a:prstGeom prst="rect">
            <a:avLst/>
          </a:prstGeom>
          <a:noFill/>
        </p:spPr>
        <p:txBody>
          <a:bodyPr wrap="square" rtlCol="0">
            <a:noAutofit/>
          </a:bodyPr>
          <a:lstStyle/>
          <a:p>
            <a:pPr lvl="0">
              <a:spcBef>
                <a:spcPts val="0"/>
              </a:spcBef>
              <a:spcAft>
                <a:spcPts val="0"/>
              </a:spcAft>
            </a:pPr>
            <a:r>
              <a:rPr lang="en-US" sz="1200" dirty="0">
                <a:solidFill>
                  <a:schemeClr val="dk1"/>
                </a:solidFill>
                <a:latin typeface="Calibri"/>
                <a:ea typeface="Calibri"/>
                <a:cs typeface="Calibri"/>
                <a:sym typeface="Calibri"/>
              </a:rPr>
              <a:t>Illustration of the “effective switching layer” model for MoS</a:t>
            </a:r>
            <a:r>
              <a:rPr lang="en-US" sz="1200" baseline="-25000" dirty="0">
                <a:solidFill>
                  <a:schemeClr val="dk1"/>
                </a:solidFill>
                <a:latin typeface="Calibri"/>
                <a:ea typeface="Calibri"/>
                <a:cs typeface="Calibri"/>
                <a:sym typeface="Calibri"/>
              </a:rPr>
              <a:t>2</a:t>
            </a:r>
            <a:r>
              <a:rPr lang="en-US" sz="1200" dirty="0">
                <a:solidFill>
                  <a:schemeClr val="dk1"/>
                </a:solidFill>
                <a:latin typeface="Calibri"/>
                <a:ea typeface="Calibri"/>
                <a:cs typeface="Calibri"/>
                <a:sym typeface="Calibri"/>
              </a:rPr>
              <a:t>-based memristors. The thickness of the broken layer is related to overall MoS</a:t>
            </a:r>
            <a:r>
              <a:rPr lang="en-US" sz="1200" baseline="-25000" dirty="0">
                <a:solidFill>
                  <a:schemeClr val="dk1"/>
                </a:solidFill>
                <a:latin typeface="Calibri"/>
                <a:ea typeface="Calibri"/>
                <a:cs typeface="Calibri"/>
                <a:sym typeface="Calibri"/>
              </a:rPr>
              <a:t>2</a:t>
            </a:r>
            <a:r>
              <a:rPr lang="en-US" sz="1200" dirty="0">
                <a:solidFill>
                  <a:schemeClr val="dk1"/>
                </a:solidFill>
                <a:latin typeface="Calibri"/>
                <a:ea typeface="Calibri"/>
                <a:cs typeface="Calibri"/>
                <a:sym typeface="Calibri"/>
              </a:rPr>
              <a:t> thickness and the top electrode deposition rate, while the effective switching layer is maintained as a monolayer-like layer.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pic>
        <p:nvPicPr>
          <p:cNvPr id="3" name="图片 5" descr="图片包含 不同, 许多, 游戏机&#10;&#10;描述已自动生成">
            <a:extLst>
              <a:ext uri="{FF2B5EF4-FFF2-40B4-BE49-F238E27FC236}">
                <a16:creationId xmlns:a16="http://schemas.microsoft.com/office/drawing/2014/main" id="{98DC94CF-1FE9-DC03-331C-1A754C2D2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5" y="2352833"/>
            <a:ext cx="4526245" cy="2635617"/>
          </a:xfrm>
          <a:prstGeom prst="rect">
            <a:avLst/>
          </a:prstGeom>
        </p:spPr>
      </p:pic>
      <p:pic>
        <p:nvPicPr>
          <p:cNvPr id="10" name="Picture 9">
            <a:extLst>
              <a:ext uri="{FF2B5EF4-FFF2-40B4-BE49-F238E27FC236}">
                <a16:creationId xmlns:a16="http://schemas.microsoft.com/office/drawing/2014/main" id="{7C86F3D6-8110-F862-25AC-7F9212B2D0E3}"/>
              </a:ext>
            </a:extLst>
          </p:cNvPr>
          <p:cNvPicPr>
            <a:picLocks noChangeAspect="1"/>
          </p:cNvPicPr>
          <p:nvPr/>
        </p:nvPicPr>
        <p:blipFill>
          <a:blip r:embed="rId5"/>
          <a:stretch>
            <a:fillRect/>
          </a:stretch>
        </p:blipFill>
        <p:spPr>
          <a:xfrm>
            <a:off x="8644905" y="6292102"/>
            <a:ext cx="568540" cy="319252"/>
          </a:xfrm>
          <a:prstGeom prst="rect">
            <a:avLst/>
          </a:prstGeom>
        </p:spPr>
      </p:pic>
      <p:pic>
        <p:nvPicPr>
          <p:cNvPr id="1026" name="Picture 2">
            <a:extLst>
              <a:ext uri="{FF2B5EF4-FFF2-40B4-BE49-F238E27FC236}">
                <a16:creationId xmlns:a16="http://schemas.microsoft.com/office/drawing/2014/main" id="{1FF5ACE4-726E-B56F-87F6-81EF99300B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9510" y="6333316"/>
            <a:ext cx="1425834" cy="2780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6483" y="6292102"/>
            <a:ext cx="1625679" cy="31925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370973" y="6333316"/>
            <a:ext cx="1081009" cy="29026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10564</TotalTime>
  <Words>902</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Reliable Switching in MoS2 Memristors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Baker, Stacy</dc:creator>
  <cp:lastModifiedBy>Baker, Stacy Leigh</cp:lastModifiedBy>
  <cp:revision>486</cp:revision>
  <cp:lastPrinted>2023-02-27T23:28:28Z</cp:lastPrinted>
  <dcterms:created xsi:type="dcterms:W3CDTF">2020-04-15T21:20:35Z</dcterms:created>
  <dcterms:modified xsi:type="dcterms:W3CDTF">2023-05-30T16:18:58Z</dcterms:modified>
</cp:coreProperties>
</file>