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3"/>
  </p:notesMasterIdLst>
  <p:handoutMasterIdLst>
    <p:handoutMasterId r:id="rId4"/>
  </p:handoutMasterIdLst>
  <p:sldIdLst>
    <p:sldId id="1940" r:id="rId2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407453-F421-697E-314F-71F6B863C7A3}" name="Bachand, George D" initials="BGD" userId="S::gdbacha@sandia.gov::3c7ec09e-f496-4698-a3ca-81639d651b9d" providerId="AD"/>
  <p188:author id="{E503B791-8B45-4171-EB2B-B05E13B27C35}" name="Brady, Nathan Gallagher" initials="BNG" userId="S::ngbrady@sandia.gov::63bb50dc-3b74-4a86-b586-516b2900344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uju" initials="" lastIdx="3" clrIdx="0"/>
  <p:cmAuthor id="7" name="Office of Science" initials="SC" lastIdx="1" clrIdx="7">
    <p:extLst>
      <p:ext uri="{19B8F6BF-5375-455C-9EA6-DF929625EA0E}">
        <p15:presenceInfo xmlns:p15="http://schemas.microsoft.com/office/powerpoint/2012/main" userId="Office of Science" providerId="None"/>
      </p:ext>
    </p:extLst>
  </p:cmAuthor>
  <p:cmAuthor id="1" name="OMB28" initials="OMB28" lastIdx="3" clrIdx="1"/>
  <p:cmAuthor id="8" name="BES" initials="HL" lastIdx="10" clrIdx="8">
    <p:extLst>
      <p:ext uri="{19B8F6BF-5375-455C-9EA6-DF929625EA0E}">
        <p15:presenceInfo xmlns:p15="http://schemas.microsoft.com/office/powerpoint/2012/main" userId="BES" providerId="None"/>
      </p:ext>
    </p:extLst>
  </p:cmAuthor>
  <p:cmAuthor id="2" name="Lisa Yost" initials="LY" lastIdx="1" clrIdx="2">
    <p:extLst>
      <p:ext uri="{19B8F6BF-5375-455C-9EA6-DF929625EA0E}">
        <p15:presenceInfo xmlns:p15="http://schemas.microsoft.com/office/powerpoint/2012/main" userId="Lisa Yost" providerId="None"/>
      </p:ext>
    </p:extLst>
  </p:cmAuthor>
  <p:cmAuthor id="9" name="hortlin" initials="h" lastIdx="4" clrIdx="9"/>
  <p:cmAuthor id="3" name="Pham, Sandra" initials="PS" lastIdx="47" clrIdx="3">
    <p:extLst>
      <p:ext uri="{19B8F6BF-5375-455C-9EA6-DF929625EA0E}">
        <p15:presenceInfo xmlns:p15="http://schemas.microsoft.com/office/powerpoint/2012/main" userId="Pham, Sandra" providerId="None"/>
      </p:ext>
    </p:extLst>
  </p:cmAuthor>
  <p:cmAuthor id="4" name="Sandra Pham" initials="LY" lastIdx="7" clrIdx="4">
    <p:extLst>
      <p:ext uri="{19B8F6BF-5375-455C-9EA6-DF929625EA0E}">
        <p15:presenceInfo xmlns:p15="http://schemas.microsoft.com/office/powerpoint/2012/main" userId="Sandra Pham" providerId="None"/>
      </p:ext>
    </p:extLst>
  </p:cmAuthor>
  <p:cmAuthor id="5" name="Klausing, Kathleen" initials="KK" lastIdx="1" clrIdx="5">
    <p:extLst>
      <p:ext uri="{19B8F6BF-5375-455C-9EA6-DF929625EA0E}">
        <p15:presenceInfo xmlns:p15="http://schemas.microsoft.com/office/powerpoint/2012/main" userId="Klausing, Kathleen" providerId="None"/>
      </p:ext>
    </p:extLst>
  </p:cmAuthor>
  <p:cmAuthor id="6" name="Allen, Denise" initials="DA" lastIdx="1" clrIdx="6">
    <p:extLst>
      <p:ext uri="{19B8F6BF-5375-455C-9EA6-DF929625EA0E}">
        <p15:presenceInfo xmlns:p15="http://schemas.microsoft.com/office/powerpoint/2012/main" userId="Allen, Deni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106636"/>
    <a:srgbClr val="106600"/>
    <a:srgbClr val="0F6636"/>
    <a:srgbClr val="000000"/>
    <a:srgbClr val="0000FF"/>
    <a:srgbClr val="F2F2F2"/>
    <a:srgbClr val="5AE838"/>
    <a:srgbClr val="9966FF"/>
    <a:srgbClr val="0099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0" autoAdjust="0"/>
    <p:restoredTop sz="61311" autoAdjust="0"/>
  </p:normalViewPr>
  <p:slideViewPr>
    <p:cSldViewPr snapToGrid="0">
      <p:cViewPr varScale="1">
        <p:scale>
          <a:sx n="96" d="100"/>
          <a:sy n="96" d="100"/>
        </p:scale>
        <p:origin x="2652" y="102"/>
      </p:cViewPr>
      <p:guideLst>
        <p:guide orient="horz" pos="312"/>
        <p:guide pos="3843"/>
      </p:guideLst>
    </p:cSldViewPr>
  </p:slideViewPr>
  <p:outlineViewPr>
    <p:cViewPr>
      <p:scale>
        <a:sx n="33" d="100"/>
        <a:sy n="33" d="100"/>
      </p:scale>
      <p:origin x="0" y="-20126"/>
    </p:cViewPr>
  </p:outlineViewPr>
  <p:notesTextViewPr>
    <p:cViewPr>
      <p:scale>
        <a:sx n="144" d="100"/>
        <a:sy n="144" d="100"/>
      </p:scale>
      <p:origin x="0" y="-2442"/>
    </p:cViewPr>
  </p:notesTextViewPr>
  <p:sorterViewPr>
    <p:cViewPr>
      <p:scale>
        <a:sx n="60" d="100"/>
        <a:sy n="60" d="100"/>
      </p:scale>
      <p:origin x="0" y="-6096"/>
    </p:cViewPr>
  </p:sorterViewPr>
  <p:notesViewPr>
    <p:cSldViewPr snapToGrid="0" showGuides="1">
      <p:cViewPr>
        <p:scale>
          <a:sx n="110" d="100"/>
          <a:sy n="110" d="100"/>
        </p:scale>
        <p:origin x="172" y="-198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8/10/relationships/authors" Target="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1"/>
            <a:ext cx="2982380" cy="464900"/>
          </a:xfrm>
          <a:prstGeom prst="rect">
            <a:avLst/>
          </a:prstGeom>
        </p:spPr>
        <p:txBody>
          <a:bodyPr vert="horz" lIns="91847" tIns="45921" rIns="91847" bIns="459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882" y="11"/>
            <a:ext cx="2982379" cy="464900"/>
          </a:xfrm>
          <a:prstGeom prst="rect">
            <a:avLst/>
          </a:prstGeom>
        </p:spPr>
        <p:txBody>
          <a:bodyPr vert="horz" lIns="91847" tIns="45921" rIns="91847" bIns="45921" rtlCol="0"/>
          <a:lstStyle>
            <a:lvl1pPr algn="r">
              <a:defRPr sz="1200"/>
            </a:lvl1pPr>
          </a:lstStyle>
          <a:p>
            <a:fld id="{B17554D1-967C-4C6D-9F2D-48B3C2720170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11"/>
            <a:ext cx="2982380" cy="464900"/>
          </a:xfrm>
          <a:prstGeom prst="rect">
            <a:avLst/>
          </a:prstGeom>
        </p:spPr>
        <p:txBody>
          <a:bodyPr vert="horz" lIns="91847" tIns="45921" rIns="91847" bIns="459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882" y="8829911"/>
            <a:ext cx="2982379" cy="464900"/>
          </a:xfrm>
          <a:prstGeom prst="rect">
            <a:avLst/>
          </a:prstGeom>
        </p:spPr>
        <p:txBody>
          <a:bodyPr vert="horz" lIns="91847" tIns="45921" rIns="91847" bIns="45921" rtlCol="0" anchor="b"/>
          <a:lstStyle>
            <a:lvl1pPr algn="r">
              <a:defRPr sz="1200"/>
            </a:lvl1pPr>
          </a:lstStyle>
          <a:p>
            <a:fld id="{AA47E720-93EF-483D-84A7-F39F5B8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49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1"/>
            <a:ext cx="2981912" cy="464820"/>
          </a:xfrm>
          <a:prstGeom prst="rect">
            <a:avLst/>
          </a:prstGeom>
        </p:spPr>
        <p:txBody>
          <a:bodyPr vert="horz" lIns="92628" tIns="46311" rIns="92628" bIns="463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353" y="11"/>
            <a:ext cx="2981912" cy="464820"/>
          </a:xfrm>
          <a:prstGeom prst="rect">
            <a:avLst/>
          </a:prstGeom>
        </p:spPr>
        <p:txBody>
          <a:bodyPr vert="horz" lIns="92628" tIns="46311" rIns="92628" bIns="463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962A90-C2A2-4CDF-8D04-DA2BD430AAAB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698500"/>
            <a:ext cx="6192837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8" tIns="46311" rIns="92628" bIns="463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503" y="4415791"/>
            <a:ext cx="5504827" cy="4183380"/>
          </a:xfrm>
          <a:prstGeom prst="rect">
            <a:avLst/>
          </a:prstGeom>
        </p:spPr>
        <p:txBody>
          <a:bodyPr vert="horz" lIns="92628" tIns="46311" rIns="92628" bIns="4631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94"/>
            <a:ext cx="2981912" cy="464820"/>
          </a:xfrm>
          <a:prstGeom prst="rect">
            <a:avLst/>
          </a:prstGeom>
        </p:spPr>
        <p:txBody>
          <a:bodyPr vert="horz" lIns="92628" tIns="46311" rIns="92628" bIns="463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353" y="8829994"/>
            <a:ext cx="2981912" cy="464820"/>
          </a:xfrm>
          <a:prstGeom prst="rect">
            <a:avLst/>
          </a:prstGeom>
        </p:spPr>
        <p:txBody>
          <a:bodyPr vert="horz" lIns="92628" tIns="46311" rIns="92628" bIns="463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76D4B8-3D7E-42E7-AF06-6D9133F7F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26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20"/>
              <a:buFont typeface="Arial"/>
              <a:buNone/>
            </a:pPr>
            <a:r>
              <a:rPr lang="en-US" sz="1200" u="sng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HL Type (place “X” where appropriate):</a:t>
            </a:r>
            <a:r>
              <a:rPr lang="en-US" sz="12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User___, Staff__, User &amp; </a:t>
            </a:r>
            <a:r>
              <a:rPr lang="en-US" sz="12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Staff__X</a:t>
            </a:r>
            <a:r>
              <a:rPr lang="en-US" sz="12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lang="en-US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Calibri"/>
              <a:buNone/>
            </a:pPr>
            <a:endParaRPr lang="en-US" sz="1200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latin typeface="Arial"/>
                <a:ea typeface="Arial"/>
                <a:cs typeface="Arial"/>
                <a:sym typeface="Arial"/>
              </a:rPr>
              <a:t>1-2 paragraph description of highlight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“Giant” or core/thick-shell quantum dots (</a:t>
            </a:r>
            <a:r>
              <a:rPr lang="en-US" i="1" dirty="0" err="1">
                <a:effectLst/>
                <a:latin typeface="Helvetica" pitchFamily="2" charset="0"/>
              </a:rPr>
              <a:t>gQDs</a:t>
            </a:r>
            <a:r>
              <a:rPr lang="en-US" i="1" dirty="0">
                <a:effectLst/>
                <a:latin typeface="Helvetica" pitchFamily="2" charset="0"/>
              </a:rPr>
              <a:t>) are an important class of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solid-state quantum emitter characterized by strongly suppressed blinking and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photobleaching under ambient conditions, and reduced nonradiative Auger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processes. Together, these qualities provide distinguishing and useful functionality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as single- and ensemble-photon sources. For many applications,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operation at elevated temperatures and under intense photon flux is desired,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but performance is strongly dependent on the synthetic method employed for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thick-shell growth. Here, a comprehensive analysis of </a:t>
            </a:r>
            <a:r>
              <a:rPr lang="en-US" i="1" dirty="0" err="1">
                <a:effectLst/>
                <a:latin typeface="Helvetica" pitchFamily="2" charset="0"/>
              </a:rPr>
              <a:t>gQD</a:t>
            </a:r>
            <a:r>
              <a:rPr lang="en-US" i="1" dirty="0">
                <a:effectLst/>
                <a:latin typeface="Helvetica" pitchFamily="2" charset="0"/>
              </a:rPr>
              <a:t> structural properties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“from the inside out” as a function of shell-growth method is reported: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successive ionic layer adsorption and reaction (SILAR) and high-temperature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continuous injection (HT-CI), or sequential combinations of the two. Key</a:t>
            </a:r>
            <a:r>
              <a:rPr lang="en-US" i="0" dirty="0">
                <a:effectLst/>
                <a:latin typeface="Helvetica" pitchFamily="2" charset="0"/>
              </a:rPr>
              <a:t> c</a:t>
            </a:r>
            <a:r>
              <a:rPr lang="en-US" i="1" dirty="0">
                <a:effectLst/>
                <a:latin typeface="Helvetica" pitchFamily="2" charset="0"/>
              </a:rPr>
              <a:t>orrelations across synthesis methods, structural features (interfacial alloying,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stacking-fault density and surface-ligand identity), and performance metrics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(quantum yield, single-</a:t>
            </a:r>
            <a:r>
              <a:rPr lang="en-US" i="1" dirty="0" err="1">
                <a:effectLst/>
                <a:latin typeface="Helvetica" pitchFamily="2" charset="0"/>
              </a:rPr>
              <a:t>gQD</a:t>
            </a:r>
            <a:r>
              <a:rPr lang="en-US" i="1" dirty="0">
                <a:effectLst/>
                <a:latin typeface="Helvetica" pitchFamily="2" charset="0"/>
              </a:rPr>
              <a:t> photoluminescence under thermal/photo stress,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charging behavior and quantum-optical properties) are identified. Surprisingly,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it is found that interfacial alloying is the strongest indicator of </a:t>
            </a:r>
            <a:r>
              <a:rPr lang="en-US" i="1" dirty="0" err="1">
                <a:effectLst/>
                <a:latin typeface="Helvetica" pitchFamily="2" charset="0"/>
              </a:rPr>
              <a:t>gQD</a:t>
            </a:r>
            <a:r>
              <a:rPr lang="en-US" i="1" dirty="0">
                <a:effectLst/>
                <a:latin typeface="Helvetica" pitchFamily="2" charset="0"/>
              </a:rPr>
              <a:t> stability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under stress, but this parameter is not the determining factor for Auger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suppression. Furthermore, quantum yield is strongly influenced by surface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chemistry and can approach unity even in the case of high shell-defect density,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while introduction of zinc-blende stacking faults increases the likelihood that a</a:t>
            </a:r>
            <a:r>
              <a:rPr lang="en-US" i="0" dirty="0">
                <a:effectLst/>
                <a:latin typeface="Helvetica" pitchFamily="2" charset="0"/>
              </a:rPr>
              <a:t> </a:t>
            </a:r>
            <a:r>
              <a:rPr lang="en-US" i="1" dirty="0" err="1">
                <a:effectLst/>
                <a:latin typeface="Helvetica" pitchFamily="2" charset="0"/>
              </a:rPr>
              <a:t>gQD</a:t>
            </a:r>
            <a:r>
              <a:rPr lang="en-US" i="1" dirty="0">
                <a:effectLst/>
                <a:latin typeface="Helvetica" pitchFamily="2" charset="0"/>
              </a:rPr>
              <a:t> exhibits charged-state emission.</a:t>
            </a:r>
            <a:endParaRPr lang="en-US" dirty="0">
              <a:effectLst/>
              <a:latin typeface="Helvetica" pitchFamily="2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u="sng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Collaborating Institutions</a:t>
            </a:r>
          </a:p>
          <a:p>
            <a:r>
              <a:rPr lang="en-US" i="1" dirty="0">
                <a:effectLst/>
                <a:latin typeface="Helvetica" pitchFamily="2" charset="0"/>
              </a:rPr>
              <a:t>Stanford Synchrotron Radiation Light Source</a:t>
            </a:r>
            <a:r>
              <a:rPr lang="en-US" i="0" dirty="0">
                <a:effectLst/>
                <a:latin typeface="Helvetica" pitchFamily="2" charset="0"/>
              </a:rPr>
              <a:t>: </a:t>
            </a:r>
            <a:r>
              <a:rPr lang="en-US" i="1" dirty="0">
                <a:effectLst/>
                <a:latin typeface="Helvetica" pitchFamily="2" charset="0"/>
              </a:rPr>
              <a:t>SLAC National Accelerator Laboratory</a:t>
            </a:r>
          </a:p>
          <a:p>
            <a:r>
              <a:rPr lang="en-US" i="1" dirty="0">
                <a:effectLst/>
                <a:latin typeface="Helvetica" pitchFamily="2" charset="0"/>
              </a:rPr>
              <a:t>National Center for Electron Microscopy, Molecular Foundry</a:t>
            </a:r>
            <a:r>
              <a:rPr lang="en-US" i="0" dirty="0">
                <a:effectLst/>
                <a:latin typeface="Helvetica" pitchFamily="2" charset="0"/>
              </a:rPr>
              <a:t>: </a:t>
            </a:r>
            <a:r>
              <a:rPr lang="en-US" i="1" dirty="0">
                <a:effectLst/>
                <a:latin typeface="Helvetica" pitchFamily="2" charset="0"/>
              </a:rPr>
              <a:t>Lawrence Berkeley National Laboratory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solidFill>
                <a:srgbClr val="0D0D0D"/>
              </a:solidFill>
              <a:latin typeface="Arial"/>
              <a:cs typeface="Arial"/>
            </a:endParaRPr>
          </a:p>
          <a:p>
            <a:pPr defTabSz="922264">
              <a:defRPr/>
            </a:pPr>
            <a:r>
              <a:rPr lang="en-US" u="sng" dirty="0">
                <a:latin typeface="Arial"/>
                <a:cs typeface="Arial"/>
              </a:rPr>
              <a:t>Funding Overview Section (place “X” for all relevant sources)</a:t>
            </a:r>
          </a:p>
          <a:p>
            <a:pPr defTabSz="922264">
              <a:defRPr/>
            </a:pPr>
            <a:r>
              <a:rPr lang="en-US" dirty="0">
                <a:latin typeface="Arial"/>
                <a:cs typeface="Arial"/>
              </a:rPr>
              <a:t>BES Funding: MSED___, CSGB___, EFRC___, </a:t>
            </a:r>
            <a:r>
              <a:rPr lang="en-US" b="1" dirty="0">
                <a:latin typeface="Arial"/>
                <a:cs typeface="Arial"/>
              </a:rPr>
              <a:t>SUFD</a:t>
            </a:r>
            <a:r>
              <a:rPr lang="en-US" b="1" u="sng" dirty="0">
                <a:latin typeface="Arial"/>
                <a:cs typeface="Arial"/>
              </a:rPr>
              <a:t>_X__</a:t>
            </a:r>
          </a:p>
          <a:p>
            <a:pPr defTabSz="922264">
              <a:defRPr/>
            </a:pPr>
            <a:r>
              <a:rPr lang="en-US" dirty="0">
                <a:latin typeface="Arial"/>
                <a:cs typeface="Arial"/>
              </a:rPr>
              <a:t>SC Funding: ASCR___, </a:t>
            </a:r>
            <a:r>
              <a:rPr lang="en-US" b="1" dirty="0">
                <a:latin typeface="Arial"/>
                <a:cs typeface="Arial"/>
              </a:rPr>
              <a:t>BES_X__, </a:t>
            </a:r>
            <a:r>
              <a:rPr lang="en-US" dirty="0">
                <a:latin typeface="Arial"/>
                <a:cs typeface="Arial"/>
              </a:rPr>
              <a:t>BER___,  </a:t>
            </a:r>
            <a:r>
              <a:rPr lang="en-US" b="1" dirty="0">
                <a:latin typeface="Arial"/>
                <a:cs typeface="Arial"/>
              </a:rPr>
              <a:t>EERE_X__</a:t>
            </a:r>
          </a:p>
          <a:p>
            <a:pPr defTabSz="922264">
              <a:defRPr/>
            </a:pPr>
            <a:r>
              <a:rPr lang="en-US" dirty="0">
                <a:latin typeface="Arial"/>
                <a:cs typeface="Arial"/>
              </a:rPr>
              <a:t>Other Funding: DOD___, DOE___, NIH___, NSF___, etc.</a:t>
            </a:r>
          </a:p>
          <a:p>
            <a:pPr defTabSz="922264">
              <a:defRPr/>
            </a:pPr>
            <a:r>
              <a:rPr lang="en-US" b="1" dirty="0">
                <a:latin typeface="Arial"/>
                <a:cs typeface="Arial"/>
              </a:rPr>
              <a:t>LDRD __X__</a:t>
            </a:r>
          </a:p>
          <a:p>
            <a:endParaRPr lang="en-US" dirty="0">
              <a:solidFill>
                <a:srgbClr val="0D0D0D"/>
              </a:solidFill>
              <a:latin typeface="Arial"/>
              <a:cs typeface="Arial"/>
            </a:endParaRPr>
          </a:p>
          <a:p>
            <a:r>
              <a:rPr lang="en-US" u="sng" dirty="0">
                <a:solidFill>
                  <a:srgbClr val="0D0D0D"/>
                </a:solidFill>
                <a:latin typeface="Arial"/>
                <a:cs typeface="Arial"/>
              </a:rPr>
              <a:t>Funding details for all sources:</a:t>
            </a:r>
          </a:p>
          <a:p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noPro"/>
              </a:rPr>
              <a:t>This work was primarily supported by the U.S. Department of Energy (DOE), Office of Science, Office of Basic Energy Sciences, Division of Chemical Sciences, Geosciences, and Biosciences under DE-SC0022225 (V.F., Y.N., S.M.), DE-FG02-04ER15571 (S.M.), FWP 72684 (N.G.), and FWP LANLE3T1 (S.T.). S.M. gratefully acknowledges the support of NSF through award CHE-2246379 and the Hagler Institute for Advanced Study at Texas A\&amp;M University, where he is a fellow. This work benefited from high-performance computing resources provided by the Research Cyberinfrastructure Center (RCIC) at the University of California, Irvine (UCI), the Environmental Molecular Sciences Laboratory (EMSL), a DOE User Facility sponsored by the Office of Biological and Environmental Research (BER) and located at PNNL, which is operated by Battelle Memorial Institute under Contract No. DE-AC05-76RL1830, and the National Energy Research Scientific Computing Center (NERSC), a DOE User Facility operated under Contract No. DE-AC02-05CH11231. This research was also performed in part at the Center for Integrated Nanotechnologies (CINT), a U.S. Department of Energy, Office of Science User Facility at LANL.</a:t>
            </a:r>
          </a:p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Publication/ press releases/ related links: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en-US" sz="1200" b="0" i="0" u="none" strike="noStrike" dirty="0">
              <a:solidFill>
                <a:srgbClr val="106636"/>
              </a:solidFill>
              <a:effectLst/>
            </a:endParaRPr>
          </a:p>
          <a:p>
            <a:r>
              <a:rPr lang="en-US" i="0" dirty="0">
                <a:effectLst/>
                <a:latin typeface="Helvetica" pitchFamily="2" charset="0"/>
              </a:rPr>
              <a:t>DOI: 10.1002/smsc.202300092. (designated as an Editor’s Choice)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9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1656819"/>
            <a:ext cx="9966960" cy="2076983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8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2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40" y="586505"/>
            <a:ext cx="5565639" cy="93522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710268" y="5257801"/>
            <a:ext cx="8767233" cy="1417319"/>
          </a:xfrm>
        </p:spPr>
        <p:txBody>
          <a:bodyPr anchor="ctr">
            <a:normAutofit/>
          </a:bodyPr>
          <a:lstStyle>
            <a:lvl1pPr marL="34290" indent="0" algn="ctr">
              <a:buNone/>
              <a:defRPr sz="1800" i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3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2" y="1069850"/>
            <a:ext cx="5676937" cy="5065906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39"/>
            <a:ext cx="3779520" cy="33011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C3F3F8-FB97-4CA2-B020-4BFF49CE1262}"/>
              </a:ext>
            </a:extLst>
          </p:cNvPr>
          <p:cNvSpPr txBox="1">
            <a:spLocks/>
          </p:cNvSpPr>
          <p:nvPr/>
        </p:nvSpPr>
        <p:spPr>
          <a:xfrm>
            <a:off x="225779" y="3"/>
            <a:ext cx="11787327" cy="9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062FA-AF45-4321-8D16-B5AE0921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95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536" y="2788248"/>
            <a:ext cx="7624925" cy="12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3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1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29663-6CA7-4931-8F5D-849FE6A4CD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2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6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35" y="1017332"/>
            <a:ext cx="11390071" cy="5221425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7846"/>
            <a:ext cx="12192000" cy="730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35" y="1017332"/>
            <a:ext cx="11390071" cy="5601833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36808" y="6619164"/>
            <a:ext cx="576296" cy="231440"/>
          </a:xfrm>
        </p:spPr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8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mall 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7846"/>
            <a:ext cx="12192000" cy="730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9" y="3"/>
            <a:ext cx="11787327" cy="5775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" y="7702"/>
            <a:ext cx="12192001" cy="6858063"/>
            <a:chOff x="0" y="7701"/>
            <a:chExt cx="9144001" cy="6858063"/>
          </a:xfrm>
        </p:grpSpPr>
        <p:sp>
          <p:nvSpPr>
            <p:cNvPr id="15" name="Right Triangle 14"/>
            <p:cNvSpPr/>
            <p:nvPr/>
          </p:nvSpPr>
          <p:spPr>
            <a:xfrm rot="10800000">
              <a:off x="8676725" y="5968741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2825194" y="5776157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0" y="7701"/>
              <a:ext cx="9144001" cy="6665477"/>
              <a:chOff x="0" y="7701"/>
              <a:chExt cx="9144001" cy="6665477"/>
            </a:xfrm>
          </p:grpSpPr>
          <p:sp>
            <p:nvSpPr>
              <p:cNvPr id="18" name="Rectangle 17"/>
              <p:cNvSpPr/>
              <p:nvPr/>
            </p:nvSpPr>
            <p:spPr>
              <a:xfrm flipV="1">
                <a:off x="3292469" y="6096000"/>
                <a:ext cx="5851531" cy="57717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9" name="Right Triangle 18"/>
              <p:cNvSpPr/>
              <p:nvPr/>
            </p:nvSpPr>
            <p:spPr>
              <a:xfrm flipH="1">
                <a:off x="8676725" y="7701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flipH="1">
                <a:off x="1" y="902526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0" y="1787093"/>
                <a:ext cx="9144000" cy="444632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0" y="597965"/>
                <a:ext cx="9144001" cy="551073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cxnSp>
        <p:nvCxnSpPr>
          <p:cNvPr id="25" name="Straight Connector 24"/>
          <p:cNvCxnSpPr/>
          <p:nvPr/>
        </p:nvCxnSpPr>
        <p:spPr>
          <a:xfrm flipH="1">
            <a:off x="1" y="593401"/>
            <a:ext cx="11780713" cy="0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1787949" y="2393"/>
            <a:ext cx="408044" cy="587485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36808" y="6619164"/>
            <a:ext cx="576296" cy="23144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00448BA-62AF-4340-AB5F-316C0E06117B}" type="slidenum">
              <a:rPr lang="en-US" smtClean="0">
                <a:solidFill>
                  <a:srgbClr val="0F3F66"/>
                </a:solidFill>
              </a:rPr>
              <a:pPr/>
              <a:t>‹#›</a:t>
            </a:fld>
            <a:endParaRPr lang="en-US" dirty="0">
              <a:solidFill>
                <a:srgbClr val="0F3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35" y="749296"/>
            <a:ext cx="11390071" cy="586986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9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06" y="1277471"/>
            <a:ext cx="5467574" cy="4803289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277471"/>
            <a:ext cx="5592694" cy="4803289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6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716" y="1031624"/>
            <a:ext cx="546811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716" y="1808546"/>
            <a:ext cx="5468112" cy="4293738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031624"/>
            <a:ext cx="546811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1808864"/>
            <a:ext cx="5468112" cy="4293738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2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7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3" y="1097280"/>
            <a:ext cx="5532851" cy="50252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32878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37B8B0-5783-417D-8EB4-D2892ACD842A}"/>
              </a:ext>
            </a:extLst>
          </p:cNvPr>
          <p:cNvSpPr txBox="1">
            <a:spLocks/>
          </p:cNvSpPr>
          <p:nvPr/>
        </p:nvSpPr>
        <p:spPr>
          <a:xfrm>
            <a:off x="225779" y="3"/>
            <a:ext cx="11787327" cy="9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8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/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7702"/>
            <a:ext cx="12192001" cy="6858063"/>
            <a:chOff x="0" y="7701"/>
            <a:chExt cx="9144001" cy="6858063"/>
          </a:xfrm>
        </p:grpSpPr>
        <p:sp>
          <p:nvSpPr>
            <p:cNvPr id="20" name="Right Triangle 19"/>
            <p:cNvSpPr/>
            <p:nvPr/>
          </p:nvSpPr>
          <p:spPr>
            <a:xfrm rot="10800000">
              <a:off x="8676725" y="5968741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2825194" y="5776157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7701"/>
              <a:ext cx="9144001" cy="6858063"/>
              <a:chOff x="0" y="7701"/>
              <a:chExt cx="9144001" cy="6858063"/>
            </a:xfrm>
          </p:grpSpPr>
          <p:sp>
            <p:nvSpPr>
              <p:cNvPr id="13" name="Rectangle 12"/>
              <p:cNvSpPr/>
              <p:nvPr/>
            </p:nvSpPr>
            <p:spPr>
              <a:xfrm flipV="1">
                <a:off x="3292469" y="6096000"/>
                <a:ext cx="5851531" cy="57717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" name="Right Triangle 17"/>
              <p:cNvSpPr/>
              <p:nvPr/>
            </p:nvSpPr>
            <p:spPr>
              <a:xfrm flipH="1">
                <a:off x="8676725" y="7701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Right Triangle 9"/>
              <p:cNvSpPr/>
              <p:nvPr/>
            </p:nvSpPr>
            <p:spPr>
              <a:xfrm flipH="1">
                <a:off x="1" y="902526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1787093"/>
                <a:ext cx="9144000" cy="444632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" name="Rectangle 6"/>
              <p:cNvSpPr/>
              <p:nvPr/>
            </p:nvSpPr>
            <p:spPr>
              <a:xfrm>
                <a:off x="467276" y="902527"/>
                <a:ext cx="8676725" cy="5193475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32" name="Straight Connector 31"/>
              <p:cNvCxnSpPr>
                <a:cxnSpLocks/>
                <a:endCxn id="20" idx="0"/>
              </p:cNvCxnSpPr>
              <p:nvPr/>
            </p:nvCxnSpPr>
            <p:spPr>
              <a:xfrm>
                <a:off x="9034983" y="6670981"/>
                <a:ext cx="109017" cy="194783"/>
              </a:xfrm>
              <a:prstGeom prst="line">
                <a:avLst/>
              </a:prstGeom>
              <a:ln cap="rnd"/>
              <a:effectLst>
                <a:outerShdw blurRad="38100" dist="25400" dir="16200000" rotWithShape="0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cxnSpLocks/>
                <a:stCxn id="19" idx="0"/>
              </p:cNvCxnSpPr>
              <p:nvPr/>
            </p:nvCxnSpPr>
            <p:spPr>
              <a:xfrm flipH="1" flipV="1">
                <a:off x="3058832" y="6235098"/>
                <a:ext cx="233637" cy="438082"/>
              </a:xfrm>
              <a:prstGeom prst="line">
                <a:avLst/>
              </a:prstGeom>
              <a:ln cap="rnd"/>
              <a:effectLst>
                <a:outerShdw blurRad="38100" dist="25400" dir="16200000" rotWithShape="0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779" y="3"/>
            <a:ext cx="11787327" cy="9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035" y="1017332"/>
            <a:ext cx="11390071" cy="507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6808" y="6308056"/>
            <a:ext cx="576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5" y="6316801"/>
            <a:ext cx="2622792" cy="440596"/>
          </a:xfrm>
          <a:prstGeom prst="rect">
            <a:avLst/>
          </a:prstGeom>
        </p:spPr>
      </p:pic>
      <p:cxnSp>
        <p:nvCxnSpPr>
          <p:cNvPr id="21" name="Straight Connector 20"/>
          <p:cNvCxnSpPr>
            <a:cxnSpLocks/>
            <a:stCxn id="18" idx="4"/>
            <a:endCxn id="18" idx="0"/>
          </p:cNvCxnSpPr>
          <p:nvPr/>
        </p:nvCxnSpPr>
        <p:spPr>
          <a:xfrm flipV="1">
            <a:off x="11568968" y="7702"/>
            <a:ext cx="623033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stCxn id="19" idx="0"/>
          </p:cNvCxnSpPr>
          <p:nvPr/>
        </p:nvCxnSpPr>
        <p:spPr>
          <a:xfrm flipV="1">
            <a:off x="4389959" y="6673178"/>
            <a:ext cx="7662341" cy="2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6233414"/>
            <a:ext cx="4078443" cy="0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endCxn id="10" idx="0"/>
          </p:cNvCxnSpPr>
          <p:nvPr/>
        </p:nvCxnSpPr>
        <p:spPr>
          <a:xfrm flipH="1">
            <a:off x="623035" y="902526"/>
            <a:ext cx="10945932" cy="0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endCxn id="10" idx="0"/>
          </p:cNvCxnSpPr>
          <p:nvPr/>
        </p:nvCxnSpPr>
        <p:spPr>
          <a:xfrm flipV="1">
            <a:off x="0" y="902527"/>
            <a:ext cx="623035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7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4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7013" indent="-173038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80000"/>
        <a:buFont typeface="Wingdings 3" panose="05040102010807070707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17145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 3" panose="05040102010807070707" pitchFamily="18" charset="2"/>
        <a:buChar char="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9913" indent="-17145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 3" panose="05040102010807070707" pitchFamily="18" charset="2"/>
        <a:buChar char="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73038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145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11C0-0B4E-4A9B-9978-226831B3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9" y="4"/>
            <a:ext cx="12057818" cy="846126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en-US" sz="3600" b="1" dirty="0">
                <a:latin typeface="Arial" panose="020B0604020202020204" pitchFamily="34" charset="0"/>
              </a:rPr>
              <a:t>Reverse-engineering the Giant Quantum Dot </a:t>
            </a:r>
            <a:br>
              <a:rPr lang="en-US" sz="3600" b="1" dirty="0">
                <a:latin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</a:rPr>
              <a:t>from the Inside Out </a:t>
            </a:r>
            <a:endParaRPr lang="en-US" sz="32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8E58DAE7-FAC5-48B9-861C-1B01EB5A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26" y="997853"/>
            <a:ext cx="11591167" cy="89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r>
              <a:rPr lang="en-US" sz="2000" b="1" dirty="0">
                <a:solidFill>
                  <a:srgbClr val="0F6636"/>
                </a:solidFill>
                <a:latin typeface="+mj-lt"/>
                <a:ea typeface="Calibri" pitchFamily="34" charset="0"/>
                <a:cs typeface="Calibri"/>
              </a:rPr>
              <a:t>Scientific </a:t>
            </a:r>
            <a:r>
              <a:rPr lang="en-US" sz="2000" b="1" dirty="0" smtClean="0">
                <a:solidFill>
                  <a:srgbClr val="0F6636"/>
                </a:solidFill>
                <a:latin typeface="+mj-lt"/>
                <a:ea typeface="Calibri" pitchFamily="34" charset="0"/>
                <a:cs typeface="Calibri"/>
              </a:rPr>
              <a:t>Achievement —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xplicit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synthesis-structure-function correlations as a blueprint for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designing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synthesis or post-processing to target specific nanoscale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features that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 the needed photo-stability for harsh operating environments.</a:t>
            </a:r>
            <a:endParaRPr lang="en-US" sz="2000" dirty="0">
              <a:solidFill>
                <a:srgbClr val="0F6636"/>
              </a:solidFill>
              <a:latin typeface="+mj-lt"/>
              <a:ea typeface="Calibri" pitchFamily="34" charset="0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E319B0-40C1-4006-BDAD-053C6FD8ABA8}"/>
              </a:ext>
            </a:extLst>
          </p:cNvPr>
          <p:cNvSpPr/>
          <p:nvPr/>
        </p:nvSpPr>
        <p:spPr>
          <a:xfrm>
            <a:off x="4611758" y="5939390"/>
            <a:ext cx="5126729" cy="7307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ts val="1220"/>
              </a:lnSpc>
            </a:pPr>
            <a:r>
              <a:rPr lang="en-US" sz="1000" dirty="0"/>
              <a:t>Singh, A.; </a:t>
            </a:r>
            <a:r>
              <a:rPr lang="en-US" sz="1000" dirty="0" err="1"/>
              <a:t>Majumder</a:t>
            </a:r>
            <a:r>
              <a:rPr lang="en-US" sz="1000" dirty="0"/>
              <a:t>, S.; Thompson </a:t>
            </a:r>
            <a:r>
              <a:rPr lang="en-US" sz="1000" dirty="0" err="1"/>
              <a:t>Orfield</a:t>
            </a:r>
            <a:r>
              <a:rPr lang="en-US" sz="1000" dirty="0"/>
              <a:t>, N. J.; </a:t>
            </a:r>
            <a:r>
              <a:rPr lang="en-US" sz="1000" dirty="0" err="1"/>
              <a:t>Sarpkaya</a:t>
            </a:r>
            <a:r>
              <a:rPr lang="en-US" sz="1000" dirty="0"/>
              <a:t>, I.; </a:t>
            </a:r>
            <a:r>
              <a:rPr lang="en-US" sz="1000" dirty="0" err="1"/>
              <a:t>Nordlund</a:t>
            </a:r>
            <a:r>
              <a:rPr lang="en-US" sz="1000" dirty="0"/>
              <a:t>, D.; Bustillo, K. C.; Ciston, J.; Nisoli, V.; Ivanov, S. A.; Bowes, E. G.; Htoon, H.; Hollingsworth, J. A. From inside out: How the Buried Interface, Shell Defects, and Surface Chemistry Conspire to Determine Optical Performance in </a:t>
            </a:r>
            <a:r>
              <a:rPr lang="en-US" sz="1000" dirty="0" err="1"/>
              <a:t>Nonblinking</a:t>
            </a:r>
            <a:r>
              <a:rPr lang="en-US" sz="1000" dirty="0"/>
              <a:t> Giant Quantum Dots. </a:t>
            </a:r>
            <a:r>
              <a:rPr lang="en-US" sz="1000" i="1" dirty="0"/>
              <a:t>Small </a:t>
            </a:r>
            <a:r>
              <a:rPr lang="en-US" sz="1000" i="1" dirty="0" smtClean="0"/>
              <a:t>Science.</a:t>
            </a:r>
            <a:r>
              <a:rPr lang="en-US" sz="1000" dirty="0" smtClean="0"/>
              <a:t> </a:t>
            </a:r>
            <a:endParaRPr lang="en-US" sz="1000" dirty="0"/>
          </a:p>
          <a:p>
            <a:pPr>
              <a:lnSpc>
                <a:spcPts val="1220"/>
              </a:lnSpc>
            </a:pPr>
            <a:endParaRPr lang="en-US" sz="1100" dirty="0">
              <a:solidFill>
                <a:srgbClr val="10663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4E37B-7E35-8341-024B-40D1A2AA9091}"/>
              </a:ext>
            </a:extLst>
          </p:cNvPr>
          <p:cNvSpPr txBox="1"/>
          <p:nvPr/>
        </p:nvSpPr>
        <p:spPr>
          <a:xfrm>
            <a:off x="852534" y="5198153"/>
            <a:ext cx="2227062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“Inside-out”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gQD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image: Chris Sheehan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250AA-D999-4B9C-805E-2E98C5494429}"/>
              </a:ext>
            </a:extLst>
          </p:cNvPr>
          <p:cNvSpPr txBox="1"/>
          <p:nvPr/>
        </p:nvSpPr>
        <p:spPr>
          <a:xfrm>
            <a:off x="4094376" y="1888834"/>
            <a:ext cx="7975891" cy="2206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000" b="1" dirty="0">
                <a:solidFill>
                  <a:srgbClr val="10663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Significance and Impact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comprehensive look “under the hood”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CdSe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gQDs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nanoscale feature is connected backward to shell-synthesis parameters and forward to performance criteria, revealing new strategies for future optical nanomaterials-by-design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findings: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Interfacial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alloying is responsible for stability under thermal/photon stress &amp; causes switch of primary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photobleaching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mechanism from abrupt failure to dimming,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but is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responsible for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Auger-suppression.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26FC0-4F4D-60E8-CB2A-3278735D8F79}"/>
              </a:ext>
            </a:extLst>
          </p:cNvPr>
          <p:cNvSpPr txBox="1"/>
          <p:nvPr/>
        </p:nvSpPr>
        <p:spPr>
          <a:xfrm>
            <a:off x="4094377" y="4163333"/>
            <a:ext cx="8000387" cy="1580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b="1" dirty="0">
                <a:solidFill>
                  <a:srgbClr val="106636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Research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CdSe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gQDs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were synthesized using two distinct shell-growth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Anionic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alloying: ~4-fold differences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Stacking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fault density: ~3-fold differences observed by high-angle annular dark-field (HAADF)-STEM &amp; powder X-ray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diffraction.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molecular S revealed by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 NMR &amp; high-resolution XPS.</a:t>
            </a:r>
          </a:p>
          <a:p>
            <a:pPr indent="-231775" algn="just">
              <a:buFont typeface="Arial" pitchFamily="34" charset="0"/>
              <a:buChar char="–"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F5884-E650-6D25-9B2C-AFB79BB4D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1" y="2040557"/>
            <a:ext cx="3414290" cy="3105903"/>
          </a:xfrm>
          <a:prstGeom prst="rect">
            <a:avLst/>
          </a:prstGeom>
        </p:spPr>
      </p:pic>
      <p:pic>
        <p:nvPicPr>
          <p:cNvPr id="1026" name="Picture 2" descr="Stanford Synchrotron Radiation Lightsource (SSRL) – Lightsources.org">
            <a:extLst>
              <a:ext uri="{FF2B5EF4-FFF2-40B4-BE49-F238E27FC236}">
                <a16:creationId xmlns:a16="http://schemas.microsoft.com/office/drawing/2014/main" id="{F3F1296E-A6D7-E7D4-EEB1-AD8F8D3EF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64" y="6091743"/>
            <a:ext cx="1257300" cy="57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lecular Foundry">
            <a:extLst>
              <a:ext uri="{FF2B5EF4-FFF2-40B4-BE49-F238E27FC236}">
                <a16:creationId xmlns:a16="http://schemas.microsoft.com/office/drawing/2014/main" id="{769132AB-ECE5-4A71-3D44-559EB740B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6548" y="6137413"/>
            <a:ext cx="1509239" cy="4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NT">
            <a:extLst>
              <a:ext uri="{FF2B5EF4-FFF2-40B4-BE49-F238E27FC236}">
                <a16:creationId xmlns:a16="http://schemas.microsoft.com/office/drawing/2014/main" id="{7042EFEE-5AFA-FD0B-871B-7394C6E1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3" y="6172200"/>
            <a:ext cx="606848" cy="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39390"/>
            <a:ext cx="4442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Work was performed, in part, at the Center for Integrated Nanotechnologies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0651402"/>
      </p:ext>
    </p:extLst>
  </p:cSld>
  <p:clrMapOvr>
    <a:masterClrMapping/>
  </p:clrMapOvr>
</p:sld>
</file>

<file path=ppt/theme/theme1.xml><?xml version="1.0" encoding="utf-8"?>
<a:theme xmlns:a="http://schemas.openxmlformats.org/drawingml/2006/main" name="DOE SC Theme - Green v13 (16x9)">
  <a:themeElements>
    <a:clrScheme name="DOE SC Colors">
      <a:dk1>
        <a:sysClr val="windowText" lastClr="000000"/>
      </a:dk1>
      <a:lt1>
        <a:sysClr val="window" lastClr="FFFFFF"/>
      </a:lt1>
      <a:dk2>
        <a:srgbClr val="0F3F66"/>
      </a:dk2>
      <a:lt2>
        <a:srgbClr val="EEECE1"/>
      </a:lt2>
      <a:accent1>
        <a:srgbClr val="0F6636"/>
      </a:accent1>
      <a:accent2>
        <a:srgbClr val="F3C727"/>
      </a:accent2>
      <a:accent3>
        <a:srgbClr val="4F81BD"/>
      </a:accent3>
      <a:accent4>
        <a:srgbClr val="C0504D"/>
      </a:accent4>
      <a:accent5>
        <a:srgbClr val="9BBB59"/>
      </a:accent5>
      <a:accent6>
        <a:srgbClr val="8064A2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E SC Theme - Green v13 (16x9)" id="{E04E78B8-D2A2-4C96-9874-3B47B781C56C}" vid="{E444A822-5044-46D6-8A64-7A315606C2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11110</TotalTime>
  <Words>844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ArnoPro</vt:lpstr>
      <vt:lpstr>Calibri</vt:lpstr>
      <vt:lpstr>Corbel</vt:lpstr>
      <vt:lpstr>Helvetica</vt:lpstr>
      <vt:lpstr>Verdana</vt:lpstr>
      <vt:lpstr>Wingdings 3</vt:lpstr>
      <vt:lpstr>DOE SC Theme - Green v13 (16x9)</vt:lpstr>
      <vt:lpstr>Reverse-engineering the Giant Quantum Dot  from the Inside Out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Science Update</dc:title>
  <dc:creator>Kung, Harriet</dc:creator>
  <cp:lastModifiedBy>Baker, Stacy Leigh</cp:lastModifiedBy>
  <cp:revision>513</cp:revision>
  <cp:lastPrinted>2023-10-06T23:22:09Z</cp:lastPrinted>
  <dcterms:created xsi:type="dcterms:W3CDTF">2020-04-15T21:20:35Z</dcterms:created>
  <dcterms:modified xsi:type="dcterms:W3CDTF">2024-01-25T22:06:21Z</dcterms:modified>
</cp:coreProperties>
</file>