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407453-F421-697E-314F-71F6B863C7A3}" name="Bachand, George D" initials="BGD" userId="S::gdbacha@sandia.gov::3c7ec09e-f496-4698-a3ca-81639d651b9d" providerId="AD"/>
  <p188:author id="{E503B791-8B45-4171-EB2B-B05E13B27C35}" name="Brady, Nathan Gallagher" initials="BNG" userId="S::ngbrady@sandia.gov::63bb50dc-3b74-4a86-b586-516b290034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9" autoAdjust="0"/>
    <p:restoredTop sz="66744" autoAdjust="0"/>
  </p:normalViewPr>
  <p:slideViewPr>
    <p:cSldViewPr snapToGrid="0">
      <p:cViewPr varScale="1">
        <p:scale>
          <a:sx n="105" d="100"/>
          <a:sy n="105" d="100"/>
        </p:scale>
        <p:origin x="2934" y="114"/>
      </p:cViewPr>
      <p:guideLst>
        <p:guide orient="horz" pos="312"/>
        <p:guide pos="3843"/>
      </p:guideLst>
    </p:cSldViewPr>
  </p:slideViewPr>
  <p:outlineViewPr>
    <p:cViewPr>
      <p:scale>
        <a:sx n="33" d="100"/>
        <a:sy n="33" d="100"/>
      </p:scale>
      <p:origin x="0" y="-20126"/>
    </p:cViewPr>
  </p:outlineViewPr>
  <p:notesTextViewPr>
    <p:cViewPr>
      <p:scale>
        <a:sx n="144" d="100"/>
        <a:sy n="144" d="100"/>
      </p:scale>
      <p:origin x="0" y="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6/13/2023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6/13/2023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ciencedirect.com/topics/materials-science/surface-roughnes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rtl="0">
              <a:lnSpc>
                <a:spcPct val="80000"/>
              </a:lnSpc>
              <a:spcBef>
                <a:spcPts val="0"/>
              </a:spcBef>
              <a:spcAft>
                <a:spcPts val="0"/>
              </a:spcAft>
              <a:buClr>
                <a:srgbClr val="0D0D0D"/>
              </a:buClr>
              <a:buSzPts val="1020"/>
              <a:buFont typeface="Arial"/>
              <a:buNone/>
            </a:pPr>
            <a:r>
              <a:rPr lang="en-US" sz="1200" u="sng" dirty="0">
                <a:solidFill>
                  <a:srgbClr val="0D0D0D"/>
                </a:solidFill>
                <a:latin typeface="Arial"/>
                <a:ea typeface="Arial"/>
                <a:cs typeface="Arial"/>
                <a:sym typeface="Arial"/>
              </a:rPr>
              <a:t>HL Type (place “X” where appropriate):</a:t>
            </a:r>
            <a:r>
              <a:rPr lang="en-US" sz="1200" dirty="0">
                <a:solidFill>
                  <a:srgbClr val="0D0D0D"/>
                </a:solidFill>
                <a:latin typeface="Arial"/>
                <a:ea typeface="Arial"/>
                <a:cs typeface="Arial"/>
                <a:sym typeface="Arial"/>
              </a:rPr>
              <a:t> User___, </a:t>
            </a:r>
            <a:r>
              <a:rPr lang="en-US" sz="1200" dirty="0" err="1">
                <a:solidFill>
                  <a:srgbClr val="0D0D0D"/>
                </a:solidFill>
                <a:latin typeface="Arial"/>
                <a:ea typeface="Arial"/>
                <a:cs typeface="Arial"/>
                <a:sym typeface="Arial"/>
              </a:rPr>
              <a:t>Staff_X</a:t>
            </a:r>
            <a:r>
              <a:rPr lang="en-US" sz="1200" dirty="0">
                <a:solidFill>
                  <a:srgbClr val="0D0D0D"/>
                </a:solidFill>
                <a:latin typeface="Arial"/>
                <a:ea typeface="Arial"/>
                <a:cs typeface="Arial"/>
                <a:sym typeface="Arial"/>
              </a:rPr>
              <a:t>_, User &amp; Staff___</a:t>
            </a:r>
            <a:endParaRPr lang="en-US" dirty="0"/>
          </a:p>
          <a:p>
            <a:pPr marL="0" marR="0" lvl="0" indent="0" algn="l" rtl="0">
              <a:lnSpc>
                <a:spcPct val="80000"/>
              </a:lnSpc>
              <a:spcBef>
                <a:spcPts val="0"/>
              </a:spcBef>
              <a:spcAft>
                <a:spcPts val="0"/>
              </a:spcAft>
              <a:buClr>
                <a:schemeClr val="dk1"/>
              </a:buClr>
              <a:buSzPts val="1020"/>
              <a:buFont typeface="Calibri"/>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endParaRPr lang="en-US" sz="1200" dirty="0">
              <a:solidFill>
                <a:srgbClr val="0D0D0D"/>
              </a:solidFill>
              <a:latin typeface="Arial"/>
              <a:ea typeface="Arial"/>
              <a:cs typeface="Arial"/>
              <a:sym typeface="Arial"/>
            </a:endParaRPr>
          </a:p>
          <a:p>
            <a:r>
              <a:rPr lang="en-US" dirty="0"/>
              <a:t>Characterization of surfaces for additively manufactured (AM) metals are only valuable to the extent that they can be reliably related to performance properties and compared to other surfaces, including both AM and traditional manufactured surfaces. In this work we aim to define best practices for precise, comparable </a:t>
            </a:r>
            <a:r>
              <a:rPr lang="en-US" dirty="0">
                <a:hlinkClick r:id="rId3" tooltip="Learn more about surface roughness measurements from ScienceDirect's AI-generated Topic Pages"/>
              </a:rPr>
              <a:t>surface roughness measurements</a:t>
            </a:r>
            <a:r>
              <a:rPr lang="en-US" dirty="0"/>
              <a:t> of representative metal AM parts. These parameters are broadly dependent on: 1) instrument, 2) acquisition parameters, and 3) analysis methods. AM surfaces uniquely span a large range in roughness, from extremely rough as-printed down skins (&gt;25 µm for powder based AM), to mirror-like surfaces after polishing (&lt;1 µm), requiring different considerations. This work outlines the decision process for measuring surface roughness of laser powder-bed fusion AM 316 L stainless steel samples, detailing the required sample size as well as acquisition parameters, such as the z-range. The results are compared across four instruments using coherent scanning interferometry (CSI), laser scanning confocal microscopy (LCSM), structured white light triangulation (SWLT), and physical profilometry (CS). Comparisons across differing measurement techniques demonstrates the broad applicability of the suggested parameter spaces. Recommendations for qualifying measurements acquired using different instruments, not explored in this work, are provided. This will allow community-wide comparison of area-based surface topographical measurements, beyond the linear measurement standards suggested in ISO 21920-3-2021.</a:t>
            </a:r>
          </a:p>
          <a:p>
            <a:r>
              <a:rPr lang="en-US" dirty="0"/>
              <a:t>Of the four compared techniques, LSCM was least impacted by the large range of surface textures, including a mirror finish. When considering other texture parameters, such as the maximum height, we see limitations from CSI for metal AM surfaces. CSI did not have the accuracy or precision in the Z-range to compare with other techniques. Magnification is a key parameter, where manufacturer recommendations provided the best balance of resolution to image time. Background removal impacts surface roughness characterization, with a demonstrated order of magnitude difference, depending on the background removal method. The use of randomly sampled height values from within a dataset defined the minimum equivalent distance required for precise measurement of surface roughness variables. This method is transferrable for defining the minimum amount of data required for accurate, representative roughness measurement across a wide range of surface roughness. Measurement of surface roughness is essential to the interpretation of wear, fatigue, aging, and other aspects of additively manufactured components. This study demonstrates precise roughness measurements techniques for additively manufactured surfaces, minimizing measurement discrepancies and enabling comparison between different specific measurement techniques through rational choice of acquisition parameters.</a:t>
            </a:r>
          </a:p>
          <a:p>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solidFill>
                  <a:srgbClr val="0D0D0D"/>
                </a:solidFill>
                <a:latin typeface="Arial"/>
                <a:ea typeface="Arial"/>
                <a:cs typeface="Arial"/>
                <a:sym typeface="Arial"/>
              </a:rPr>
              <a:t>Collaborating Institutions</a:t>
            </a:r>
          </a:p>
          <a:p>
            <a:pPr marL="0" lvl="0" indent="0" algn="l" rtl="0">
              <a:lnSpc>
                <a:spcPct val="80000"/>
              </a:lnSpc>
              <a:spcBef>
                <a:spcPts val="0"/>
              </a:spcBef>
              <a:spcAft>
                <a:spcPts val="0"/>
              </a:spcAft>
              <a:buNone/>
            </a:pPr>
            <a:r>
              <a:rPr lang="en-US" sz="1200" dirty="0">
                <a:solidFill>
                  <a:srgbClr val="0D0D0D"/>
                </a:solidFill>
                <a:latin typeface="Arial"/>
                <a:ea typeface="Arial"/>
                <a:cs typeface="Arial"/>
                <a:sym typeface="Arial"/>
              </a:rPr>
              <a:t>Los Alamos National Laboratory</a:t>
            </a: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 MSED___, CSGB___, EFRC___, </a:t>
            </a:r>
            <a:r>
              <a:rPr lang="en-US" b="1" dirty="0">
                <a:latin typeface="Arial"/>
                <a:cs typeface="Arial"/>
              </a:rPr>
              <a:t>SUFD</a:t>
            </a:r>
            <a:r>
              <a:rPr lang="en-US" b="1" u="sng" dirty="0">
                <a:latin typeface="Arial"/>
                <a:cs typeface="Arial"/>
              </a:rPr>
              <a:t>___</a:t>
            </a:r>
          </a:p>
          <a:p>
            <a:pPr defTabSz="922264">
              <a:defRPr/>
            </a:pPr>
            <a:r>
              <a:rPr lang="en-US" dirty="0">
                <a:latin typeface="Arial"/>
                <a:cs typeface="Arial"/>
              </a:rPr>
              <a:t>SC Funding: ASCR___, </a:t>
            </a:r>
            <a:r>
              <a:rPr lang="en-US" b="1" dirty="0">
                <a:latin typeface="Arial"/>
                <a:cs typeface="Arial"/>
              </a:rPr>
              <a:t>BES_X__, </a:t>
            </a:r>
            <a:r>
              <a:rPr lang="en-US" dirty="0">
                <a:latin typeface="Arial"/>
                <a:cs typeface="Arial"/>
              </a:rPr>
              <a:t>BER___, FES___, HEP___, NP___, WDTS___, SBIR___, etc.</a:t>
            </a:r>
          </a:p>
          <a:p>
            <a:pPr defTabSz="922264">
              <a:defRPr/>
            </a:pPr>
            <a:r>
              <a:rPr lang="en-US" dirty="0">
                <a:latin typeface="Arial"/>
                <a:cs typeface="Arial"/>
              </a:rPr>
              <a:t>Other Funding: DOD___, DOE_X__, NIH___, NSF___, etc.</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 (example)</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r>
              <a:rPr lang="en-US" sz="1200" b="0" i="0" u="none" strike="noStrike" dirty="0">
                <a:solidFill>
                  <a:srgbClr val="106636"/>
                </a:solidFill>
                <a:effectLst/>
              </a:rPr>
              <a:t>https://www.sciencedirect.com/science/article/pii/S2214860423001537#ack0005</a:t>
            </a:r>
          </a:p>
          <a:p>
            <a:endParaRPr lang="en-US" sz="1200" dirty="0">
              <a:solidFill>
                <a:srgbClr val="106636"/>
              </a:solidFill>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0" y="4"/>
            <a:ext cx="12191999" cy="846126"/>
          </a:xfrm>
        </p:spPr>
        <p:txBody>
          <a:bodyPr>
            <a:normAutofit/>
          </a:bodyPr>
          <a:lstStyle/>
          <a:p>
            <a:pPr lvl="0" algn="ctr">
              <a:spcBef>
                <a:spcPts val="0"/>
              </a:spcBef>
            </a:pPr>
            <a:r>
              <a:rPr lang="en-US" sz="3200" dirty="0">
                <a:latin typeface="Arial"/>
                <a:ea typeface="Arial"/>
                <a:cs typeface="Arial"/>
                <a:sym typeface="Arial"/>
              </a:rPr>
              <a:t>Quantifying roughness of additively manufactured (AM) metals</a:t>
            </a: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658367" y="934736"/>
            <a:ext cx="11429555" cy="9060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oAutofit/>
          </a:bodyPr>
          <a:lstStyle/>
          <a:p>
            <a:r>
              <a:rPr lang="en-US" sz="2000" b="1" dirty="0" smtClean="0">
                <a:solidFill>
                  <a:srgbClr val="0F6636"/>
                </a:solidFill>
                <a:latin typeface="+mj-lt"/>
                <a:ea typeface="Calibri" pitchFamily="34" charset="0"/>
                <a:cs typeface="Calibri"/>
              </a:rPr>
              <a:t>Scientific Achievement</a:t>
            </a:r>
          </a:p>
          <a:p>
            <a:r>
              <a:rPr lang="en-US" dirty="0" smtClean="0">
                <a:latin typeface="+mn-lt"/>
                <a:ea typeface="Calibri" pitchFamily="34" charset="0"/>
                <a:cs typeface="Calibri"/>
              </a:rPr>
              <a:t>Novel</a:t>
            </a:r>
            <a:r>
              <a:rPr lang="en-US" dirty="0" smtClean="0">
                <a:latin typeface="+mn-lt"/>
                <a:ea typeface="Calibri" pitchFamily="34" charset="0"/>
                <a:cs typeface="Calibri"/>
              </a:rPr>
              <a:t> </a:t>
            </a:r>
            <a:r>
              <a:rPr lang="en-US" dirty="0">
                <a:latin typeface="+mn-lt"/>
                <a:ea typeface="Calibri" pitchFamily="34" charset="0"/>
                <a:cs typeface="Calibri"/>
              </a:rPr>
              <a:t>method to precisely, consistently, characterize the roughness of AM metals has been described through rational choice of measurement parameters</a:t>
            </a:r>
          </a:p>
        </p:txBody>
      </p:sp>
      <p:sp>
        <p:nvSpPr>
          <p:cNvPr id="6" name="TextBox 5">
            <a:extLst>
              <a:ext uri="{FF2B5EF4-FFF2-40B4-BE49-F238E27FC236}">
                <a16:creationId xmlns:a16="http://schemas.microsoft.com/office/drawing/2014/main" id="{5B5AB4DC-C268-4277-A54D-5E68D1711C3C}"/>
              </a:ext>
            </a:extLst>
          </p:cNvPr>
          <p:cNvSpPr txBox="1"/>
          <p:nvPr/>
        </p:nvSpPr>
        <p:spPr>
          <a:xfrm>
            <a:off x="4902135" y="3429001"/>
            <a:ext cx="7116377" cy="2642857"/>
          </a:xfrm>
          <a:prstGeom prst="rect">
            <a:avLst/>
          </a:prstGeom>
          <a:noFill/>
        </p:spPr>
        <p:txBody>
          <a:bodyPr wrap="square" lIns="0" tIns="0" rIns="0" bIns="0" rtlCol="0">
            <a:noAutofit/>
          </a:bodyPr>
          <a:lstStyle/>
          <a:p>
            <a:r>
              <a:rPr lang="en-US" altLang="ja-JP" b="1" dirty="0">
                <a:solidFill>
                  <a:srgbClr val="0F6636"/>
                </a:solidFill>
                <a:latin typeface="+mj-lt"/>
                <a:ea typeface="Calibri" pitchFamily="34" charset="0"/>
                <a:cs typeface="Calibri"/>
              </a:rPr>
              <a:t>Research Details</a:t>
            </a:r>
          </a:p>
          <a:p>
            <a:pPr marL="91440" indent="-91440">
              <a:buFont typeface="Arial" panose="020B0604020202020204" pitchFamily="34" charset="0"/>
              <a:buChar char="•"/>
            </a:pPr>
            <a:r>
              <a:rPr lang="en-US" dirty="0" smtClean="0">
                <a:latin typeface="+mn-lt"/>
                <a:cs typeface="Calibri"/>
              </a:rPr>
              <a:t>In-depth </a:t>
            </a:r>
            <a:r>
              <a:rPr lang="en-US" dirty="0">
                <a:latin typeface="+mn-lt"/>
                <a:cs typeface="Calibri"/>
              </a:rPr>
              <a:t>evaluation of AM using 4 </a:t>
            </a:r>
            <a:r>
              <a:rPr lang="en-US" dirty="0" smtClean="0">
                <a:latin typeface="+mn-lt"/>
                <a:cs typeface="Calibri"/>
              </a:rPr>
              <a:t>approaches:</a:t>
            </a:r>
            <a:r>
              <a:rPr lang="en-US" dirty="0">
                <a:latin typeface="+mn-lt"/>
                <a:cs typeface="Calibri"/>
              </a:rPr>
              <a:t> </a:t>
            </a:r>
            <a:r>
              <a:rPr lang="en-US" dirty="0">
                <a:latin typeface="+mn-lt"/>
                <a:cs typeface="Calibri"/>
              </a:rPr>
              <a:t>c</a:t>
            </a:r>
            <a:r>
              <a:rPr lang="en-US" dirty="0" smtClean="0">
                <a:latin typeface="+mn-lt"/>
                <a:cs typeface="Calibri"/>
              </a:rPr>
              <a:t>oherent </a:t>
            </a:r>
            <a:r>
              <a:rPr lang="en-US" dirty="0">
                <a:latin typeface="+mn-lt"/>
                <a:cs typeface="Calibri"/>
              </a:rPr>
              <a:t>scanning interferometry (CSI), </a:t>
            </a:r>
            <a:r>
              <a:rPr lang="en-US" dirty="0" smtClean="0">
                <a:latin typeface="+mn-lt"/>
                <a:cs typeface="Calibri"/>
              </a:rPr>
              <a:t>laser </a:t>
            </a:r>
            <a:r>
              <a:rPr lang="en-US" dirty="0">
                <a:latin typeface="+mn-lt"/>
                <a:cs typeface="Calibri"/>
              </a:rPr>
              <a:t>scanning confocal microscopy (LCSM), </a:t>
            </a:r>
            <a:r>
              <a:rPr lang="en-US" dirty="0" smtClean="0">
                <a:latin typeface="+mn-lt"/>
                <a:cs typeface="Calibri"/>
              </a:rPr>
              <a:t>structured </a:t>
            </a:r>
            <a:r>
              <a:rPr lang="en-US" dirty="0">
                <a:latin typeface="+mn-lt"/>
                <a:cs typeface="Calibri"/>
              </a:rPr>
              <a:t>white light triangulation (SWLT), and physical profilometry (CS</a:t>
            </a:r>
            <a:r>
              <a:rPr lang="en-US" dirty="0" smtClean="0">
                <a:latin typeface="+mn-lt"/>
                <a:cs typeface="Calibri"/>
              </a:rPr>
              <a:t>).</a:t>
            </a:r>
            <a:endParaRPr lang="en-US" dirty="0">
              <a:latin typeface="+mn-lt"/>
              <a:cs typeface="Calibri"/>
            </a:endParaRPr>
          </a:p>
          <a:p>
            <a:pPr marL="91440" indent="-91440">
              <a:buFont typeface="Arial" panose="020B0604020202020204" pitchFamily="34" charset="0"/>
              <a:buChar char="•"/>
            </a:pPr>
            <a:r>
              <a:rPr lang="en-US" dirty="0" smtClean="0">
                <a:latin typeface="+mn-lt"/>
                <a:cs typeface="Calibri"/>
              </a:rPr>
              <a:t>Identified </a:t>
            </a:r>
            <a:r>
              <a:rPr lang="en-US" dirty="0">
                <a:latin typeface="+mn-lt"/>
                <a:cs typeface="Calibri"/>
              </a:rPr>
              <a:t>best overall </a:t>
            </a:r>
            <a:r>
              <a:rPr lang="en-US" dirty="0" smtClean="0">
                <a:latin typeface="+mn-lt"/>
                <a:cs typeface="Calibri"/>
              </a:rPr>
              <a:t>technique.</a:t>
            </a:r>
          </a:p>
          <a:p>
            <a:pPr marL="91440" indent="-91440">
              <a:buFont typeface="Arial" panose="020B0604020202020204" pitchFamily="34" charset="0"/>
              <a:buChar char="•"/>
            </a:pPr>
            <a:r>
              <a:rPr lang="en-US" dirty="0" smtClean="0">
                <a:latin typeface="+mn-lt"/>
                <a:cs typeface="Calibri"/>
              </a:rPr>
              <a:t>Analysis </a:t>
            </a:r>
            <a:r>
              <a:rPr lang="en-US" dirty="0">
                <a:latin typeface="+mn-lt"/>
                <a:cs typeface="Calibri"/>
              </a:rPr>
              <a:t>techniques showed order-of-magnitude differences from background removal method and data set size </a:t>
            </a:r>
            <a:r>
              <a:rPr lang="en-US" dirty="0" smtClean="0">
                <a:latin typeface="+mn-lt"/>
                <a:cs typeface="Calibri"/>
              </a:rPr>
              <a:t>requirements. </a:t>
            </a:r>
            <a:endParaRPr lang="en-US" dirty="0">
              <a:latin typeface="+mn-lt"/>
            </a:endParaRPr>
          </a:p>
        </p:txBody>
      </p:sp>
      <p:sp>
        <p:nvSpPr>
          <p:cNvPr id="12" name="TextBox 11">
            <a:extLst>
              <a:ext uri="{FF2B5EF4-FFF2-40B4-BE49-F238E27FC236}">
                <a16:creationId xmlns:a16="http://schemas.microsoft.com/office/drawing/2014/main" id="{59E5A144-7E9E-487C-8E31-0FE4415AA73E}"/>
              </a:ext>
            </a:extLst>
          </p:cNvPr>
          <p:cNvSpPr txBox="1"/>
          <p:nvPr/>
        </p:nvSpPr>
        <p:spPr>
          <a:xfrm>
            <a:off x="4902135" y="1929384"/>
            <a:ext cx="7185787" cy="1499617"/>
          </a:xfrm>
          <a:prstGeom prst="rect">
            <a:avLst/>
          </a:prstGeom>
          <a:noFill/>
        </p:spPr>
        <p:txBody>
          <a:bodyPr wrap="square" lIns="0" tIns="0" rIns="0" bIns="0" rtlCol="0">
            <a:noAutofit/>
          </a:bodyPr>
          <a:lstStyle/>
          <a:p>
            <a:r>
              <a:rPr lang="en-US" b="1" dirty="0">
                <a:solidFill>
                  <a:srgbClr val="0F6636"/>
                </a:solidFill>
                <a:latin typeface="+mj-lt"/>
                <a:ea typeface="Calibri" pitchFamily="34" charset="0"/>
                <a:cs typeface="Calibri"/>
              </a:rPr>
              <a:t>Significance and Impact</a:t>
            </a:r>
          </a:p>
          <a:p>
            <a:r>
              <a:rPr lang="en-US" dirty="0" smtClean="0">
                <a:latin typeface="+mn-lt"/>
                <a:ea typeface="Calibri" pitchFamily="34" charset="0"/>
                <a:cs typeface="Calibri"/>
              </a:rPr>
              <a:t>AM </a:t>
            </a:r>
            <a:r>
              <a:rPr lang="en-US" dirty="0">
                <a:latin typeface="+mn-lt"/>
                <a:ea typeface="Calibri" pitchFamily="34" charset="0"/>
                <a:cs typeface="Calibri"/>
              </a:rPr>
              <a:t>metals have large, highly variable surface roughness, limiting applications and adversely affecting corrosion performance. Until now, there has been no consistent method to quantify roughness of additively manufactured metals</a:t>
            </a:r>
            <a:r>
              <a:rPr lang="en-US" dirty="0" smtClean="0">
                <a:latin typeface="+mn-lt"/>
                <a:ea typeface="Calibri" pitchFamily="34" charset="0"/>
                <a:cs typeface="Calibri"/>
              </a:rPr>
              <a:t>.</a:t>
            </a:r>
          </a:p>
        </p:txBody>
      </p:sp>
      <p:sp>
        <p:nvSpPr>
          <p:cNvPr id="23" name="Rectangle 22">
            <a:extLst>
              <a:ext uri="{FF2B5EF4-FFF2-40B4-BE49-F238E27FC236}">
                <a16:creationId xmlns:a16="http://schemas.microsoft.com/office/drawing/2014/main" id="{61E319B0-40C1-4006-BDAD-053C6FD8ABA8}"/>
              </a:ext>
            </a:extLst>
          </p:cNvPr>
          <p:cNvSpPr/>
          <p:nvPr/>
        </p:nvSpPr>
        <p:spPr>
          <a:xfrm>
            <a:off x="84406" y="6005567"/>
            <a:ext cx="4582111" cy="200765"/>
          </a:xfrm>
          <a:prstGeom prst="rect">
            <a:avLst/>
          </a:prstGeom>
          <a:noFill/>
        </p:spPr>
        <p:txBody>
          <a:bodyPr wrap="square" lIns="0" tIns="0" rIns="0" bIns="0">
            <a:noAutofit/>
          </a:bodyPr>
          <a:lstStyle/>
          <a:p>
            <a:pPr lvl="0">
              <a:spcBef>
                <a:spcPts val="0"/>
              </a:spcBef>
              <a:spcAft>
                <a:spcPts val="0"/>
              </a:spcAft>
            </a:pPr>
            <a:r>
              <a:rPr lang="en-US" sz="1100" dirty="0">
                <a:solidFill>
                  <a:srgbClr val="106600"/>
                </a:solidFill>
                <a:latin typeface="Calibri"/>
                <a:ea typeface="Calibri"/>
                <a:cs typeface="Calibri"/>
                <a:sym typeface="Calibri"/>
              </a:rPr>
              <a:t>This work was performed in part at The Center for Integrated Nanotechnologies.</a:t>
            </a:r>
          </a:p>
        </p:txBody>
      </p:sp>
      <p:sp>
        <p:nvSpPr>
          <p:cNvPr id="20" name="Rectangle 19">
            <a:extLst>
              <a:ext uri="{FF2B5EF4-FFF2-40B4-BE49-F238E27FC236}">
                <a16:creationId xmlns:a16="http://schemas.microsoft.com/office/drawing/2014/main" id="{61E319B0-40C1-4006-BDAD-053C6FD8ABA8}"/>
              </a:ext>
            </a:extLst>
          </p:cNvPr>
          <p:cNvSpPr/>
          <p:nvPr/>
        </p:nvSpPr>
        <p:spPr>
          <a:xfrm>
            <a:off x="4902135" y="6094173"/>
            <a:ext cx="5009961" cy="509479"/>
          </a:xfrm>
          <a:prstGeom prst="rect">
            <a:avLst/>
          </a:prstGeom>
          <a:noFill/>
        </p:spPr>
        <p:txBody>
          <a:bodyPr wrap="square" lIns="0" tIns="0" rIns="0" bIns="0">
            <a:noAutofit/>
          </a:bodyPr>
          <a:lstStyle/>
          <a:p>
            <a:r>
              <a:rPr lang="en-US" sz="1200" dirty="0">
                <a:solidFill>
                  <a:srgbClr val="106636"/>
                </a:solidFill>
              </a:rPr>
              <a:t>“Mirabal, A.; </a:t>
            </a:r>
            <a:r>
              <a:rPr lang="en-US" sz="1200" dirty="0" err="1">
                <a:solidFill>
                  <a:srgbClr val="106636"/>
                </a:solidFill>
              </a:rPr>
              <a:t>Loza</a:t>
            </a:r>
            <a:r>
              <a:rPr lang="en-US" sz="1200" dirty="0">
                <a:solidFill>
                  <a:srgbClr val="106636"/>
                </a:solidFill>
              </a:rPr>
              <a:t>-Hernandez, I.; Clark, C.; Hooks, D. E.; McBride, M.; Stull, J. A. </a:t>
            </a:r>
            <a:r>
              <a:rPr lang="en-US" sz="1200" b="0" i="0" u="none" strike="noStrike" dirty="0" smtClean="0">
                <a:solidFill>
                  <a:srgbClr val="106636"/>
                </a:solidFill>
                <a:effectLst/>
              </a:rPr>
              <a:t>Roughness </a:t>
            </a:r>
            <a:r>
              <a:rPr lang="en-US" sz="1200" b="0" i="0" u="none" strike="noStrike" dirty="0">
                <a:solidFill>
                  <a:srgbClr val="106636"/>
                </a:solidFill>
                <a:effectLst/>
              </a:rPr>
              <a:t>measurements across topographically varied additively manufactured metal </a:t>
            </a:r>
            <a:r>
              <a:rPr lang="en-US" sz="1200" b="0" i="0" u="none" strike="noStrike" dirty="0" smtClean="0">
                <a:solidFill>
                  <a:srgbClr val="106636"/>
                </a:solidFill>
                <a:effectLst/>
              </a:rPr>
              <a:t>surfaces</a:t>
            </a:r>
            <a:r>
              <a:rPr lang="en-US" sz="1200" dirty="0">
                <a:solidFill>
                  <a:srgbClr val="106636"/>
                </a:solidFill>
              </a:rPr>
              <a:t>.</a:t>
            </a:r>
            <a:r>
              <a:rPr lang="en-US" sz="1200" b="0" i="0" u="none" strike="noStrike" dirty="0" smtClean="0">
                <a:solidFill>
                  <a:srgbClr val="106636"/>
                </a:solidFill>
                <a:effectLst/>
              </a:rPr>
              <a:t> </a:t>
            </a:r>
            <a:r>
              <a:rPr lang="en-US" sz="1200" b="0" i="1" u="none" strike="noStrike" dirty="0" smtClean="0">
                <a:solidFill>
                  <a:srgbClr val="106636"/>
                </a:solidFill>
                <a:effectLst/>
              </a:rPr>
              <a:t>Additive Manufacturing 2023 </a:t>
            </a:r>
            <a:r>
              <a:rPr lang="en-US" sz="1200" dirty="0">
                <a:solidFill>
                  <a:srgbClr val="106636"/>
                </a:solidFill>
              </a:rPr>
              <a:t>(</a:t>
            </a:r>
            <a:r>
              <a:rPr lang="en-US" sz="1200" b="0" i="0" u="none" strike="noStrike" dirty="0" smtClean="0">
                <a:solidFill>
                  <a:srgbClr val="106636"/>
                </a:solidFill>
                <a:effectLst/>
              </a:rPr>
              <a:t>69</a:t>
            </a:r>
            <a:r>
              <a:rPr lang="en-US" sz="1200" dirty="0" smtClean="0">
                <a:solidFill>
                  <a:srgbClr val="106636"/>
                </a:solidFill>
              </a:rPr>
              <a:t>).</a:t>
            </a:r>
            <a:endParaRPr lang="en-US" sz="1200" dirty="0">
              <a:solidFill>
                <a:srgbClr val="106636"/>
              </a:solidFill>
            </a:endParaRPr>
          </a:p>
        </p:txBody>
      </p:sp>
      <p:sp>
        <p:nvSpPr>
          <p:cNvPr id="15" name="TextBox 14">
            <a:extLst>
              <a:ext uri="{FF2B5EF4-FFF2-40B4-BE49-F238E27FC236}">
                <a16:creationId xmlns:a16="http://schemas.microsoft.com/office/drawing/2014/main" id="{9AECE345-B1FD-175B-5595-1AFB94CC17E2}"/>
              </a:ext>
            </a:extLst>
          </p:cNvPr>
          <p:cNvSpPr txBox="1"/>
          <p:nvPr/>
        </p:nvSpPr>
        <p:spPr>
          <a:xfrm>
            <a:off x="234888" y="5088255"/>
            <a:ext cx="4333595" cy="1005918"/>
          </a:xfrm>
          <a:prstGeom prst="rect">
            <a:avLst/>
          </a:prstGeom>
          <a:noFill/>
        </p:spPr>
        <p:txBody>
          <a:bodyPr wrap="square" rtlCol="0">
            <a:noAutofit/>
          </a:bodyPr>
          <a:lstStyle/>
          <a:p>
            <a:pPr lvl="0" algn="just">
              <a:spcBef>
                <a:spcPts val="0"/>
              </a:spcBef>
              <a:spcAft>
                <a:spcPts val="0"/>
              </a:spcAft>
            </a:pPr>
            <a:r>
              <a:rPr lang="en-US" sz="1200" dirty="0">
                <a:solidFill>
                  <a:schemeClr val="dk1"/>
                </a:solidFill>
                <a:latin typeface="Calibri"/>
                <a:ea typeface="Calibri"/>
                <a:cs typeface="Calibri"/>
                <a:sym typeface="Calibri"/>
              </a:rPr>
              <a:t>Laser powder bed fusion (LBPF) AM metal samples created to represent different face types were evaluated with 4 measurement techniques and analysis approaches to describe the most precise, consistent method to determine surface roughness</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6309" y="6182778"/>
            <a:ext cx="593512" cy="592973"/>
          </a:xfrm>
          <a:prstGeom prst="rect">
            <a:avLst/>
          </a:prstGeom>
        </p:spPr>
      </p:pic>
      <p:pic>
        <p:nvPicPr>
          <p:cNvPr id="3" name="Picture 2">
            <a:extLst>
              <a:ext uri="{FF2B5EF4-FFF2-40B4-BE49-F238E27FC236}">
                <a16:creationId xmlns:a16="http://schemas.microsoft.com/office/drawing/2014/main" id="{3A2C61BA-13BF-946B-CD17-E7316995E63C}"/>
              </a:ext>
            </a:extLst>
          </p:cNvPr>
          <p:cNvPicPr>
            <a:picLocks noChangeAspect="1"/>
          </p:cNvPicPr>
          <p:nvPr/>
        </p:nvPicPr>
        <p:blipFill>
          <a:blip r:embed="rId4"/>
          <a:stretch>
            <a:fillRect/>
          </a:stretch>
        </p:blipFill>
        <p:spPr>
          <a:xfrm>
            <a:off x="2010867" y="2043070"/>
            <a:ext cx="2572871" cy="3045185"/>
          </a:xfrm>
          <a:prstGeom prst="rect">
            <a:avLst/>
          </a:prstGeom>
        </p:spPr>
      </p:pic>
      <p:pic>
        <p:nvPicPr>
          <p:cNvPr id="4" name="Picture 3">
            <a:extLst>
              <a:ext uri="{FF2B5EF4-FFF2-40B4-BE49-F238E27FC236}">
                <a16:creationId xmlns:a16="http://schemas.microsoft.com/office/drawing/2014/main" id="{E6D0E69A-B18E-0862-F87F-414F280AD45A}"/>
              </a:ext>
            </a:extLst>
          </p:cNvPr>
          <p:cNvPicPr>
            <a:picLocks noChangeAspect="1"/>
          </p:cNvPicPr>
          <p:nvPr/>
        </p:nvPicPr>
        <p:blipFill>
          <a:blip r:embed="rId5"/>
          <a:stretch>
            <a:fillRect/>
          </a:stretch>
        </p:blipFill>
        <p:spPr>
          <a:xfrm>
            <a:off x="84406" y="3051662"/>
            <a:ext cx="1986503" cy="1007901"/>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64715" y="6229589"/>
            <a:ext cx="1904781" cy="374063"/>
          </a:xfrm>
          <a:prstGeom prst="rect">
            <a:avLst/>
          </a:prstGeom>
        </p:spPr>
      </p:pic>
    </p:spTree>
    <p:extLst>
      <p:ext uri="{BB962C8B-B14F-4D97-AF65-F5344CB8AC3E}">
        <p14:creationId xmlns:p14="http://schemas.microsoft.com/office/powerpoint/2010/main" val="1930651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10420</TotalTime>
  <Words>786</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Verdana</vt:lpstr>
      <vt:lpstr>Wingdings 3</vt:lpstr>
      <vt:lpstr>DOE SC Theme - Green v13 (16x9)</vt:lpstr>
      <vt:lpstr>Quantifying roughness of additively manufactured (AM) metals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Stacy Baker 231467</dc:creator>
  <cp:lastModifiedBy>Baker, Stacy Leigh</cp:lastModifiedBy>
  <cp:revision>484</cp:revision>
  <cp:lastPrinted>2023-02-27T23:28:28Z</cp:lastPrinted>
  <dcterms:created xsi:type="dcterms:W3CDTF">2020-04-15T21:20:35Z</dcterms:created>
  <dcterms:modified xsi:type="dcterms:W3CDTF">2023-06-13T16:05:42Z</dcterms:modified>
</cp:coreProperties>
</file>