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2" r:id="rId1"/>
  </p:sldMasterIdLst>
  <p:notesMasterIdLst>
    <p:notesMasterId r:id="rId3"/>
  </p:notesMasterIdLst>
  <p:handoutMasterIdLst>
    <p:handoutMasterId r:id="rId4"/>
  </p:handoutMasterIdLst>
  <p:sldIdLst>
    <p:sldId id="1940" r:id="rId2"/>
  </p:sldIdLst>
  <p:sldSz cx="12192000" cy="6858000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" userDrawn="1">
          <p15:clr>
            <a:srgbClr val="A4A3A4"/>
          </p15:clr>
        </p15:guide>
        <p15:guide id="2" pos="384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D407453-F421-697E-314F-71F6B863C7A3}" name="Bachand, George D" initials="BGD" userId="S::gdbacha@sandia.gov::3c7ec09e-f496-4698-a3ca-81639d651b9d" providerId="AD"/>
  <p188:author id="{E503B791-8B45-4171-EB2B-B05E13B27C35}" name="Brady, Nathan Gallagher" initials="BNG" userId="S::ngbrady@sandia.gov::63bb50dc-3b74-4a86-b586-516b2900344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ruju" initials="" lastIdx="3" clrIdx="0"/>
  <p:cmAuthor id="7" name="Office of Science" initials="SC" lastIdx="1" clrIdx="7">
    <p:extLst>
      <p:ext uri="{19B8F6BF-5375-455C-9EA6-DF929625EA0E}">
        <p15:presenceInfo xmlns:p15="http://schemas.microsoft.com/office/powerpoint/2012/main" userId="Office of Science" providerId="None"/>
      </p:ext>
    </p:extLst>
  </p:cmAuthor>
  <p:cmAuthor id="1" name="OMB28" initials="OMB28" lastIdx="3" clrIdx="1"/>
  <p:cmAuthor id="8" name="BES" initials="HL" lastIdx="10" clrIdx="8">
    <p:extLst>
      <p:ext uri="{19B8F6BF-5375-455C-9EA6-DF929625EA0E}">
        <p15:presenceInfo xmlns:p15="http://schemas.microsoft.com/office/powerpoint/2012/main" userId="BES" providerId="None"/>
      </p:ext>
    </p:extLst>
  </p:cmAuthor>
  <p:cmAuthor id="2" name="Lisa Yost" initials="LY" lastIdx="1" clrIdx="2">
    <p:extLst>
      <p:ext uri="{19B8F6BF-5375-455C-9EA6-DF929625EA0E}">
        <p15:presenceInfo xmlns:p15="http://schemas.microsoft.com/office/powerpoint/2012/main" userId="Lisa Yost" providerId="None"/>
      </p:ext>
    </p:extLst>
  </p:cmAuthor>
  <p:cmAuthor id="9" name="hortlin" initials="h" lastIdx="4" clrIdx="9"/>
  <p:cmAuthor id="3" name="Pham, Sandra" initials="PS" lastIdx="47" clrIdx="3">
    <p:extLst>
      <p:ext uri="{19B8F6BF-5375-455C-9EA6-DF929625EA0E}">
        <p15:presenceInfo xmlns:p15="http://schemas.microsoft.com/office/powerpoint/2012/main" userId="Pham, Sandra" providerId="None"/>
      </p:ext>
    </p:extLst>
  </p:cmAuthor>
  <p:cmAuthor id="4" name="Sandra Pham" initials="LY" lastIdx="7" clrIdx="4">
    <p:extLst>
      <p:ext uri="{19B8F6BF-5375-455C-9EA6-DF929625EA0E}">
        <p15:presenceInfo xmlns:p15="http://schemas.microsoft.com/office/powerpoint/2012/main" userId="Sandra Pham" providerId="None"/>
      </p:ext>
    </p:extLst>
  </p:cmAuthor>
  <p:cmAuthor id="5" name="Klausing, Kathleen" initials="KK" lastIdx="1" clrIdx="5">
    <p:extLst>
      <p:ext uri="{19B8F6BF-5375-455C-9EA6-DF929625EA0E}">
        <p15:presenceInfo xmlns:p15="http://schemas.microsoft.com/office/powerpoint/2012/main" userId="Klausing, Kathleen" providerId="None"/>
      </p:ext>
    </p:extLst>
  </p:cmAuthor>
  <p:cmAuthor id="6" name="Allen, Denise" initials="DA" lastIdx="1" clrIdx="6">
    <p:extLst>
      <p:ext uri="{19B8F6BF-5375-455C-9EA6-DF929625EA0E}">
        <p15:presenceInfo xmlns:p15="http://schemas.microsoft.com/office/powerpoint/2012/main" userId="Allen, Denis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600"/>
    <a:srgbClr val="0F6636"/>
    <a:srgbClr val="106636"/>
    <a:srgbClr val="000000"/>
    <a:srgbClr val="0000FF"/>
    <a:srgbClr val="F2F2F2"/>
    <a:srgbClr val="5AE838"/>
    <a:srgbClr val="9966FF"/>
    <a:srgbClr val="0099FF"/>
    <a:srgbClr val="33CCF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39" autoAdjust="0"/>
    <p:restoredTop sz="66744" autoAdjust="0"/>
  </p:normalViewPr>
  <p:slideViewPr>
    <p:cSldViewPr snapToGrid="0">
      <p:cViewPr>
        <p:scale>
          <a:sx n="100" d="100"/>
          <a:sy n="100" d="100"/>
        </p:scale>
        <p:origin x="2304" y="204"/>
      </p:cViewPr>
      <p:guideLst>
        <p:guide orient="horz" pos="312"/>
        <p:guide pos="3843"/>
      </p:guideLst>
    </p:cSldViewPr>
  </p:slideViewPr>
  <p:outlineViewPr>
    <p:cViewPr>
      <p:scale>
        <a:sx n="33" d="100"/>
        <a:sy n="33" d="100"/>
      </p:scale>
      <p:origin x="0" y="-20126"/>
    </p:cViewPr>
  </p:outlineViewPr>
  <p:notesTextViewPr>
    <p:cViewPr>
      <p:scale>
        <a:sx n="144" d="100"/>
        <a:sy n="144" d="100"/>
      </p:scale>
      <p:origin x="0" y="-2802"/>
    </p:cViewPr>
  </p:notesTextViewPr>
  <p:sorterViewPr>
    <p:cViewPr>
      <p:scale>
        <a:sx n="60" d="100"/>
        <a:sy n="60" d="100"/>
      </p:scale>
      <p:origin x="0" y="-6096"/>
    </p:cViewPr>
  </p:sorterViewPr>
  <p:notesViewPr>
    <p:cSldViewPr snapToGrid="0" showGuides="1">
      <p:cViewPr>
        <p:scale>
          <a:sx n="110" d="100"/>
          <a:sy n="110" d="100"/>
        </p:scale>
        <p:origin x="172" y="-1980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8/10/relationships/authors" Target="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1"/>
            <a:ext cx="2982380" cy="464900"/>
          </a:xfrm>
          <a:prstGeom prst="rect">
            <a:avLst/>
          </a:prstGeom>
        </p:spPr>
        <p:txBody>
          <a:bodyPr vert="horz" lIns="91847" tIns="45921" rIns="91847" bIns="459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882" y="11"/>
            <a:ext cx="2982379" cy="464900"/>
          </a:xfrm>
          <a:prstGeom prst="rect">
            <a:avLst/>
          </a:prstGeom>
        </p:spPr>
        <p:txBody>
          <a:bodyPr vert="horz" lIns="91847" tIns="45921" rIns="91847" bIns="45921" rtlCol="0"/>
          <a:lstStyle>
            <a:lvl1pPr algn="r">
              <a:defRPr sz="1200"/>
            </a:lvl1pPr>
          </a:lstStyle>
          <a:p>
            <a:fld id="{B17554D1-967C-4C6D-9F2D-48B3C272017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11"/>
            <a:ext cx="2982380" cy="464900"/>
          </a:xfrm>
          <a:prstGeom prst="rect">
            <a:avLst/>
          </a:prstGeom>
        </p:spPr>
        <p:txBody>
          <a:bodyPr vert="horz" lIns="91847" tIns="45921" rIns="91847" bIns="459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882" y="8829911"/>
            <a:ext cx="2982379" cy="464900"/>
          </a:xfrm>
          <a:prstGeom prst="rect">
            <a:avLst/>
          </a:prstGeom>
        </p:spPr>
        <p:txBody>
          <a:bodyPr vert="horz" lIns="91847" tIns="45921" rIns="91847" bIns="45921" rtlCol="0" anchor="b"/>
          <a:lstStyle>
            <a:lvl1pPr algn="r">
              <a:defRPr sz="1200"/>
            </a:lvl1pPr>
          </a:lstStyle>
          <a:p>
            <a:fld id="{AA47E720-93EF-483D-84A7-F39F5B8DB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49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1"/>
            <a:ext cx="2981912" cy="464820"/>
          </a:xfrm>
          <a:prstGeom prst="rect">
            <a:avLst/>
          </a:prstGeom>
        </p:spPr>
        <p:txBody>
          <a:bodyPr vert="horz" lIns="92628" tIns="46311" rIns="92628" bIns="4631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353" y="11"/>
            <a:ext cx="2981912" cy="464820"/>
          </a:xfrm>
          <a:prstGeom prst="rect">
            <a:avLst/>
          </a:prstGeom>
        </p:spPr>
        <p:txBody>
          <a:bodyPr vert="horz" lIns="92628" tIns="46311" rIns="92628" bIns="4631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6962A90-C2A2-4CDF-8D04-DA2BD430AAAB}" type="datetimeFigureOut">
              <a:rPr lang="en-US"/>
              <a:pPr>
                <a:defRPr/>
              </a:pPr>
              <a:t>4/27/2023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4488" y="698500"/>
            <a:ext cx="6192837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28" tIns="46311" rIns="92628" bIns="4631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503" y="4415791"/>
            <a:ext cx="5504827" cy="4183380"/>
          </a:xfrm>
          <a:prstGeom prst="rect">
            <a:avLst/>
          </a:prstGeom>
        </p:spPr>
        <p:txBody>
          <a:bodyPr vert="horz" lIns="92628" tIns="46311" rIns="92628" bIns="4631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994"/>
            <a:ext cx="2981912" cy="464820"/>
          </a:xfrm>
          <a:prstGeom prst="rect">
            <a:avLst/>
          </a:prstGeom>
        </p:spPr>
        <p:txBody>
          <a:bodyPr vert="horz" lIns="92628" tIns="46311" rIns="92628" bIns="4631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353" y="8829994"/>
            <a:ext cx="2981912" cy="464820"/>
          </a:xfrm>
          <a:prstGeom prst="rect">
            <a:avLst/>
          </a:prstGeom>
        </p:spPr>
        <p:txBody>
          <a:bodyPr vert="horz" lIns="92628" tIns="46311" rIns="92628" bIns="4631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876D4B8-3D7E-42E7-AF06-6D9133F7F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26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2/adma.202370058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222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>
                <a:solidFill>
                  <a:srgbClr val="0D0D0D"/>
                </a:solidFill>
                <a:latin typeface="Arial"/>
                <a:cs typeface="Arial"/>
              </a:rPr>
              <a:t>HL Type (place “X” where appropriate):</a:t>
            </a:r>
            <a:r>
              <a:rPr lang="en-US" dirty="0" smtClean="0">
                <a:solidFill>
                  <a:srgbClr val="0D0D0D"/>
                </a:solidFill>
                <a:latin typeface="Arial"/>
                <a:cs typeface="Arial"/>
              </a:rPr>
              <a:t> User___, Staff___, User</a:t>
            </a:r>
            <a:r>
              <a:rPr lang="en-US" baseline="0" dirty="0" smtClean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0D0D0D"/>
                </a:solidFill>
                <a:latin typeface="Arial"/>
                <a:cs typeface="Arial"/>
              </a:rPr>
              <a:t>&amp; </a:t>
            </a:r>
            <a:r>
              <a:rPr lang="en-US" dirty="0" err="1" smtClean="0">
                <a:solidFill>
                  <a:srgbClr val="0D0D0D"/>
                </a:solidFill>
                <a:latin typeface="Arial"/>
                <a:cs typeface="Arial"/>
              </a:rPr>
              <a:t>Staff__X</a:t>
            </a:r>
            <a:r>
              <a:rPr lang="en-US" dirty="0" smtClean="0">
                <a:solidFill>
                  <a:srgbClr val="0D0D0D"/>
                </a:solidFill>
                <a:latin typeface="Arial"/>
                <a:cs typeface="Arial"/>
              </a:rPr>
              <a:t>_</a:t>
            </a:r>
          </a:p>
          <a:p>
            <a:pPr marL="0" marR="0" lvl="0" indent="0" algn="l" defTabSz="9222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solidFill>
                <a:srgbClr val="0D0D0D"/>
              </a:solidFill>
              <a:latin typeface="Arial"/>
              <a:cs typeface="Arial"/>
            </a:endParaRPr>
          </a:p>
          <a:p>
            <a:pPr defTabSz="922264">
              <a:defRPr/>
            </a:pPr>
            <a:r>
              <a:rPr lang="en-US" u="sng" dirty="0" smtClean="0">
                <a:latin typeface="Arial"/>
                <a:cs typeface="Arial"/>
              </a:rPr>
              <a:t>1-2 paragraph description of highlight</a:t>
            </a:r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 smtClean="0">
              <a:solidFill>
                <a:srgbClr val="0D0D0D"/>
              </a:solidFill>
              <a:latin typeface="Arial"/>
              <a:cs typeface="Arial"/>
            </a:endParaRPr>
          </a:p>
          <a:p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/>
            <a:r>
              <a:rPr lang="en-US" sz="1200" b="0" i="0" u="none" strike="noStrike" baseline="0" dirty="0" smtClean="0">
                <a:latin typeface="Times New Roman" panose="02020603050405020304" pitchFamily="18" charset="0"/>
              </a:rPr>
              <a:t>A stable anode-free all-solid-state battery (AF-ASSB) with sulfide-based solid-electrolyte (SE) (</a:t>
            </a:r>
            <a:r>
              <a:rPr lang="en-US" sz="1200" b="0" i="0" u="none" strike="noStrike" baseline="0" dirty="0" err="1" smtClean="0">
                <a:latin typeface="Times New Roman" panose="02020603050405020304" pitchFamily="18" charset="0"/>
              </a:rPr>
              <a:t>argyrodite</a:t>
            </a:r>
            <a:r>
              <a:rPr lang="en-US" sz="1200" b="0" i="0" u="none" strike="noStrike" baseline="0" dirty="0" smtClean="0">
                <a:latin typeface="Times New Roman" panose="02020603050405020304" pitchFamily="18" charset="0"/>
              </a:rPr>
              <a:t> Li6PS5Cl, </a:t>
            </a:r>
            <a:r>
              <a:rPr lang="en-US" sz="1200" b="0" i="0" u="none" strike="noStrike" baseline="0" dirty="0" err="1" smtClean="0">
                <a:latin typeface="Times New Roman" panose="02020603050405020304" pitchFamily="18" charset="0"/>
              </a:rPr>
              <a:t>LPSCl</a:t>
            </a:r>
            <a:r>
              <a:rPr lang="en-US" sz="1200" b="0" i="0" u="none" strike="noStrike" baseline="0" dirty="0" smtClean="0">
                <a:latin typeface="Times New Roman" panose="02020603050405020304" pitchFamily="18" charset="0"/>
              </a:rPr>
              <a:t>) is achieved by tuning wetting of lithium metal on “empty” copper current-collector. A layer of </a:t>
            </a:r>
            <a:r>
              <a:rPr lang="en-US" sz="1200" b="0" i="0" u="none" strike="noStrike" baseline="0" dirty="0" err="1" smtClean="0">
                <a:latin typeface="Times New Roman" panose="02020603050405020304" pitchFamily="18" charset="0"/>
              </a:rPr>
              <a:t>lithiophilic</a:t>
            </a:r>
            <a:r>
              <a:rPr lang="en-US" sz="1200" b="0" i="0" u="none" strike="noStrike" baseline="0" dirty="0" smtClean="0">
                <a:latin typeface="Times New Roman" panose="02020603050405020304" pitchFamily="18" charset="0"/>
              </a:rPr>
              <a:t> 1 μm Li2Te is first  synthesized by exposing the collector to tellurium vapor, followed by </a:t>
            </a:r>
            <a:r>
              <a:rPr lang="en-US" sz="1200" b="0" i="1" u="none" strike="noStrike" baseline="0" dirty="0" smtClean="0">
                <a:latin typeface="Times New Roman,Italic"/>
              </a:rPr>
              <a:t>in-situ </a:t>
            </a:r>
            <a:r>
              <a:rPr lang="en-US" sz="1200" b="0" i="0" u="none" strike="noStrike" baseline="0" dirty="0" smtClean="0">
                <a:latin typeface="Times New Roman" panose="02020603050405020304" pitchFamily="18" charset="0"/>
              </a:rPr>
              <a:t>Li activation during the first charge. The Li2Te significantly reduces the electrodeposition/</a:t>
            </a:r>
            <a:r>
              <a:rPr lang="en-US" sz="1200" b="0" i="0" u="none" strike="noStrike" baseline="0" dirty="0" err="1" smtClean="0">
                <a:latin typeface="Times New Roman" panose="02020603050405020304" pitchFamily="18" charset="0"/>
              </a:rPr>
              <a:t>electrodissolution</a:t>
            </a:r>
            <a:r>
              <a:rPr lang="en-US" sz="1200" b="0" i="0" u="none" strike="noStrike" baseline="0" dirty="0" smtClean="0">
                <a:latin typeface="Times New Roman" panose="02020603050405020304" pitchFamily="18" charset="0"/>
              </a:rPr>
              <a:t> </a:t>
            </a:r>
            <a:r>
              <a:rPr lang="en-US" sz="1200" b="0" i="0" u="none" strike="noStrike" baseline="0" dirty="0" err="1" smtClean="0">
                <a:latin typeface="Times New Roman" panose="02020603050405020304" pitchFamily="18" charset="0"/>
              </a:rPr>
              <a:t>overpotentials</a:t>
            </a:r>
            <a:r>
              <a:rPr lang="en-US" sz="1200" b="0" i="0" u="none" strike="noStrike" baseline="0" dirty="0" smtClean="0">
                <a:latin typeface="Times New Roman" panose="02020603050405020304" pitchFamily="18" charset="0"/>
              </a:rPr>
              <a:t> and improves </a:t>
            </a:r>
            <a:r>
              <a:rPr lang="en-US" sz="1200" b="0" i="0" u="none" strike="noStrike" baseline="0" dirty="0" err="1" smtClean="0">
                <a:latin typeface="Times New Roman" panose="02020603050405020304" pitchFamily="18" charset="0"/>
              </a:rPr>
              <a:t>Coulombic</a:t>
            </a:r>
            <a:r>
              <a:rPr lang="en-US" sz="1200" b="0" i="0" u="none" strike="noStrike" baseline="0" dirty="0" smtClean="0">
                <a:latin typeface="Times New Roman" panose="02020603050405020304" pitchFamily="18" charset="0"/>
              </a:rPr>
              <a:t> efficiency (CE). During continuous plating experiments using half-cells (1 mA cm-2), the accumulated thickness of electrodeposited Li on Li2Te-Cu is more than 70 μm, which is the thickness of Li foil counter-electrode. Full AF-ASSB with NMC811 cathode delivers an initial CE of 83% at 0.2C, with a cycling CE above 99%. </a:t>
            </a:r>
            <a:r>
              <a:rPr lang="en-US" sz="1200" b="0" i="0" u="none" strike="noStrike" baseline="0" dirty="0" err="1" smtClean="0">
                <a:latin typeface="Times New Roman" panose="02020603050405020304" pitchFamily="18" charset="0"/>
              </a:rPr>
              <a:t>Cryo</a:t>
            </a:r>
            <a:r>
              <a:rPr lang="en-US" sz="1200" b="0" i="0" u="none" strike="noStrike" baseline="0" dirty="0" smtClean="0">
                <a:latin typeface="Times New Roman" panose="02020603050405020304" pitchFamily="18" charset="0"/>
              </a:rPr>
              <a:t>-FIB sectioning demonstrates uniform electrodeposited metal microstructure, with no signs of voids or dendrites at the collector-SE interface. </a:t>
            </a:r>
            <a:r>
              <a:rPr lang="en-US" sz="1200" b="0" i="0" u="none" strike="noStrike" baseline="0" dirty="0" err="1" smtClean="0">
                <a:latin typeface="Times New Roman" panose="02020603050405020304" pitchFamily="18" charset="0"/>
              </a:rPr>
              <a:t>Electrodissolution</a:t>
            </a:r>
            <a:r>
              <a:rPr lang="en-US" sz="1200" b="0" i="0" u="none" strike="noStrike" baseline="0" dirty="0" smtClean="0">
                <a:latin typeface="Times New Roman" panose="02020603050405020304" pitchFamily="18" charset="0"/>
              </a:rPr>
              <a:t> is uniform and complete, with Li2Te remaining structurally stable and adherent. By contrast, unmodified Cu current collector promotes inhomogeneous Li electrodeposition/</a:t>
            </a:r>
            <a:r>
              <a:rPr lang="en-US" sz="1200" b="0" i="0" u="none" strike="noStrike" baseline="0" dirty="0" err="1" smtClean="0">
                <a:latin typeface="Times New Roman" panose="02020603050405020304" pitchFamily="18" charset="0"/>
              </a:rPr>
              <a:t>electrodissolution</a:t>
            </a:r>
            <a:r>
              <a:rPr lang="en-US" sz="1200" b="0" i="0" u="none" strike="noStrike" baseline="0" dirty="0" smtClean="0">
                <a:latin typeface="Times New Roman" panose="02020603050405020304" pitchFamily="18" charset="0"/>
              </a:rPr>
              <a:t>, electrochemically inactive “dead metal”, dendrites that extend into SE, and thick non-uniform solid electrolyte interphase (SEI) interspersed with pores. Density functional theory and mesoscale calculations provide insight regarding nucleation-growth behavior. This work paves the way for viable AF-ASSBs that deliver significantly higher specific energies and cost less than ASSBs which require metal or ion storing anodes.</a:t>
            </a:r>
          </a:p>
          <a:p>
            <a:pPr algn="l"/>
            <a:endParaRPr lang="en-US" dirty="0" smtClean="0">
              <a:solidFill>
                <a:srgbClr val="0D0D0D"/>
              </a:solidFill>
              <a:latin typeface="Arial"/>
              <a:cs typeface="Arial"/>
            </a:endParaRPr>
          </a:p>
          <a:p>
            <a:r>
              <a:rPr lang="en-US" u="sng" dirty="0" smtClean="0">
                <a:solidFill>
                  <a:srgbClr val="0D0D0D"/>
                </a:solidFill>
                <a:latin typeface="Arial"/>
                <a:cs typeface="Arial"/>
              </a:rPr>
              <a:t>Collaborating Institutions</a:t>
            </a:r>
          </a:p>
          <a:p>
            <a:r>
              <a:rPr lang="en-US" dirty="0" smtClean="0">
                <a:solidFill>
                  <a:srgbClr val="0D0D0D"/>
                </a:solidFill>
                <a:latin typeface="Arial"/>
                <a:cs typeface="Arial"/>
              </a:rPr>
              <a:t>University</a:t>
            </a:r>
            <a:r>
              <a:rPr lang="en-US" baseline="0" dirty="0" smtClean="0">
                <a:solidFill>
                  <a:srgbClr val="0D0D0D"/>
                </a:solidFill>
                <a:latin typeface="Arial"/>
                <a:cs typeface="Arial"/>
              </a:rPr>
              <a:t> of Texas at Austin</a:t>
            </a:r>
          </a:p>
          <a:p>
            <a:r>
              <a:rPr lang="en-US" baseline="0" dirty="0" smtClean="0">
                <a:solidFill>
                  <a:srgbClr val="0D0D0D"/>
                </a:solidFill>
                <a:latin typeface="Arial"/>
                <a:cs typeface="Arial"/>
              </a:rPr>
              <a:t>Purdue University</a:t>
            </a:r>
          </a:p>
          <a:p>
            <a:r>
              <a:rPr lang="en-US" baseline="0" dirty="0" smtClean="0">
                <a:solidFill>
                  <a:srgbClr val="0D0D0D"/>
                </a:solidFill>
                <a:latin typeface="Arial"/>
                <a:cs typeface="Arial"/>
              </a:rPr>
              <a:t>Oak Ridge National Laboratory</a:t>
            </a:r>
          </a:p>
          <a:p>
            <a:r>
              <a:rPr lang="en-US" baseline="0" dirty="0" smtClean="0">
                <a:solidFill>
                  <a:srgbClr val="0D0D0D"/>
                </a:solidFill>
                <a:latin typeface="Arial"/>
                <a:cs typeface="Arial"/>
              </a:rPr>
              <a:t>Los Alamos National Laboratory</a:t>
            </a:r>
            <a:endParaRPr lang="en-US" dirty="0" smtClean="0">
              <a:solidFill>
                <a:srgbClr val="0D0D0D"/>
              </a:solidFill>
              <a:latin typeface="Arial"/>
              <a:cs typeface="Arial"/>
            </a:endParaRPr>
          </a:p>
          <a:p>
            <a:endParaRPr lang="en-US" dirty="0" smtClean="0">
              <a:solidFill>
                <a:srgbClr val="0D0D0D"/>
              </a:solidFill>
              <a:latin typeface="Arial"/>
              <a:cs typeface="Arial"/>
            </a:endParaRPr>
          </a:p>
          <a:p>
            <a:pPr defTabSz="922264">
              <a:defRPr/>
            </a:pPr>
            <a:r>
              <a:rPr lang="en-US" u="sng" dirty="0" smtClean="0">
                <a:latin typeface="Arial"/>
                <a:cs typeface="Arial"/>
              </a:rPr>
              <a:t>Funding Overview Section (place “X” for all relevant sources)</a:t>
            </a:r>
          </a:p>
          <a:p>
            <a:pPr defTabSz="922264">
              <a:defRPr/>
            </a:pPr>
            <a:r>
              <a:rPr lang="en-US" dirty="0" smtClean="0">
                <a:latin typeface="Arial"/>
                <a:cs typeface="Arial"/>
              </a:rPr>
              <a:t>BES Funding: MSED__X_, CSGB___, EFRC___, SUFD___</a:t>
            </a:r>
          </a:p>
          <a:p>
            <a:pPr defTabSz="922264">
              <a:defRPr/>
            </a:pPr>
            <a:r>
              <a:rPr lang="en-US" dirty="0" smtClean="0">
                <a:latin typeface="Arial"/>
                <a:cs typeface="Arial"/>
              </a:rPr>
              <a:t>SC Funding: ASCR___, BES_X__, BER___, FES___, HEP___, NP___, WDTS___, SBIR___, etc.</a:t>
            </a:r>
          </a:p>
          <a:p>
            <a:pPr defTabSz="922264">
              <a:defRPr/>
            </a:pPr>
            <a:r>
              <a:rPr lang="en-US" dirty="0" smtClean="0">
                <a:latin typeface="Arial"/>
                <a:cs typeface="Arial"/>
              </a:rPr>
              <a:t>Other Funding: DOD___, DOE___, NIH___, NSF___, etc.</a:t>
            </a:r>
          </a:p>
          <a:p>
            <a:endParaRPr lang="en-US" dirty="0" smtClean="0">
              <a:solidFill>
                <a:srgbClr val="0D0D0D"/>
              </a:solidFill>
              <a:latin typeface="Arial"/>
              <a:cs typeface="Arial"/>
            </a:endParaRPr>
          </a:p>
          <a:p>
            <a:r>
              <a:rPr lang="en-US" u="sng" dirty="0" smtClean="0">
                <a:solidFill>
                  <a:srgbClr val="0D0D0D"/>
                </a:solidFill>
                <a:latin typeface="Arial"/>
                <a:cs typeface="Arial"/>
              </a:rPr>
              <a:t>Funding details for all sources: (example)</a:t>
            </a:r>
          </a:p>
          <a:p>
            <a:pPr defTabSz="922264">
              <a:defRPr/>
            </a:pPr>
            <a:r>
              <a:rPr lang="en-US" dirty="0" smtClean="0">
                <a:latin typeface="Arial"/>
                <a:cs typeface="Arial"/>
              </a:rPr>
              <a:t>This work was performed, in part, at the Center for Integrated Nanotechnologies, an</a:t>
            </a:r>
            <a:r>
              <a:rPr lang="en-US" baseline="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Office of Science User Facility operated for the U.S. Department of Energy (DOE) Office of</a:t>
            </a:r>
            <a:r>
              <a:rPr lang="en-US" baseline="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Science. Los Alamos National Laboratory, an affirmative action equal opportunity employer,</a:t>
            </a:r>
            <a:r>
              <a:rPr lang="en-US" baseline="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is managed by Triad National Security, LLC for the U.S. Department of Energy’s NNSA,</a:t>
            </a:r>
            <a:r>
              <a:rPr lang="en-US" baseline="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under contract 89233218CNA000001. The calculations were supported by the Welch</a:t>
            </a:r>
            <a:r>
              <a:rPr lang="en-US" baseline="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Foundation (F-1841), and computing resources at the Extreme Science and Engineering</a:t>
            </a:r>
            <a:r>
              <a:rPr lang="en-US" baseline="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Discovery Environment (XSEDE) and Texas Advanced Computing Center (TACC).</a:t>
            </a:r>
          </a:p>
          <a:p>
            <a:pPr defTabSz="922264">
              <a:defRPr/>
            </a:pPr>
            <a:endParaRPr lang="en-US" dirty="0" smtClean="0">
              <a:latin typeface="Arial"/>
              <a:cs typeface="Arial"/>
            </a:endParaRPr>
          </a:p>
          <a:p>
            <a:pPr defTabSz="922264">
              <a:defRPr/>
            </a:pPr>
            <a:r>
              <a:rPr lang="en-US" u="sng" dirty="0" smtClean="0">
                <a:latin typeface="Arial"/>
                <a:cs typeface="Arial"/>
              </a:rPr>
              <a:t>Publication/ press releases/ related links: </a:t>
            </a:r>
            <a:r>
              <a:rPr lang="en-US" u="sng" dirty="0" smtClean="0">
                <a:solidFill>
                  <a:srgbClr val="0D0D0D"/>
                </a:solidFill>
                <a:latin typeface="Arial"/>
                <a:cs typeface="Arial"/>
              </a:rPr>
              <a:t>(example)</a:t>
            </a:r>
            <a:endParaRPr lang="en-US" dirty="0" smtClean="0">
              <a:latin typeface="Arial"/>
              <a:cs typeface="Arial"/>
            </a:endParaRPr>
          </a:p>
          <a:p>
            <a:pPr marL="0" marR="0" lvl="0" indent="0" algn="l" defTabSz="9222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rgbClr val="008000"/>
                </a:solidFill>
              </a:rPr>
              <a:t>Wang, Y.; Liu, Y.; Nguyen, M.; Cho, J.; Katyal, N.; Vishnugopi, B. S.; Hao, H.; Fang, R.; Wu, N.; Liu, P.; Mukherjee, P. P.; Nanda, J.; Henkelman, G.; Watt, J.; Mitlin, D. “</a:t>
            </a:r>
            <a:r>
              <a:rPr lang="pt-BR" sz="1000" dirty="0" smtClean="0">
                <a:solidFill>
                  <a:srgbClr val="106636"/>
                </a:solidFill>
              </a:rPr>
              <a:t>Stable Anode-Free All-Solid-State Lithium Battery through Tuned Metal Wetting on the Copper Current Collector.” Advanced Materials. 2022, n/a, e2206762. </a:t>
            </a:r>
            <a:r>
              <a:rPr lang="en-US" sz="1000" dirty="0" smtClean="0">
                <a:hlinkClick r:id="rId3"/>
              </a:rPr>
              <a:t>doi.org/10.1002/adma.202370058</a:t>
            </a:r>
            <a:endParaRPr lang="pt-BR" sz="1000" dirty="0" smtClean="0">
              <a:solidFill>
                <a:srgbClr val="106636"/>
              </a:solidFill>
            </a:endParaRPr>
          </a:p>
          <a:p>
            <a:endParaRPr lang="en-US" sz="1200" dirty="0">
              <a:solidFill>
                <a:srgbClr val="106636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76D4B8-3D7E-42E7-AF06-6D9133F7F08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95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3839" y="182879"/>
            <a:ext cx="11704320" cy="6492240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1656819"/>
            <a:ext cx="9966960" cy="2076983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800" b="1" cap="none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1" y="3869638"/>
            <a:ext cx="8767860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2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640" y="586505"/>
            <a:ext cx="5565639" cy="935227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710268" y="5257801"/>
            <a:ext cx="8767233" cy="1417319"/>
          </a:xfrm>
        </p:spPr>
        <p:txBody>
          <a:bodyPr anchor="ctr">
            <a:normAutofit/>
          </a:bodyPr>
          <a:lstStyle>
            <a:lvl1pPr marL="34290" indent="0" algn="ctr">
              <a:buNone/>
              <a:defRPr sz="1800" i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33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7795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8812" y="1069850"/>
            <a:ext cx="5676937" cy="5065906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39"/>
            <a:ext cx="3779520" cy="330111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EC3F3F8-FB97-4CA2-B020-4BFF49CE1262}"/>
              </a:ext>
            </a:extLst>
          </p:cNvPr>
          <p:cNvSpPr txBox="1">
            <a:spLocks/>
          </p:cNvSpPr>
          <p:nvPr/>
        </p:nvSpPr>
        <p:spPr>
          <a:xfrm>
            <a:off x="225779" y="3"/>
            <a:ext cx="11787327" cy="902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3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F062FA-AF45-4321-8D16-B5AE09218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695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3839" y="182879"/>
            <a:ext cx="11704320" cy="6492240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3536" y="2788248"/>
            <a:ext cx="7624925" cy="1281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83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1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929663-6CA7-4931-8F5D-849FE6A4CD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2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96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035" y="1017332"/>
            <a:ext cx="11390071" cy="5221425"/>
          </a:xfrm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8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27846"/>
            <a:ext cx="12192000" cy="7301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035" y="1017332"/>
            <a:ext cx="11390071" cy="5601833"/>
          </a:xfrm>
        </p:spPr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436808" y="6619164"/>
            <a:ext cx="576296" cy="231440"/>
          </a:xfrm>
        </p:spPr>
        <p:txBody>
          <a:bodyPr/>
          <a:lstStyle/>
          <a:p>
            <a:fld id="{26CA2777-A89F-4130-B308-73BB659559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88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Small Header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27846"/>
            <a:ext cx="12192000" cy="7301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779" y="3"/>
            <a:ext cx="11787327" cy="5775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" y="7702"/>
            <a:ext cx="12192001" cy="6858063"/>
            <a:chOff x="0" y="7701"/>
            <a:chExt cx="9144001" cy="6858063"/>
          </a:xfrm>
        </p:grpSpPr>
        <p:sp>
          <p:nvSpPr>
            <p:cNvPr id="15" name="Right Triangle 14"/>
            <p:cNvSpPr/>
            <p:nvPr/>
          </p:nvSpPr>
          <p:spPr>
            <a:xfrm rot="10800000">
              <a:off x="8676725" y="5968741"/>
              <a:ext cx="467275" cy="897023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6" name="Right Triangle 15"/>
            <p:cNvSpPr/>
            <p:nvPr/>
          </p:nvSpPr>
          <p:spPr>
            <a:xfrm rot="10800000">
              <a:off x="2825194" y="5776157"/>
              <a:ext cx="467275" cy="897023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0" y="7701"/>
              <a:ext cx="9144001" cy="6665477"/>
              <a:chOff x="0" y="7701"/>
              <a:chExt cx="9144001" cy="6665477"/>
            </a:xfrm>
          </p:grpSpPr>
          <p:sp>
            <p:nvSpPr>
              <p:cNvPr id="18" name="Rectangle 17"/>
              <p:cNvSpPr/>
              <p:nvPr/>
            </p:nvSpPr>
            <p:spPr>
              <a:xfrm flipV="1">
                <a:off x="3292469" y="6096000"/>
                <a:ext cx="5851531" cy="577178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9" name="Right Triangle 18"/>
              <p:cNvSpPr/>
              <p:nvPr/>
            </p:nvSpPr>
            <p:spPr>
              <a:xfrm flipH="1">
                <a:off x="8676725" y="7701"/>
                <a:ext cx="467275" cy="897023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ight Triangle 19"/>
              <p:cNvSpPr/>
              <p:nvPr/>
            </p:nvSpPr>
            <p:spPr>
              <a:xfrm flipH="1">
                <a:off x="1" y="902526"/>
                <a:ext cx="467275" cy="897023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0" y="1787093"/>
                <a:ext cx="9144000" cy="4446321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2" name="Rectangle 21"/>
              <p:cNvSpPr/>
              <p:nvPr/>
            </p:nvSpPr>
            <p:spPr>
              <a:xfrm>
                <a:off x="0" y="597965"/>
                <a:ext cx="9144001" cy="5510738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</p:grpSp>
      </p:grpSp>
      <p:cxnSp>
        <p:nvCxnSpPr>
          <p:cNvPr id="25" name="Straight Connector 24"/>
          <p:cNvCxnSpPr/>
          <p:nvPr/>
        </p:nvCxnSpPr>
        <p:spPr>
          <a:xfrm flipH="1">
            <a:off x="1" y="593401"/>
            <a:ext cx="11780713" cy="0"/>
          </a:xfrm>
          <a:prstGeom prst="line">
            <a:avLst/>
          </a:prstGeom>
          <a:ln cap="rnd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1787949" y="2393"/>
            <a:ext cx="408044" cy="587485"/>
          </a:xfrm>
          <a:prstGeom prst="line">
            <a:avLst/>
          </a:prstGeom>
          <a:ln cap="rnd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436808" y="6619164"/>
            <a:ext cx="576296" cy="23144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00448BA-62AF-4340-AB5F-316C0E06117B}" type="slidenum">
              <a:rPr lang="en-US" smtClean="0">
                <a:solidFill>
                  <a:srgbClr val="0F3F66"/>
                </a:solidFill>
              </a:rPr>
              <a:pPr/>
              <a:t>‹#›</a:t>
            </a:fld>
            <a:endParaRPr lang="en-US" dirty="0">
              <a:solidFill>
                <a:srgbClr val="0F3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035" y="749296"/>
            <a:ext cx="11390071" cy="5869869"/>
          </a:xfrm>
        </p:spPr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49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0306" y="1277471"/>
            <a:ext cx="5467574" cy="4803289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1277471"/>
            <a:ext cx="5592694" cy="4803289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06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4716" y="1031624"/>
            <a:ext cx="5468112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716" y="1808546"/>
            <a:ext cx="5468112" cy="4293738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031624"/>
            <a:ext cx="5468112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1808864"/>
            <a:ext cx="5468112" cy="4293738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72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07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7795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5753" y="1097280"/>
            <a:ext cx="5532851" cy="50252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779520" cy="328786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B37B8B0-5783-417D-8EB4-D2892ACD842A}"/>
              </a:ext>
            </a:extLst>
          </p:cNvPr>
          <p:cNvSpPr txBox="1">
            <a:spLocks/>
          </p:cNvSpPr>
          <p:nvPr/>
        </p:nvSpPr>
        <p:spPr>
          <a:xfrm>
            <a:off x="225779" y="3"/>
            <a:ext cx="11787327" cy="902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8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/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1" y="7702"/>
            <a:ext cx="12192001" cy="6858063"/>
            <a:chOff x="0" y="7701"/>
            <a:chExt cx="9144001" cy="6858063"/>
          </a:xfrm>
        </p:grpSpPr>
        <p:sp>
          <p:nvSpPr>
            <p:cNvPr id="20" name="Right Triangle 19"/>
            <p:cNvSpPr/>
            <p:nvPr/>
          </p:nvSpPr>
          <p:spPr>
            <a:xfrm rot="10800000">
              <a:off x="8676725" y="5968741"/>
              <a:ext cx="467275" cy="897023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" name="Right Triangle 18"/>
            <p:cNvSpPr/>
            <p:nvPr/>
          </p:nvSpPr>
          <p:spPr>
            <a:xfrm rot="10800000">
              <a:off x="2825194" y="5776157"/>
              <a:ext cx="467275" cy="897023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0" y="7701"/>
              <a:ext cx="9144001" cy="6858063"/>
              <a:chOff x="0" y="7701"/>
              <a:chExt cx="9144001" cy="6858063"/>
            </a:xfrm>
          </p:grpSpPr>
          <p:sp>
            <p:nvSpPr>
              <p:cNvPr id="13" name="Rectangle 12"/>
              <p:cNvSpPr/>
              <p:nvPr/>
            </p:nvSpPr>
            <p:spPr>
              <a:xfrm flipV="1">
                <a:off x="3292469" y="6096000"/>
                <a:ext cx="5851531" cy="577178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8" name="Right Triangle 17"/>
              <p:cNvSpPr/>
              <p:nvPr/>
            </p:nvSpPr>
            <p:spPr>
              <a:xfrm flipH="1">
                <a:off x="8676725" y="7701"/>
                <a:ext cx="467275" cy="897023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" name="Right Triangle 9"/>
              <p:cNvSpPr/>
              <p:nvPr/>
            </p:nvSpPr>
            <p:spPr>
              <a:xfrm flipH="1">
                <a:off x="1" y="902526"/>
                <a:ext cx="467275" cy="897023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0" y="1787093"/>
                <a:ext cx="9144000" cy="4446321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7" name="Rectangle 6"/>
              <p:cNvSpPr/>
              <p:nvPr/>
            </p:nvSpPr>
            <p:spPr>
              <a:xfrm>
                <a:off x="467276" y="902527"/>
                <a:ext cx="8676725" cy="5193475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cxnSp>
            <p:nvCxnSpPr>
              <p:cNvPr id="32" name="Straight Connector 31"/>
              <p:cNvCxnSpPr>
                <a:cxnSpLocks/>
                <a:endCxn id="20" idx="0"/>
              </p:cNvCxnSpPr>
              <p:nvPr/>
            </p:nvCxnSpPr>
            <p:spPr>
              <a:xfrm>
                <a:off x="9034983" y="6670981"/>
                <a:ext cx="109017" cy="194783"/>
              </a:xfrm>
              <a:prstGeom prst="line">
                <a:avLst/>
              </a:prstGeom>
              <a:ln cap="rnd"/>
              <a:effectLst>
                <a:outerShdw blurRad="38100" dist="25400" dir="16200000" rotWithShape="0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cxnSpLocks/>
                <a:stCxn id="19" idx="0"/>
              </p:cNvCxnSpPr>
              <p:nvPr/>
            </p:nvCxnSpPr>
            <p:spPr>
              <a:xfrm flipH="1" flipV="1">
                <a:off x="3058832" y="6235098"/>
                <a:ext cx="233637" cy="438082"/>
              </a:xfrm>
              <a:prstGeom prst="line">
                <a:avLst/>
              </a:prstGeom>
              <a:ln cap="rnd"/>
              <a:effectLst>
                <a:outerShdw blurRad="38100" dist="25400" dir="16200000" rotWithShape="0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779" y="3"/>
            <a:ext cx="11787327" cy="902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035" y="1017332"/>
            <a:ext cx="11390071" cy="5078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36808" y="6308056"/>
            <a:ext cx="576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6CA2777-A89F-4130-B308-73BB659559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25" y="6316801"/>
            <a:ext cx="2622792" cy="440596"/>
          </a:xfrm>
          <a:prstGeom prst="rect">
            <a:avLst/>
          </a:prstGeom>
        </p:spPr>
      </p:pic>
      <p:cxnSp>
        <p:nvCxnSpPr>
          <p:cNvPr id="21" name="Straight Connector 20"/>
          <p:cNvCxnSpPr>
            <a:cxnSpLocks/>
            <a:stCxn id="18" idx="4"/>
            <a:endCxn id="18" idx="0"/>
          </p:cNvCxnSpPr>
          <p:nvPr/>
        </p:nvCxnSpPr>
        <p:spPr>
          <a:xfrm flipV="1">
            <a:off x="11568968" y="7702"/>
            <a:ext cx="623033" cy="897023"/>
          </a:xfrm>
          <a:prstGeom prst="line">
            <a:avLst/>
          </a:prstGeom>
          <a:ln cap="rnd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  <a:stCxn id="19" idx="0"/>
          </p:cNvCxnSpPr>
          <p:nvPr/>
        </p:nvCxnSpPr>
        <p:spPr>
          <a:xfrm flipV="1">
            <a:off x="4389959" y="6673178"/>
            <a:ext cx="7662341" cy="2"/>
          </a:xfrm>
          <a:prstGeom prst="line">
            <a:avLst/>
          </a:prstGeom>
          <a:ln cap="rnd"/>
          <a:effectLst>
            <a:outerShdw blurRad="38100" dist="25400" dir="16200000" rotWithShape="0">
              <a:srgbClr val="000000">
                <a:alpha val="2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6233414"/>
            <a:ext cx="4078443" cy="0"/>
          </a:xfrm>
          <a:prstGeom prst="line">
            <a:avLst/>
          </a:prstGeom>
          <a:ln cap="rnd"/>
          <a:effectLst>
            <a:outerShdw blurRad="38100" dist="25400" dir="16200000" rotWithShape="0">
              <a:srgbClr val="000000">
                <a:alpha val="2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  <a:endCxn id="10" idx="0"/>
          </p:cNvCxnSpPr>
          <p:nvPr/>
        </p:nvCxnSpPr>
        <p:spPr>
          <a:xfrm flipH="1">
            <a:off x="623035" y="902526"/>
            <a:ext cx="10945932" cy="0"/>
          </a:xfrm>
          <a:prstGeom prst="line">
            <a:avLst/>
          </a:prstGeom>
          <a:ln cap="rnd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  <a:endCxn id="10" idx="0"/>
          </p:cNvCxnSpPr>
          <p:nvPr/>
        </p:nvCxnSpPr>
        <p:spPr>
          <a:xfrm flipV="1">
            <a:off x="0" y="902527"/>
            <a:ext cx="623035" cy="897023"/>
          </a:xfrm>
          <a:prstGeom prst="line">
            <a:avLst/>
          </a:prstGeom>
          <a:ln cap="rnd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6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7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4" r:id="rId1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7013" indent="-173038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80000"/>
        <a:buFont typeface="Wingdings 3" panose="05040102010807070707" pitchFamily="18" charset="2"/>
        <a:buChar char="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98463" indent="-171450" algn="l" defTabSz="685800" rtl="0" eaLnBrk="1" latinLnBrk="0" hangingPunct="1">
        <a:lnSpc>
          <a:spcPct val="12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Wingdings 3" panose="05040102010807070707" pitchFamily="18" charset="2"/>
        <a:buChar char="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9913" indent="-171450" algn="l" defTabSz="685800" rtl="0" eaLnBrk="1" latinLnBrk="0" hangingPunct="1">
        <a:lnSpc>
          <a:spcPct val="12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Wingdings 3" panose="05040102010807070707" pitchFamily="18" charset="2"/>
        <a:buChar char="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2950" indent="-173038" algn="l" defTabSz="685800" rtl="0" eaLnBrk="1" latinLnBrk="0" hangingPunct="1">
        <a:lnSpc>
          <a:spcPct val="12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Wingdings 3" panose="05040102010807070707" pitchFamily="18" charset="2"/>
        <a:buChar char="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14400" indent="-171450" algn="l" defTabSz="685800" rtl="0" eaLnBrk="1" latinLnBrk="0" hangingPunct="1">
        <a:lnSpc>
          <a:spcPct val="12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Wingdings 3" panose="05040102010807070707" pitchFamily="18" charset="2"/>
        <a:buChar char="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D11C0-0B4E-4A9B-9978-226831B3C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79" y="4"/>
            <a:ext cx="11787327" cy="846126"/>
          </a:xfrm>
        </p:spPr>
        <p:txBody>
          <a:bodyPr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en-US" sz="2800" b="1" dirty="0"/>
              <a:t>Stable Anode-Free All-Solid-State Lithium Battery through Tuned Metal Wetting</a:t>
            </a:r>
            <a:endParaRPr lang="en-US" sz="2800" b="1" i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Rectangle 35">
            <a:extLst>
              <a:ext uri="{FF2B5EF4-FFF2-40B4-BE49-F238E27FC236}">
                <a16:creationId xmlns:a16="http://schemas.microsoft.com/office/drawing/2014/main" id="{8E58DAE7-FAC5-48B9-861C-1B01EB5A8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0640" y="1200150"/>
            <a:ext cx="6967282" cy="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/>
          <a:p>
            <a:r>
              <a:rPr lang="en-US" sz="2000" b="1" dirty="0">
                <a:solidFill>
                  <a:srgbClr val="0F6636"/>
                </a:solidFill>
                <a:latin typeface="+mj-lt"/>
                <a:ea typeface="Calibri" pitchFamily="34" charset="0"/>
                <a:cs typeface="Calibri"/>
              </a:rPr>
              <a:t>Scientific </a:t>
            </a:r>
            <a:r>
              <a:rPr lang="en-US" sz="2000" b="1" dirty="0" smtClean="0">
                <a:solidFill>
                  <a:srgbClr val="0F6636"/>
                </a:solidFill>
                <a:latin typeface="+mj-lt"/>
                <a:ea typeface="Calibri" pitchFamily="34" charset="0"/>
                <a:cs typeface="Calibri"/>
              </a:rPr>
              <a:t>Achievement</a:t>
            </a:r>
          </a:p>
          <a:p>
            <a:r>
              <a:rPr lang="en-US" sz="2000" b="1" dirty="0" smtClean="0"/>
              <a:t>Development of </a:t>
            </a:r>
            <a:r>
              <a:rPr lang="en-US" sz="2000" b="1" dirty="0"/>
              <a:t>the first sulfide-based anode free all solid-state battery (AF-ASSB). </a:t>
            </a:r>
          </a:p>
          <a:p>
            <a:endParaRPr lang="en-US" sz="2000" b="1" dirty="0">
              <a:solidFill>
                <a:srgbClr val="0F6636"/>
              </a:solidFill>
              <a:latin typeface="+mj-lt"/>
              <a:ea typeface="Calibri" pitchFamily="34" charset="0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5AB4DC-C268-4277-A54D-5E68D1711C3C}"/>
              </a:ext>
            </a:extLst>
          </p:cNvPr>
          <p:cNvSpPr txBox="1"/>
          <p:nvPr/>
        </p:nvSpPr>
        <p:spPr>
          <a:xfrm>
            <a:off x="5159774" y="3960101"/>
            <a:ext cx="6764840" cy="142918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altLang="ja-JP" b="1" dirty="0">
                <a:solidFill>
                  <a:srgbClr val="0F6636"/>
                </a:solidFill>
                <a:latin typeface="+mj-lt"/>
                <a:ea typeface="Calibri" pitchFamily="34" charset="0"/>
                <a:cs typeface="Calibri"/>
              </a:rPr>
              <a:t>Research </a:t>
            </a:r>
            <a:r>
              <a:rPr lang="en-US" altLang="ja-JP" b="1" dirty="0" smtClean="0">
                <a:solidFill>
                  <a:srgbClr val="0F6636"/>
                </a:solidFill>
                <a:latin typeface="+mj-lt"/>
                <a:ea typeface="Calibri" pitchFamily="34" charset="0"/>
                <a:cs typeface="Calibri"/>
              </a:rPr>
              <a:t>Details</a:t>
            </a:r>
          </a:p>
          <a:p>
            <a:pPr marL="91440" lvl="1" indent="-91440">
              <a:spcBef>
                <a:spcPts val="0"/>
              </a:spcBef>
              <a:spcAft>
                <a:spcPts val="0"/>
              </a:spcAft>
              <a:buClr>
                <a:srgbClr val="106600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High activity is achieved by tuning the wetting of Li on an “empty” copper current-collector by the initial synthesis of a 1 </a:t>
            </a:r>
            <a:r>
              <a:rPr lang="en-US" sz="1600" i="1" dirty="0"/>
              <a:t>µ</a:t>
            </a:r>
            <a:r>
              <a:rPr lang="en-US" sz="1600" dirty="0"/>
              <a:t>m layer of Li</a:t>
            </a:r>
            <a:r>
              <a:rPr lang="en-US" sz="1600" baseline="-25000" dirty="0"/>
              <a:t>2</a:t>
            </a:r>
            <a:r>
              <a:rPr lang="en-US" sz="1600" dirty="0"/>
              <a:t>Te.</a:t>
            </a:r>
          </a:p>
          <a:p>
            <a:pPr marL="91440" lvl="1" indent="-91440">
              <a:spcBef>
                <a:spcPts val="0"/>
              </a:spcBef>
              <a:spcAft>
                <a:spcPts val="0"/>
              </a:spcAft>
              <a:buClr>
                <a:srgbClr val="106600"/>
              </a:buClr>
              <a:buFont typeface="Arial" panose="020B0604020202020204" pitchFamily="34" charset="0"/>
              <a:buChar char="•"/>
            </a:pPr>
            <a:r>
              <a:rPr lang="en-US" sz="1600" dirty="0" err="1"/>
              <a:t>Cryo</a:t>
            </a:r>
            <a:r>
              <a:rPr lang="en-US" sz="1600" dirty="0"/>
              <a:t>-FIB sectioning demonstrates uniform electrodeposited Li metal, with no signs of voids or dendrites at the collector-SE interface.</a:t>
            </a:r>
          </a:p>
          <a:p>
            <a:endParaRPr lang="en-US" sz="1600" dirty="0"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E5A144-7E9E-487C-8E31-0FE4415AA73E}"/>
              </a:ext>
            </a:extLst>
          </p:cNvPr>
          <p:cNvSpPr txBox="1"/>
          <p:nvPr/>
        </p:nvSpPr>
        <p:spPr>
          <a:xfrm>
            <a:off x="5120640" y="2466975"/>
            <a:ext cx="6843434" cy="139147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altLang="ja-JP" sz="2000" b="1" dirty="0">
                <a:solidFill>
                  <a:srgbClr val="0F6636"/>
                </a:solidFill>
                <a:latin typeface="+mj-lt"/>
                <a:ea typeface="Calibri" pitchFamily="34" charset="0"/>
                <a:cs typeface="Calibri"/>
              </a:rPr>
              <a:t>Significance and </a:t>
            </a:r>
            <a:r>
              <a:rPr lang="en-US" altLang="ja-JP" sz="2000" b="1" dirty="0" smtClean="0">
                <a:solidFill>
                  <a:srgbClr val="0F6636"/>
                </a:solidFill>
                <a:latin typeface="+mj-lt"/>
                <a:ea typeface="Calibri" pitchFamily="34" charset="0"/>
                <a:cs typeface="Calibri"/>
              </a:rPr>
              <a:t>Impact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Solid-state electrolytes (SSEs) provide greater battery safety since most inorganic SSEs are nonflammable. An anode free configuration reduces overall cell weight and reduces ignition risk. </a:t>
            </a:r>
          </a:p>
          <a:p>
            <a:endParaRPr lang="en-US" altLang="ja-JP" sz="2000" b="1" dirty="0">
              <a:solidFill>
                <a:srgbClr val="0F6636"/>
              </a:solidFill>
              <a:latin typeface="+mj-lt"/>
              <a:ea typeface="Calibri" pitchFamily="34" charset="0"/>
              <a:cs typeface="Calibri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1E319B0-40C1-4006-BDAD-053C6FD8ABA8}"/>
              </a:ext>
            </a:extLst>
          </p:cNvPr>
          <p:cNvSpPr/>
          <p:nvPr/>
        </p:nvSpPr>
        <p:spPr>
          <a:xfrm>
            <a:off x="84406" y="6005567"/>
            <a:ext cx="4582111" cy="20076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106600"/>
                </a:solidFill>
                <a:latin typeface="Calibri"/>
                <a:ea typeface="Calibri"/>
                <a:cs typeface="Calibri"/>
                <a:sym typeface="Calibri"/>
              </a:rPr>
              <a:t>This work was performed in part at The Center for Integrated Nanotechnologies.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E319B0-40C1-4006-BDAD-053C6FD8ABA8}"/>
              </a:ext>
            </a:extLst>
          </p:cNvPr>
          <p:cNvSpPr/>
          <p:nvPr/>
        </p:nvSpPr>
        <p:spPr>
          <a:xfrm>
            <a:off x="5120640" y="5490936"/>
            <a:ext cx="6843434" cy="753054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r>
              <a:rPr lang="en-US" sz="1200" dirty="0">
                <a:solidFill>
                  <a:srgbClr val="008000"/>
                </a:solidFill>
              </a:rPr>
              <a:t>Wang, Y.; Liu, Y.; Nguyen, M.; Cho, J.; Katyal, N.; Vishnugopi, B. S.; Hao, H.; Fang, R.; Wu, N.; Liu, P.; Mukherjee, P. P.; Nanda, J.; Henkelman, G.; Watt, J.; Mitlin, D. Stable Anode-Free All-Solid-State Lithium Battery through Tuned Metal Wetting on the Copper Current Collector</a:t>
            </a:r>
            <a:r>
              <a:rPr lang="en-US" sz="1200" i="1" dirty="0">
                <a:solidFill>
                  <a:srgbClr val="008000"/>
                </a:solidFill>
              </a:rPr>
              <a:t>. Advanced Materials</a:t>
            </a:r>
            <a:r>
              <a:rPr lang="en-US" sz="1200" dirty="0">
                <a:solidFill>
                  <a:srgbClr val="008000"/>
                </a:solidFill>
              </a:rPr>
              <a:t>. 2022</a:t>
            </a:r>
            <a:endParaRPr lang="en-US" sz="1200" dirty="0">
              <a:solidFill>
                <a:srgbClr val="10663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ECE345-B1FD-175B-5595-1AFB94CC17E2}"/>
              </a:ext>
            </a:extLst>
          </p:cNvPr>
          <p:cNvSpPr txBox="1"/>
          <p:nvPr/>
        </p:nvSpPr>
        <p:spPr>
          <a:xfrm>
            <a:off x="654734" y="5246946"/>
            <a:ext cx="4107766" cy="56481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/>
              <a:t>Schematic diagram of the working principle in an anode-free solid-state battery, and representative atomic structures of one Li atom or a monolayer of Li on top of </a:t>
            </a:r>
            <a:r>
              <a:rPr lang="en-US" sz="1200" i="1" u="sng" dirty="0" err="1"/>
              <a:t>fcc</a:t>
            </a:r>
            <a:r>
              <a:rPr lang="en-US" sz="1200" dirty="0"/>
              <a:t> Cu or </a:t>
            </a:r>
            <a:r>
              <a:rPr lang="en-US" sz="1200" i="1" dirty="0" err="1"/>
              <a:t>fcc</a:t>
            </a:r>
            <a:r>
              <a:rPr lang="en-US" sz="1200" dirty="0"/>
              <a:t> </a:t>
            </a:r>
            <a:r>
              <a:rPr lang="en-US" sz="1200" dirty="0" smtClean="0"/>
              <a:t>Li2Te.</a:t>
            </a:r>
            <a:endParaRPr lang="en-US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309" y="6182778"/>
            <a:ext cx="593512" cy="5929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1895" t="2513" b="2699"/>
          <a:stretch/>
        </p:blipFill>
        <p:spPr>
          <a:xfrm>
            <a:off x="381000" y="1202214"/>
            <a:ext cx="4310670" cy="32992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39" y="4486937"/>
            <a:ext cx="4036731" cy="741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3800" y="6282916"/>
            <a:ext cx="1520274" cy="3657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488" y="6278599"/>
            <a:ext cx="1820946" cy="3575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415" y="6285115"/>
            <a:ext cx="1271469" cy="36356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19" r="2431" b="17874"/>
          <a:stretch/>
        </p:blipFill>
        <p:spPr>
          <a:xfrm>
            <a:off x="8275865" y="6282916"/>
            <a:ext cx="2097954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65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 SC Theme - Green v13 (16x9)">
  <a:themeElements>
    <a:clrScheme name="DOE SC Colors">
      <a:dk1>
        <a:sysClr val="windowText" lastClr="000000"/>
      </a:dk1>
      <a:lt1>
        <a:sysClr val="window" lastClr="FFFFFF"/>
      </a:lt1>
      <a:dk2>
        <a:srgbClr val="0F3F66"/>
      </a:dk2>
      <a:lt2>
        <a:srgbClr val="EEECE1"/>
      </a:lt2>
      <a:accent1>
        <a:srgbClr val="0F6636"/>
      </a:accent1>
      <a:accent2>
        <a:srgbClr val="F3C727"/>
      </a:accent2>
      <a:accent3>
        <a:srgbClr val="4F81BD"/>
      </a:accent3>
      <a:accent4>
        <a:srgbClr val="C0504D"/>
      </a:accent4>
      <a:accent5>
        <a:srgbClr val="9BBB59"/>
      </a:accent5>
      <a:accent6>
        <a:srgbClr val="8064A2"/>
      </a:accent6>
      <a:hlink>
        <a:srgbClr val="0000FF"/>
      </a:hlink>
      <a:folHlink>
        <a:srgbClr val="80008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Reflec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E SC Theme - Green v13 (16x9)" id="{E04E78B8-D2A2-4C96-9874-3B47B781C56C}" vid="{E444A822-5044-46D6-8A64-7A315606C22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10404</TotalTime>
  <Words>795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Corbel</vt:lpstr>
      <vt:lpstr>Times New Roman</vt:lpstr>
      <vt:lpstr>Times New Roman,Italic</vt:lpstr>
      <vt:lpstr>Verdana</vt:lpstr>
      <vt:lpstr>Wingdings 3</vt:lpstr>
      <vt:lpstr>DOE SC Theme - Green v13 (16x9)</vt:lpstr>
      <vt:lpstr>Stable Anode-Free All-Solid-State Lithium Battery through Tuned Metal Wetting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bes-cint-science-highlight</dc:title>
  <dc:creator>Stacy Baker 231467</dc:creator>
  <cp:lastModifiedBy>Baker, Stacy Leigh</cp:lastModifiedBy>
  <cp:revision>482</cp:revision>
  <cp:lastPrinted>2023-02-27T23:28:28Z</cp:lastPrinted>
  <dcterms:created xsi:type="dcterms:W3CDTF">2020-04-15T21:20:35Z</dcterms:created>
  <dcterms:modified xsi:type="dcterms:W3CDTF">2023-04-27T16:28:06Z</dcterms:modified>
</cp:coreProperties>
</file>