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7" autoAdjust="0"/>
    <p:restoredTop sz="80492" autoAdjust="0"/>
  </p:normalViewPr>
  <p:slideViewPr>
    <p:cSldViewPr snapToGrid="0">
      <p:cViewPr varScale="1">
        <p:scale>
          <a:sx n="128" d="100"/>
          <a:sy n="128" d="100"/>
        </p:scale>
        <p:origin x="906" y="120"/>
      </p:cViewPr>
      <p:guideLst>
        <p:guide orient="horz" pos="312"/>
        <p:guide pos="3843"/>
      </p:guideLst>
    </p:cSldViewPr>
  </p:slideViewPr>
  <p:outlineViewPr>
    <p:cViewPr>
      <p:scale>
        <a:sx n="33" d="100"/>
        <a:sy n="33" d="100"/>
      </p:scale>
      <p:origin x="0" y="-20126"/>
    </p:cViewPr>
  </p:outlineViewPr>
  <p:notesTextViewPr>
    <p:cViewPr>
      <p:scale>
        <a:sx n="100" d="100"/>
        <a:sy n="100" d="100"/>
      </p:scale>
      <p:origin x="0" y="-1578"/>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9/26/2023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9/26/2023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a:ln>
                  <a:noFill/>
                </a:ln>
                <a:solidFill>
                  <a:prstClr val="black"/>
                </a:solidFill>
                <a:effectLst/>
                <a:uLnTx/>
                <a:uFillTx/>
                <a:latin typeface="Arial"/>
                <a:ea typeface="+mn-ea"/>
                <a:cs typeface="Arial"/>
              </a:rPr>
              <a:t> –</a:t>
            </a:r>
          </a:p>
          <a:p>
            <a:pPr algn="l"/>
            <a:r>
              <a:rPr lang="en-US" sz="1800" b="0" i="0" u="none" strike="noStrike" baseline="0" dirty="0">
                <a:latin typeface="AdvPSA5B8"/>
              </a:rPr>
              <a:t>While there has been a large body of work focused on understanding Li deposition/stripping behavior in Li-excess metal batteries using both solid and liquid electrolytes, there has been minimal focus on understanding Li behavior in anode free solid-state batteries (SSBs). Interfacial materials, including Li alloys and others, have previously been investigated in anode-free and Li-excess SSBs to improve cycling. Silver (Ag)-carbon composite layers can facilitate uniform cyclic Li deposition/stripping. Telluride layers have also been shown to promote uniform growth. Li-magnesium alloy interfaces can enhance diffusion and diminish voiding. While these studies have shown improved cell performance, there is a lack of knowledge of the mechanistic influence of interfacial layers on the evolution of Li in anode-free SSBs.</a:t>
            </a:r>
          </a:p>
          <a:p>
            <a:pPr algn="l"/>
            <a:endParaRPr lang="en-US" sz="1800" b="0" i="0" u="none" strike="noStrike" baseline="0" dirty="0">
              <a:latin typeface="AdvPSA5B8"/>
            </a:endParaRPr>
          </a:p>
          <a:p>
            <a:pPr algn="l"/>
            <a:r>
              <a:rPr lang="en-US" sz="1800" b="0" i="0" u="none" strike="noStrike" baseline="0" dirty="0">
                <a:latin typeface="AdvPSA5B8"/>
              </a:rPr>
              <a:t>Here, CINT Users and CINT Scientists investigate the structural and electrochemical evolution of Ag and gold (Au) alloy interlayers in sulfide (Li6PS5Cl [LPSC]) anode-free SSBs, finding that these materials enable uniform Li growth/stripping and act to mitigate contact loss at the end of stripping through responsive current homogenization. Both alloy layers enhance cycling stability and CE compared with bare copper (Cu).</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Acknowledgments</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p>
          <a:p>
            <a:pPr algn="l"/>
            <a:r>
              <a:rPr lang="en-US" sz="1800" b="0" i="0" u="none" strike="noStrike" baseline="0" dirty="0">
                <a:latin typeface="AdvPSA5B8"/>
              </a:rPr>
              <a:t>This work was supported by the Center for Mechano-Chemical Understanding of</a:t>
            </a:r>
          </a:p>
          <a:p>
            <a:pPr algn="l"/>
            <a:r>
              <a:rPr lang="en-US" sz="1800" b="0" i="0" u="none" strike="noStrike" baseline="0" dirty="0">
                <a:latin typeface="AdvPSA5B8"/>
              </a:rPr>
              <a:t>Solid Ion Conductors (MUSIC), an Energy Frontier Research Center funded by the</a:t>
            </a:r>
          </a:p>
          <a:p>
            <a:pPr algn="l"/>
            <a:r>
              <a:rPr lang="en-US" sz="1800" b="0" i="0" u="none" strike="noStrike" baseline="0" dirty="0">
                <a:latin typeface="AdvPSA5B8"/>
              </a:rPr>
              <a:t>US Department of Energy (DOE), Office of Science, Office of Basic Energy Sciences</a:t>
            </a:r>
          </a:p>
          <a:p>
            <a:pPr algn="l"/>
            <a:r>
              <a:rPr lang="en-US" sz="1800" b="0" i="0" u="none" strike="noStrike" baseline="0" dirty="0">
                <a:latin typeface="AdvPSA5B8"/>
              </a:rPr>
              <a:t>under contract DE-SC0023438. A portion of this work was performed at</a:t>
            </a:r>
          </a:p>
          <a:p>
            <a:pPr algn="l"/>
            <a:r>
              <a:rPr lang="en-US" sz="1800" b="0" i="0" u="none" strike="noStrike" baseline="0" dirty="0">
                <a:latin typeface="AdvPSA5B8"/>
              </a:rPr>
              <a:t>the Center for Integrated Nanotechnologies, an Office of Science User Facility</a:t>
            </a:r>
          </a:p>
          <a:p>
            <a:pPr algn="l"/>
            <a:r>
              <a:rPr lang="en-US" sz="1800" b="0" i="0" u="none" strike="noStrike" baseline="0" dirty="0">
                <a:latin typeface="AdvPSA5B8"/>
              </a:rPr>
              <a:t>operated for the US DOE, Office of Science. Los Alamos National Laboratory,</a:t>
            </a:r>
          </a:p>
          <a:p>
            <a:pPr algn="l"/>
            <a:r>
              <a:rPr lang="en-US" sz="1800" b="0" i="0" u="none" strike="noStrike" baseline="0" dirty="0">
                <a:latin typeface="AdvPSA5B8"/>
              </a:rPr>
              <a:t>an affirmative action equal opportunity employer, is managed by Triad National</a:t>
            </a:r>
          </a:p>
          <a:p>
            <a:pPr algn="l"/>
            <a:r>
              <a:rPr lang="en-US" sz="1800" b="0" i="0" u="none" strike="noStrike" baseline="0" dirty="0">
                <a:latin typeface="AdvPSA5B8"/>
              </a:rPr>
              <a:t>Security, LLC for the US DOE’s NNSA, under contract 89233218CNA000001. This</a:t>
            </a:r>
          </a:p>
          <a:p>
            <a:pPr algn="l"/>
            <a:r>
              <a:rPr lang="en-US" sz="1800" b="0" i="0" u="none" strike="noStrike" baseline="0" dirty="0">
                <a:latin typeface="AdvPSA5B8"/>
              </a:rPr>
              <a:t>research additionally used resources of the Advanced Photon Source, a US DOE</a:t>
            </a:r>
          </a:p>
          <a:p>
            <a:pPr algn="l"/>
            <a:r>
              <a:rPr lang="en-US" sz="1800" b="0" i="0" u="none" strike="noStrike" baseline="0" dirty="0">
                <a:latin typeface="AdvPSA5B8"/>
              </a:rPr>
              <a:t>Office of Science User Facility operated for the DOE Office of Science by Argonne</a:t>
            </a:r>
          </a:p>
          <a:p>
            <a:pPr algn="l"/>
            <a:r>
              <a:rPr lang="en-US" sz="1800" b="0" i="0" u="none" strike="noStrike" baseline="0" dirty="0">
                <a:latin typeface="AdvPSA5B8"/>
              </a:rPr>
              <a:t>National Laboratory under contract no. DE-AC02-06CH11357. S.E.S acknowledges</a:t>
            </a:r>
          </a:p>
          <a:p>
            <a:pPr algn="l"/>
            <a:r>
              <a:rPr lang="en-US" sz="1800" b="0" i="0" u="none" strike="noStrike" baseline="0" dirty="0">
                <a:latin typeface="AdvPSA5B8"/>
              </a:rPr>
              <a:t>support from an NSF Graduate Research Fellowship under grant</a:t>
            </a:r>
          </a:p>
          <a:p>
            <a:pPr algn="l"/>
            <a:r>
              <a:rPr lang="en-US" sz="1800" b="0" i="0" u="none" strike="noStrike" baseline="0" dirty="0">
                <a:latin typeface="AdvPSA5B8"/>
              </a:rPr>
              <a:t>no. DGE-1650044, US DOE Office of Science Graduate Student Research</a:t>
            </a:r>
          </a:p>
          <a:p>
            <a:pPr algn="l"/>
            <a:r>
              <a:rPr lang="en-US" sz="1800" b="0" i="0" u="none" strike="noStrike" baseline="0" dirty="0">
                <a:latin typeface="AdvPSA5B8"/>
              </a:rPr>
              <a:t>(SCGSR) program under contract no. DE-SC0014664, and a Sloan Foundation</a:t>
            </a:r>
          </a:p>
          <a:p>
            <a:pPr algn="l"/>
            <a:r>
              <a:rPr lang="en-US" sz="1800" b="0" i="0" u="none" strike="noStrike" baseline="0" dirty="0">
                <a:latin typeface="AdvPSA5B8"/>
              </a:rPr>
              <a:t>MPHD Program Scholarship.</a:t>
            </a:r>
          </a:p>
          <a:p>
            <a:pPr algn="l"/>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https://www.sciencedirect.com/science/article/pii/S2542435123003203</a:t>
            </a: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0" y="3"/>
            <a:ext cx="12191999" cy="902525"/>
          </a:xfrm>
        </p:spPr>
        <p:txBody>
          <a:bodyPr>
            <a:noAutofit/>
          </a:bodyPr>
          <a:lstStyle/>
          <a:p>
            <a:pPr algn="ctr"/>
            <a:r>
              <a:rPr lang="en-US" sz="3000" dirty="0"/>
              <a:t>Influence of Alloy Interfacial Layers in </a:t>
            </a:r>
            <a:r>
              <a:rPr lang="en-US" sz="3000" dirty="0" smtClean="0"/>
              <a:t/>
            </a:r>
            <a:br>
              <a:rPr lang="en-US" sz="3000" dirty="0" smtClean="0"/>
            </a:br>
            <a:r>
              <a:rPr lang="en-US" sz="3000" dirty="0" smtClean="0"/>
              <a:t>Anode-Free </a:t>
            </a:r>
            <a:r>
              <a:rPr lang="en-US" sz="3000" dirty="0"/>
              <a:t>Solid-State Batteries</a:t>
            </a:r>
            <a:endParaRPr lang="en-US" sz="3000" baseline="-25000" dirty="0"/>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659567" y="998689"/>
            <a:ext cx="11407515" cy="1223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oAutofit/>
          </a:bodyPr>
          <a:lstStyle/>
          <a:p>
            <a:r>
              <a:rPr lang="en-US" sz="2000" b="1" dirty="0">
                <a:solidFill>
                  <a:srgbClr val="0F6636"/>
                </a:solidFill>
                <a:latin typeface="+mj-lt"/>
                <a:ea typeface="Calibri" pitchFamily="34" charset="0"/>
                <a:cs typeface="Calibri"/>
              </a:rPr>
              <a:t>Scientific Achievement</a:t>
            </a:r>
          </a:p>
          <a:p>
            <a:r>
              <a:rPr lang="en-US" sz="1500" dirty="0" smtClean="0">
                <a:solidFill>
                  <a:srgbClr val="222222"/>
                </a:solidFill>
                <a:ea typeface="DengXian" panose="02010600030101010101" pitchFamily="2" charset="-122"/>
                <a:cs typeface="Times New Roman" panose="02020603050405020304" pitchFamily="18" charset="0"/>
              </a:rPr>
              <a:t>This </a:t>
            </a:r>
            <a:r>
              <a:rPr lang="en-US" sz="1500" dirty="0">
                <a:solidFill>
                  <a:srgbClr val="222222"/>
                </a:solidFill>
                <a:ea typeface="DengXian" panose="02010600030101010101" pitchFamily="2" charset="-122"/>
                <a:cs typeface="Times New Roman" panose="02020603050405020304" pitchFamily="18" charset="0"/>
              </a:rPr>
              <a:t>study provides new insights into the mechanisms through which alloy (Au and Ag) interfacial layers influence lithium deposition/stripping, revealing methods to improve the performance of anode-free solid-state batteries.</a:t>
            </a:r>
            <a:endParaRPr lang="en-US" sz="1500" dirty="0">
              <a:ea typeface="DengXian" panose="02010600030101010101" pitchFamily="2" charset="-122"/>
              <a:cs typeface="Times New Roman" panose="02020603050405020304" pitchFamily="18" charset="0"/>
            </a:endParaRPr>
          </a:p>
          <a:p>
            <a:endParaRPr lang="en-US" sz="1500" baseline="-25000" dirty="0">
              <a:latin typeface="+mj-lt"/>
            </a:endParaRPr>
          </a:p>
        </p:txBody>
      </p:sp>
      <p:sp>
        <p:nvSpPr>
          <p:cNvPr id="6" name="TextBox 5">
            <a:extLst>
              <a:ext uri="{FF2B5EF4-FFF2-40B4-BE49-F238E27FC236}">
                <a16:creationId xmlns:a16="http://schemas.microsoft.com/office/drawing/2014/main" id="{5B5AB4DC-C268-4277-A54D-5E68D1711C3C}"/>
              </a:ext>
            </a:extLst>
          </p:cNvPr>
          <p:cNvSpPr txBox="1"/>
          <p:nvPr/>
        </p:nvSpPr>
        <p:spPr>
          <a:xfrm>
            <a:off x="5498838" y="3976589"/>
            <a:ext cx="6448773" cy="2031167"/>
          </a:xfrm>
          <a:prstGeom prst="rect">
            <a:avLst/>
          </a:prstGeom>
          <a:noFill/>
        </p:spPr>
        <p:txBody>
          <a:bodyPr wrap="square" lIns="0" tIns="0" rIns="0" bIns="0" rtlCol="0">
            <a:noAutofit/>
          </a:bodyPr>
          <a:lstStyle/>
          <a:p>
            <a:r>
              <a:rPr lang="en-US" altLang="ja-JP" b="1" dirty="0">
                <a:solidFill>
                  <a:srgbClr val="0F6636"/>
                </a:solidFill>
                <a:latin typeface="+mj-lt"/>
                <a:ea typeface="Calibri" pitchFamily="34" charset="0"/>
                <a:cs typeface="Calibri"/>
              </a:rPr>
              <a:t>Research Details</a:t>
            </a:r>
          </a:p>
          <a:p>
            <a:pPr marL="91440" lvl="1" indent="-91440" fontAlgn="base">
              <a:spcAft>
                <a:spcPts val="0"/>
              </a:spcAft>
              <a:buFont typeface="Arial" panose="020B0604020202020204" pitchFamily="34" charset="0"/>
              <a:buChar char="•"/>
            </a:pPr>
            <a:r>
              <a:rPr lang="en-US" sz="1300" dirty="0">
                <a:latin typeface="+mj-lt"/>
              </a:rPr>
              <a:t>100-nm Ag or Au films were evaporated onto the Cu current collector before cell assembly.</a:t>
            </a:r>
          </a:p>
          <a:p>
            <a:pPr marL="91440" lvl="1" indent="-91440" fontAlgn="base">
              <a:spcAft>
                <a:spcPts val="0"/>
              </a:spcAft>
              <a:buFont typeface="Arial" panose="020B0604020202020204" pitchFamily="34" charset="0"/>
              <a:buChar char="•"/>
            </a:pPr>
            <a:r>
              <a:rPr lang="en-US" sz="1300" dirty="0">
                <a:latin typeface="+mj-lt"/>
              </a:rPr>
              <a:t>Alloy interlayers enable stable cycling and improved Coulombic efficiency.</a:t>
            </a:r>
          </a:p>
          <a:p>
            <a:pPr marL="91440" lvl="1" indent="-91440" fontAlgn="base">
              <a:spcAft>
                <a:spcPts val="0"/>
              </a:spcAft>
              <a:buFont typeface="Arial" panose="020B0604020202020204" pitchFamily="34" charset="0"/>
              <a:buChar char="•"/>
            </a:pPr>
            <a:r>
              <a:rPr lang="en-US" sz="1300" dirty="0">
                <a:latin typeface="+mj-lt"/>
              </a:rPr>
              <a:t>FIB-SEM and X-ray computed tomography reveal lithium morphology.</a:t>
            </a:r>
          </a:p>
          <a:p>
            <a:pPr marL="91440" lvl="1" indent="-91440" fontAlgn="base">
              <a:spcAft>
                <a:spcPts val="0"/>
              </a:spcAft>
              <a:buFont typeface="Arial" panose="020B0604020202020204" pitchFamily="34" charset="0"/>
              <a:buChar char="•"/>
            </a:pPr>
            <a:r>
              <a:rPr lang="en-US" sz="1300" dirty="0">
                <a:latin typeface="+mj-lt"/>
              </a:rPr>
              <a:t>Impedance spectroscopy shows that alloys mitigate contact loss during stripping. </a:t>
            </a:r>
          </a:p>
          <a:p>
            <a:pPr marL="91440" lvl="1" indent="-91440" fontAlgn="base">
              <a:spcAft>
                <a:spcPts val="0"/>
              </a:spcAft>
              <a:buFont typeface="Arial" panose="020B0604020202020204" pitchFamily="34" charset="0"/>
              <a:buChar char="•"/>
            </a:pPr>
            <a:r>
              <a:rPr lang="en-US" sz="1300" dirty="0">
                <a:latin typeface="+mj-lt"/>
              </a:rPr>
              <a:t>Interfacial engineering may be necessary to enable anode-free solid-state batteries</a:t>
            </a:r>
          </a:p>
        </p:txBody>
      </p:sp>
      <p:sp>
        <p:nvSpPr>
          <p:cNvPr id="12" name="TextBox 11">
            <a:extLst>
              <a:ext uri="{FF2B5EF4-FFF2-40B4-BE49-F238E27FC236}">
                <a16:creationId xmlns:a16="http://schemas.microsoft.com/office/drawing/2014/main" id="{59E5A144-7E9E-487C-8E31-0FE4415AA73E}"/>
              </a:ext>
            </a:extLst>
          </p:cNvPr>
          <p:cNvSpPr txBox="1"/>
          <p:nvPr/>
        </p:nvSpPr>
        <p:spPr>
          <a:xfrm>
            <a:off x="5498838" y="1983133"/>
            <a:ext cx="6357826" cy="1741923"/>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a:t>
            </a:r>
            <a:r>
              <a:rPr lang="en-US" altLang="ja-JP" sz="2000" b="1" dirty="0" smtClean="0">
                <a:solidFill>
                  <a:srgbClr val="0F6636"/>
                </a:solidFill>
                <a:latin typeface="+mj-lt"/>
                <a:ea typeface="Calibri" pitchFamily="34" charset="0"/>
                <a:cs typeface="Calibri"/>
              </a:rPr>
              <a:t>Impact</a:t>
            </a:r>
          </a:p>
          <a:p>
            <a:r>
              <a:rPr lang="en-US" sz="1500" dirty="0"/>
              <a:t>‘‘Anode-free’’ solid-state batteries exhibit improved safety </a:t>
            </a:r>
            <a:r>
              <a:rPr lang="en-US" sz="1500" dirty="0" smtClean="0"/>
              <a:t>and </a:t>
            </a:r>
            <a:r>
              <a:rPr lang="en-US" sz="1500" dirty="0"/>
              <a:t>high energy density due to the lack of active material at the anode. To enable this technology, it is necessary to spatially control the evolution of lithium during charging. This work focuses on the influence of alloy interfacial layers on lithium cycling during battery operation, and it shows that alloy layers favorably control anode morphology for improved battery performance.</a:t>
            </a:r>
            <a:endParaRPr lang="en-US" altLang="ja-JP" sz="1500" b="1" dirty="0">
              <a:solidFill>
                <a:srgbClr val="0F6636"/>
              </a:solidFill>
              <a:latin typeface="+mn-lt"/>
              <a:ea typeface="Calibri" pitchFamily="34" charset="0"/>
              <a:cs typeface="Calibri"/>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5498838" y="6183457"/>
            <a:ext cx="6351892" cy="482985"/>
          </a:xfrm>
          <a:prstGeom prst="rect">
            <a:avLst/>
          </a:prstGeom>
          <a:noFill/>
        </p:spPr>
        <p:txBody>
          <a:bodyPr wrap="square" lIns="0" tIns="0" rIns="0" bIns="0">
            <a:noAutofit/>
          </a:bodyPr>
          <a:lstStyle/>
          <a:p>
            <a:r>
              <a:rPr lang="en-US" sz="1000" dirty="0">
                <a:solidFill>
                  <a:srgbClr val="106636"/>
                </a:solidFill>
              </a:rPr>
              <a:t>Sandoval, S. E.; Lewis, J. A.; </a:t>
            </a:r>
            <a:r>
              <a:rPr lang="en-US" sz="1000" dirty="0" err="1">
                <a:solidFill>
                  <a:srgbClr val="106636"/>
                </a:solidFill>
              </a:rPr>
              <a:t>Vishnugopi</a:t>
            </a:r>
            <a:r>
              <a:rPr lang="en-US" sz="1000" dirty="0">
                <a:solidFill>
                  <a:srgbClr val="106636"/>
                </a:solidFill>
              </a:rPr>
              <a:t>, B. S.; Nelson, D. L.; Schneider, M. M.; Cortes, F. J.; Matthews, C. M.; Watt, J.; Tian, M.; Shevchenko, P.; Mukherjee, P. P.; McDowell, M. T. Structural and Electrochemical Evolution of Alloy Interfacial Layers in Anode-Free Solid-State Batteries. Joule 2023, 7 (9), 2054–2073. </a:t>
            </a:r>
            <a:endParaRPr lang="en-US" sz="300" dirty="0">
              <a:solidFill>
                <a:srgbClr val="106636"/>
              </a:solidFill>
            </a:endParaRPr>
          </a:p>
        </p:txBody>
      </p:sp>
      <p:sp>
        <p:nvSpPr>
          <p:cNvPr id="25" name="TextBox 24">
            <a:extLst>
              <a:ext uri="{FF2B5EF4-FFF2-40B4-BE49-F238E27FC236}">
                <a16:creationId xmlns:a16="http://schemas.microsoft.com/office/drawing/2014/main" id="{C305734B-C473-4428-A1A0-2D2513B567F5}"/>
              </a:ext>
            </a:extLst>
          </p:cNvPr>
          <p:cNvSpPr txBox="1"/>
          <p:nvPr/>
        </p:nvSpPr>
        <p:spPr>
          <a:xfrm>
            <a:off x="217357" y="5021705"/>
            <a:ext cx="4961745" cy="876925"/>
          </a:xfrm>
          <a:prstGeom prst="rect">
            <a:avLst/>
          </a:prstGeom>
          <a:noFill/>
        </p:spPr>
        <p:txBody>
          <a:bodyPr wrap="square" lIns="0" tIns="0" rIns="0" bIns="0" rtlCol="0">
            <a:noAutofit/>
          </a:bodyPr>
          <a:lstStyle/>
          <a:p>
            <a:r>
              <a:rPr lang="en-US" sz="1000" dirty="0"/>
              <a:t>Li grows much more uniformly on the alloy-coated electrodes with thicknesses closer to the expected theoretical value for both (5.3 and</a:t>
            </a:r>
          </a:p>
          <a:p>
            <a:r>
              <a:rPr lang="en-US" sz="1000" dirty="0"/>
              <a:t>5.1 mm at the thickest points for Ag- and Au-coated electrodes, respectively). The alloy-modified cells also do not exhibit obvious Li growth within the solid-state electrolyte (SSE) pores, which likely arises from the more uniform nucleation enabled by the alloys.</a:t>
            </a:r>
          </a:p>
        </p:txBody>
      </p:sp>
      <p:pic>
        <p:nvPicPr>
          <p:cNvPr id="18" name="Picture 17">
            <a:extLst>
              <a:ext uri="{FF2B5EF4-FFF2-40B4-BE49-F238E27FC236}">
                <a16:creationId xmlns:a16="http://schemas.microsoft.com/office/drawing/2014/main" id="{46AB94F6-A152-4FF9-2202-DBBECE40A5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6722" y="6220918"/>
            <a:ext cx="493574" cy="493125"/>
          </a:xfrm>
          <a:prstGeom prst="rect">
            <a:avLst/>
          </a:prstGeom>
        </p:spPr>
      </p:pic>
      <p:sp>
        <p:nvSpPr>
          <p:cNvPr id="20" name="TextBox 19">
            <a:extLst>
              <a:ext uri="{FF2B5EF4-FFF2-40B4-BE49-F238E27FC236}">
                <a16:creationId xmlns:a16="http://schemas.microsoft.com/office/drawing/2014/main" id="{BB7C43B2-3864-71CD-8511-D34F6BDAE5EC}"/>
              </a:ext>
            </a:extLst>
          </p:cNvPr>
          <p:cNvSpPr txBox="1"/>
          <p:nvPr/>
        </p:nvSpPr>
        <p:spPr>
          <a:xfrm>
            <a:off x="43728" y="6007756"/>
            <a:ext cx="4550757" cy="255720"/>
          </a:xfrm>
          <a:prstGeom prst="rect">
            <a:avLst/>
          </a:prstGeom>
          <a:noFill/>
        </p:spPr>
        <p:txBody>
          <a:bodyPr wrap="square" lIns="0" tIns="0" rIns="0" bIns="0" rtlCol="0">
            <a:noAutofit/>
          </a:bodyPr>
          <a:lstStyle/>
          <a:p>
            <a:r>
              <a:rPr lang="en-US" sz="1000" dirty="0">
                <a:solidFill>
                  <a:srgbClr val="106600"/>
                </a:solidFill>
              </a:rPr>
              <a:t>This work was performed in part at The Center for Integrated Nanotechnologies.</a:t>
            </a:r>
          </a:p>
        </p:txBody>
      </p:sp>
      <p:sp>
        <p:nvSpPr>
          <p:cNvPr id="28" name="AutoShape 4" descr="Details are in the caption following the image">
            <a:extLst>
              <a:ext uri="{FF2B5EF4-FFF2-40B4-BE49-F238E27FC236}">
                <a16:creationId xmlns:a16="http://schemas.microsoft.com/office/drawing/2014/main" id="{A213F024-6ED3-24F6-A184-8F83DA3B888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70056EA7-AD1D-E0DE-208E-284E5569A73C}"/>
              </a:ext>
            </a:extLst>
          </p:cNvPr>
          <p:cNvPicPr>
            <a:picLocks noChangeAspect="1"/>
          </p:cNvPicPr>
          <p:nvPr/>
        </p:nvPicPr>
        <p:blipFill>
          <a:blip r:embed="rId4"/>
          <a:stretch>
            <a:fillRect/>
          </a:stretch>
        </p:blipFill>
        <p:spPr>
          <a:xfrm>
            <a:off x="145055" y="1983132"/>
            <a:ext cx="5195854" cy="3038573"/>
          </a:xfrm>
          <a:prstGeom prst="rect">
            <a:avLst/>
          </a:prstGeom>
        </p:spPr>
      </p:pic>
      <p:pic>
        <p:nvPicPr>
          <p:cNvPr id="8" name="Picture 7"/>
          <p:cNvPicPr>
            <a:picLocks noChangeAspect="1"/>
          </p:cNvPicPr>
          <p:nvPr/>
        </p:nvPicPr>
        <p:blipFill rotWithShape="1">
          <a:blip r:embed="rId5" cstate="print">
            <a:extLst>
              <a:ext uri="{28A0092B-C50C-407E-A947-70E740481C1C}">
                <a14:useLocalDpi xmlns:a14="http://schemas.microsoft.com/office/drawing/2010/main" val="0"/>
              </a:ext>
            </a:extLst>
          </a:blip>
          <a:srcRect l="22560" r="23459"/>
          <a:stretch/>
        </p:blipFill>
        <p:spPr>
          <a:xfrm>
            <a:off x="4511865" y="6183457"/>
            <a:ext cx="502171" cy="514421"/>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8956</TotalTime>
  <Words>752</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AdvPSA5B8</vt:lpstr>
      <vt:lpstr>Arial</vt:lpstr>
      <vt:lpstr>Calibri</vt:lpstr>
      <vt:lpstr>Corbel</vt:lpstr>
      <vt:lpstr>DengXian</vt:lpstr>
      <vt:lpstr>Times New Roman</vt:lpstr>
      <vt:lpstr>Verdana</vt:lpstr>
      <vt:lpstr>Wingdings 3</vt:lpstr>
      <vt:lpstr>DOE SC Theme - Green v13 (16x9)</vt:lpstr>
      <vt:lpstr>Influence of Alloy Interfacial Layers in  Anode-Free Solid-State Batteries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Baker, Stacy</dc:creator>
  <cp:lastModifiedBy>Baker, Stacy Leigh</cp:lastModifiedBy>
  <cp:revision>464</cp:revision>
  <cp:lastPrinted>2021-03-18T13:29:33Z</cp:lastPrinted>
  <dcterms:created xsi:type="dcterms:W3CDTF">2020-04-15T21:20:35Z</dcterms:created>
  <dcterms:modified xsi:type="dcterms:W3CDTF">2023-09-26T15:27:38Z</dcterms:modified>
</cp:coreProperties>
</file>