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407453-F421-697E-314F-71F6B863C7A3}" name="Bachand, George D" initials="BGD" userId="S::gdbacha@sandia.gov::3c7ec09e-f496-4698-a3ca-81639d651b9d" providerId="AD"/>
  <p188:author id="{E503B791-8B45-4171-EB2B-B05E13B27C35}" name="Brady, Nathan Gallagher" initials="BNG" userId="S::ngbrady@sandia.gov::63bb50dc-3b74-4a86-b586-516b2900344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32" autoAdjust="0"/>
    <p:restoredTop sz="66711" autoAdjust="0"/>
  </p:normalViewPr>
  <p:slideViewPr>
    <p:cSldViewPr snapToGrid="0">
      <p:cViewPr varScale="1">
        <p:scale>
          <a:sx n="105" d="100"/>
          <a:sy n="105" d="100"/>
        </p:scale>
        <p:origin x="2244" y="114"/>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5/9/2023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5/9/2023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Staff__, User &amp; </a:t>
            </a:r>
            <a:r>
              <a:rPr lang="en-US" sz="1200" dirty="0" err="1">
                <a:solidFill>
                  <a:srgbClr val="0D0D0D"/>
                </a:solidFill>
                <a:latin typeface="Arial"/>
                <a:ea typeface="Arial"/>
                <a:cs typeface="Arial"/>
                <a:sym typeface="Arial"/>
              </a:rPr>
              <a:t>Staff__X</a:t>
            </a:r>
            <a:r>
              <a:rPr lang="en-US" sz="1200" dirty="0">
                <a:solidFill>
                  <a:srgbClr val="0D0D0D"/>
                </a:solidFill>
                <a:latin typeface="Arial"/>
                <a:ea typeface="Arial"/>
                <a:cs typeface="Arial"/>
                <a:sym typeface="Arial"/>
              </a:rPr>
              <a:t>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p>
          <a:p>
            <a:pPr marL="0" lvl="0" indent="0" algn="l" rtl="0">
              <a:lnSpc>
                <a:spcPct val="80000"/>
              </a:lnSpc>
              <a:spcBef>
                <a:spcPts val="0"/>
              </a:spcBef>
              <a:spcAft>
                <a:spcPts val="0"/>
              </a:spcAft>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2D perovskites are environmentally stable alternative to 3D perovskites for high efficiency solar cell with long operational stabilities. However, a precise control of the crystalline orientation is required to make a high performance 2D perovskite solar cell. As a result, the reported 2D perovskite solar cells are limited to the laboratory scale size &lt; 1cm</a:t>
            </a:r>
            <a:r>
              <a:rPr lang="en-US" sz="1200" baseline="30000" dirty="0">
                <a:solidFill>
                  <a:srgbClr val="0D0D0D"/>
                </a:solidFill>
                <a:latin typeface="Arial"/>
                <a:ea typeface="Arial"/>
                <a:cs typeface="Arial"/>
                <a:sym typeface="Arial"/>
              </a:rPr>
              <a:t>2</a:t>
            </a:r>
            <a:r>
              <a:rPr lang="en-US" sz="1200" dirty="0">
                <a:solidFill>
                  <a:srgbClr val="0D0D0D"/>
                </a:solidFill>
                <a:latin typeface="Arial"/>
                <a:ea typeface="Arial"/>
                <a:cs typeface="Arial"/>
                <a:sym typeface="Arial"/>
              </a:rPr>
              <a:t>. </a:t>
            </a:r>
          </a:p>
          <a:p>
            <a:pPr marL="0" lvl="0" indent="0" algn="l" rtl="0">
              <a:lnSpc>
                <a:spcPct val="80000"/>
              </a:lnSpc>
              <a:spcBef>
                <a:spcPts val="0"/>
              </a:spcBef>
              <a:spcAft>
                <a:spcPts val="0"/>
              </a:spcAft>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dirty="0">
                <a:solidFill>
                  <a:srgbClr val="0D0D0D"/>
                </a:solidFill>
                <a:latin typeface="Arial"/>
                <a:ea typeface="Arial"/>
                <a:cs typeface="Arial"/>
                <a:sym typeface="Arial"/>
              </a:rPr>
              <a:t>CINT users found a polythiophene monolayer self-assembled (SAM) over the indium tin oxide electrode can facilitate the 2D perovskite crystalline layer growth. The SAM layer functions as the p-type charge collection electrode, and facilitate the large scale growth of 2D perovskite layer. On the SAM layer, we obtain highly crystalline 2D perovskite layer with preferential crystal orientations. Such a high quality perovskite layer warrants a high energy conversion from light to electricity, yielding a high photovoltage over 1.24V approaching the thermodynamic limit.  As a result, we demonstrate a uniform growth of 2D perovskite layer covering 10cm by 10cm substrate. Solar cells built with our 2D perovskite layer show exceptional uniformity in their power conversion efficiency. Our method paves the path of building 2D perovskite solar module with minimal energy losses. </a:t>
            </a: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marL="0" marR="0" lvl="0" indent="0" algn="l" defTabSz="914400" rtl="0" eaLnBrk="0" fontAlgn="base" latinLnBrk="0" hangingPunct="0">
              <a:lnSpc>
                <a:spcPct val="80000"/>
              </a:lnSpc>
              <a:spcBef>
                <a:spcPts val="0"/>
              </a:spcBef>
              <a:spcAft>
                <a:spcPts val="0"/>
              </a:spcAft>
              <a:buClrTx/>
              <a:buSzTx/>
              <a:buFontTx/>
              <a:buNone/>
              <a:tabLst/>
              <a:defRPr/>
            </a:pPr>
            <a:r>
              <a:rPr lang="en-US" sz="1800" i="0" dirty="0">
                <a:effectLst/>
                <a:latin typeface="ArnoPro"/>
              </a:rPr>
              <a:t>National Taiwan University </a:t>
            </a:r>
            <a:endParaRPr lang="en-US" sz="1200" i="0" u="sng" dirty="0">
              <a:solidFill>
                <a:srgbClr val="0D0D0D"/>
              </a:solidFill>
              <a:latin typeface="Arial"/>
              <a:ea typeface="Arial"/>
              <a:cs typeface="Arial"/>
              <a:sym typeface="Arial"/>
            </a:endParaRPr>
          </a:p>
          <a:p>
            <a:pPr marL="0" marR="0" lvl="0" indent="0" algn="l" defTabSz="914400" rtl="0" eaLnBrk="0" fontAlgn="base" latinLnBrk="0" hangingPunct="0">
              <a:lnSpc>
                <a:spcPct val="80000"/>
              </a:lnSpc>
              <a:spcBef>
                <a:spcPts val="0"/>
              </a:spcBef>
              <a:spcAft>
                <a:spcPts val="0"/>
              </a:spcAft>
              <a:buClrTx/>
              <a:buSzTx/>
              <a:buFontTx/>
              <a:buNone/>
              <a:tabLst/>
              <a:defRPr/>
            </a:pPr>
            <a:r>
              <a:rPr lang="en-US" sz="1800" i="0" dirty="0">
                <a:effectLst/>
                <a:latin typeface="ArnoPro"/>
              </a:rPr>
              <a:t>Southern Taiwan University Science and Technology </a:t>
            </a:r>
            <a:endParaRPr lang="en-US" i="0" dirty="0"/>
          </a:p>
          <a:p>
            <a:pPr marL="0" lvl="0" indent="0" algn="l" rtl="0">
              <a:lnSpc>
                <a:spcPct val="80000"/>
              </a:lnSpc>
              <a:spcBef>
                <a:spcPts val="0"/>
              </a:spcBef>
              <a:spcAft>
                <a:spcPts val="0"/>
              </a:spcAft>
              <a:buNone/>
            </a:pPr>
            <a:r>
              <a:rPr lang="en-US" sz="1200" i="0" dirty="0" smtClean="0">
                <a:solidFill>
                  <a:srgbClr val="0D0D0D"/>
                </a:solidFill>
                <a:latin typeface="Arial"/>
                <a:ea typeface="Arial"/>
                <a:cs typeface="Arial"/>
                <a:sym typeface="Arial"/>
              </a:rPr>
              <a:t>Los Alamos National Laboratory</a:t>
            </a:r>
            <a:endParaRPr lang="en-US" sz="1200" i="0" dirty="0">
              <a:solidFill>
                <a:srgbClr val="0D0D0D"/>
              </a:solidFill>
              <a:latin typeface="Arial"/>
              <a:ea typeface="Arial"/>
              <a:cs typeface="Arial"/>
              <a:sym typeface="Arial"/>
            </a:endParaRP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 MSED___, CSGB___, EFRC___, </a:t>
            </a:r>
            <a:r>
              <a:rPr lang="en-US" b="1" dirty="0">
                <a:latin typeface="Arial"/>
                <a:cs typeface="Arial"/>
              </a:rPr>
              <a:t>SUFD</a:t>
            </a:r>
            <a:r>
              <a:rPr lang="en-US" b="1" u="sng" dirty="0">
                <a:latin typeface="Arial"/>
                <a:cs typeface="Arial"/>
              </a:rPr>
              <a:t>___</a:t>
            </a:r>
          </a:p>
          <a:p>
            <a:pPr defTabSz="922264">
              <a:defRPr/>
            </a:pPr>
            <a:r>
              <a:rPr lang="en-US" dirty="0">
                <a:latin typeface="Arial"/>
                <a:cs typeface="Arial"/>
              </a:rPr>
              <a:t>SC Funding: ASCR___, </a:t>
            </a:r>
            <a:r>
              <a:rPr lang="en-US" b="1" dirty="0">
                <a:latin typeface="Arial"/>
                <a:cs typeface="Arial"/>
              </a:rPr>
              <a:t>BES_X__, </a:t>
            </a:r>
            <a:r>
              <a:rPr lang="en-US" dirty="0">
                <a:latin typeface="Arial"/>
                <a:cs typeface="Arial"/>
              </a:rPr>
              <a:t>BER___, FES___, HEP___, NP___, WDTS___, SBIR___, etc.</a:t>
            </a:r>
          </a:p>
          <a:p>
            <a:pPr defTabSz="922264">
              <a:defRPr/>
            </a:pPr>
            <a:r>
              <a:rPr lang="en-US" dirty="0">
                <a:latin typeface="Arial"/>
                <a:cs typeface="Arial"/>
              </a:rPr>
              <a:t>Other Funding: DOD___, DOE___, NIH___, NSF___, etc.</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 (example</a:t>
            </a:r>
            <a:r>
              <a:rPr lang="en-US" u="sng" dirty="0" smtClean="0">
                <a:solidFill>
                  <a:srgbClr val="0D0D0D"/>
                </a:solidFill>
                <a:latin typeface="Arial"/>
                <a:cs typeface="Arial"/>
              </a:rPr>
              <a:t>)</a:t>
            </a:r>
            <a:endParaRPr kumimoji="0" lang="en-US" sz="1200" b="0" i="0" u="sng" strike="noStrike" kern="1200" cap="none" spc="0" normalizeH="0" baseline="0" noProof="0" dirty="0">
              <a:ln>
                <a:noFill/>
              </a:ln>
              <a:solidFill>
                <a:srgbClr val="0D0D0D"/>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sz="1800" dirty="0">
                <a:effectLst/>
                <a:latin typeface="ArnoPro"/>
              </a:rPr>
              <a:t>This work was financially supported by the Ministry of Science and Technology, Taiwan (MOST 111-2113-M-002-011; 108- 2113-M-002-015-MY3), Academia </a:t>
            </a:r>
            <a:r>
              <a:rPr lang="en-US" sz="1800" dirty="0" err="1">
                <a:effectLst/>
                <a:latin typeface="ArnoPro"/>
              </a:rPr>
              <a:t>Sinica</a:t>
            </a:r>
            <a:r>
              <a:rPr lang="en-US" sz="1800" dirty="0">
                <a:effectLst/>
                <a:latin typeface="ArnoPro"/>
              </a:rPr>
              <a:t> (AS-iMATE-111- 31), and the Center of Atomic Initiative for New Materials, National Taiwan University (grant nos. 110 L9008 and 111 L9008) from the Featured Areas Research Center Program within the framework of the Higher Education Sprout Project by the Ministry of Education, Taiwan. L.-Y. </a:t>
            </a:r>
            <a:r>
              <a:rPr lang="en-US" sz="1800" dirty="0" err="1">
                <a:effectLst/>
                <a:latin typeface="ArnoPro"/>
              </a:rPr>
              <a:t>Su</a:t>
            </a:r>
            <a:r>
              <a:rPr lang="en-US" sz="1800" dirty="0">
                <a:effectLst/>
                <a:latin typeface="ArnoPro"/>
              </a:rPr>
              <a:t> thanks the financial support from NSTC (112-2222-E-218-002). Work performed by H. Tsai and W. </a:t>
            </a:r>
            <a:r>
              <a:rPr lang="en-US" sz="1800" dirty="0" err="1">
                <a:effectLst/>
                <a:latin typeface="ArnoPro"/>
              </a:rPr>
              <a:t>Nie</a:t>
            </a:r>
            <a:r>
              <a:rPr lang="en-US" sz="1800" dirty="0">
                <a:effectLst/>
                <a:latin typeface="ArnoPro"/>
              </a:rPr>
              <a:t>. are supported by Mission Foundation Research Project and Exploratory Research Project at Los Alamos National Laboratory (LANL) LDRD program. This work was performed, in part, at the Center for Integrated Nanotechnologies, an Office of Science User Facility operated for the U.S. Department of Energy (DOE) Office of Science (Contract 89233218CNA000001) and the Center for Non- linear Studies (CNLS) by LANL. </a:t>
            </a:r>
            <a:endParaRPr lang="en-US" dirty="0"/>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r>
              <a:rPr kumimoji="0" lang="en-US" sz="1200" b="0" i="0" u="sng" strike="noStrike" kern="1200" cap="none" spc="0" normalizeH="0" baseline="0" noProof="0" dirty="0" smtClean="0">
                <a:ln>
                  <a:noFill/>
                </a:ln>
                <a:solidFill>
                  <a:prstClr val="black"/>
                </a:solidFill>
                <a:effectLst/>
                <a:uLnTx/>
                <a:uFillTx/>
                <a:latin typeface="Arial"/>
                <a:ea typeface="+mn-ea"/>
                <a:cs typeface="Arial"/>
              </a:rPr>
              <a:t>:</a:t>
            </a:r>
            <a:endParaRPr lang="en-US" sz="1200" b="0" i="0" u="none" strike="noStrike" dirty="0">
              <a:solidFill>
                <a:srgbClr val="106636"/>
              </a:solidFill>
              <a:effectLst/>
            </a:endParaRPr>
          </a:p>
          <a:p>
            <a:r>
              <a:rPr lang="en-US" sz="1200" dirty="0">
                <a:solidFill>
                  <a:srgbClr val="106636"/>
                </a:solidFill>
              </a:rPr>
              <a:t>https://</a:t>
            </a:r>
            <a:r>
              <a:rPr lang="en-US" sz="1200" dirty="0" err="1">
                <a:solidFill>
                  <a:srgbClr val="106636"/>
                </a:solidFill>
              </a:rPr>
              <a:t>pubs.acs.org</a:t>
            </a:r>
            <a:r>
              <a:rPr lang="en-US" sz="1200" dirty="0">
                <a:solidFill>
                  <a:srgbClr val="106636"/>
                </a:solidFill>
              </a:rPr>
              <a:t>/</a:t>
            </a:r>
            <a:r>
              <a:rPr lang="en-US" sz="1200" dirty="0" err="1">
                <a:solidFill>
                  <a:srgbClr val="106636"/>
                </a:solidFill>
              </a:rPr>
              <a:t>doi</a:t>
            </a:r>
            <a:r>
              <a:rPr lang="en-US" sz="1200" dirty="0">
                <a:solidFill>
                  <a:srgbClr val="106636"/>
                </a:solidFill>
              </a:rPr>
              <a:t>/10.1021/acsmaterialslett.2c01104</a:t>
            </a: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252984" y="4"/>
            <a:ext cx="11686032" cy="846126"/>
          </a:xfrm>
        </p:spPr>
        <p:txBody>
          <a:bodyPr>
            <a:normAutofit/>
          </a:bodyPr>
          <a:lstStyle/>
          <a:p>
            <a:pPr lvl="0" algn="ctr">
              <a:spcBef>
                <a:spcPts val="0"/>
              </a:spcBef>
            </a:pPr>
            <a:r>
              <a:rPr lang="en-US" sz="2800" dirty="0">
                <a:ea typeface="Arial"/>
                <a:cs typeface="Arial"/>
                <a:sym typeface="Arial"/>
              </a:rPr>
              <a:t>Self-assembled monolayer boost solar cell efficiency</a:t>
            </a:r>
            <a:endParaRPr lang="en-US" sz="2800" i="1" dirty="0">
              <a:ea typeface="Arial"/>
              <a:cs typeface="Arial"/>
              <a:sym typeface="Aria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655321" y="977906"/>
            <a:ext cx="11615752" cy="12161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t>
            </a:r>
            <a:r>
              <a:rPr lang="en-US" sz="2000" b="1" dirty="0" smtClean="0">
                <a:solidFill>
                  <a:srgbClr val="0F6636"/>
                </a:solidFill>
                <a:latin typeface="+mj-lt"/>
                <a:ea typeface="Calibri" pitchFamily="34" charset="0"/>
                <a:cs typeface="Calibri"/>
              </a:rPr>
              <a:t>Achievement </a:t>
            </a:r>
          </a:p>
          <a:p>
            <a:r>
              <a:rPr lang="en-US" sz="2000" dirty="0" smtClean="0">
                <a:latin typeface="+mj-lt"/>
                <a:ea typeface="Calibri" pitchFamily="34" charset="0"/>
                <a:cs typeface="Calibri"/>
              </a:rPr>
              <a:t>Development of </a:t>
            </a:r>
            <a:r>
              <a:rPr lang="en-US" sz="2000" dirty="0">
                <a:latin typeface="+mj-lt"/>
                <a:ea typeface="Calibri" pitchFamily="34" charset="0"/>
                <a:cs typeface="Calibri"/>
              </a:rPr>
              <a:t>a self-assembled polythiophene monolayer for 2D perovskite </a:t>
            </a:r>
            <a:r>
              <a:rPr lang="en-US" sz="2000">
                <a:latin typeface="+mj-lt"/>
                <a:ea typeface="Calibri" pitchFamily="34" charset="0"/>
                <a:cs typeface="Calibri"/>
              </a:rPr>
              <a:t>solar </a:t>
            </a:r>
            <a:r>
              <a:rPr lang="en-US" sz="2000" smtClean="0">
                <a:latin typeface="+mj-lt"/>
                <a:ea typeface="Calibri" pitchFamily="34" charset="0"/>
                <a:cs typeface="Calibri"/>
              </a:rPr>
              <a:t>cells </a:t>
            </a:r>
            <a:r>
              <a:rPr lang="en-US" sz="2000" dirty="0">
                <a:latin typeface="+mj-lt"/>
                <a:ea typeface="Calibri" pitchFamily="34" charset="0"/>
                <a:cs typeface="Calibri"/>
              </a:rPr>
              <a:t>that boosts the power conversion efficiency. </a:t>
            </a:r>
          </a:p>
        </p:txBody>
      </p:sp>
      <p:sp>
        <p:nvSpPr>
          <p:cNvPr id="6" name="TextBox 5">
            <a:extLst>
              <a:ext uri="{FF2B5EF4-FFF2-40B4-BE49-F238E27FC236}">
                <a16:creationId xmlns:a16="http://schemas.microsoft.com/office/drawing/2014/main" id="{5B5AB4DC-C268-4277-A54D-5E68D1711C3C}"/>
              </a:ext>
            </a:extLst>
          </p:cNvPr>
          <p:cNvSpPr txBox="1"/>
          <p:nvPr/>
        </p:nvSpPr>
        <p:spPr>
          <a:xfrm>
            <a:off x="4990629" y="3692383"/>
            <a:ext cx="7042875" cy="1858025"/>
          </a:xfrm>
          <a:prstGeom prst="rect">
            <a:avLst/>
          </a:prstGeom>
          <a:noFill/>
        </p:spPr>
        <p:txBody>
          <a:bodyPr wrap="square" lIns="0" tIns="0" rIns="0" bIns="0" rtlCol="0">
            <a:noAutofit/>
          </a:bodyPr>
          <a:lstStyle/>
          <a:p>
            <a:pPr>
              <a:spcAft>
                <a:spcPts val="600"/>
              </a:spcAft>
            </a:pPr>
            <a:r>
              <a:rPr lang="en-US" altLang="ja-JP" sz="2000" b="1" dirty="0">
                <a:solidFill>
                  <a:srgbClr val="0F6636"/>
                </a:solidFill>
                <a:latin typeface="+mj-lt"/>
                <a:ea typeface="Calibri" pitchFamily="34" charset="0"/>
                <a:cs typeface="Calibri"/>
              </a:rPr>
              <a:t>Research Details</a:t>
            </a:r>
          </a:p>
          <a:p>
            <a:pPr marL="182880" indent="-182880">
              <a:spcBef>
                <a:spcPts val="0"/>
              </a:spcBef>
              <a:buFont typeface="Arial" panose="020B0604020202020204" pitchFamily="34" charset="0"/>
              <a:buChar char="•"/>
            </a:pPr>
            <a:r>
              <a:rPr lang="en-US" sz="1600" dirty="0">
                <a:latin typeface="+mj-lt"/>
                <a:cs typeface="Calibri"/>
              </a:rPr>
              <a:t>Self assembly </a:t>
            </a:r>
            <a:r>
              <a:rPr lang="en-US" sz="1600" dirty="0" err="1">
                <a:latin typeface="+mj-lt"/>
                <a:cs typeface="Calibri"/>
              </a:rPr>
              <a:t>polythiophene</a:t>
            </a:r>
            <a:r>
              <a:rPr lang="en-US" sz="1600" dirty="0">
                <a:latin typeface="+mj-lt"/>
                <a:cs typeface="Calibri"/>
              </a:rPr>
              <a:t> </a:t>
            </a:r>
            <a:r>
              <a:rPr lang="en-US" sz="1600" dirty="0" smtClean="0">
                <a:latin typeface="+mj-lt"/>
                <a:cs typeface="Calibri"/>
              </a:rPr>
              <a:t>guided </a:t>
            </a:r>
            <a:r>
              <a:rPr lang="en-US" sz="1600" dirty="0">
                <a:latin typeface="+mj-lt"/>
                <a:cs typeface="Calibri"/>
              </a:rPr>
              <a:t>growth of oriented 2D </a:t>
            </a:r>
            <a:r>
              <a:rPr lang="en-US" sz="1600" dirty="0" smtClean="0">
                <a:latin typeface="+mj-lt"/>
                <a:cs typeface="Calibri"/>
              </a:rPr>
              <a:t>perovskites.</a:t>
            </a:r>
          </a:p>
          <a:p>
            <a:pPr marL="182880" indent="-182880">
              <a:spcBef>
                <a:spcPts val="0"/>
              </a:spcBef>
              <a:buFont typeface="Arial" panose="020B0604020202020204" pitchFamily="34" charset="0"/>
              <a:buChar char="•"/>
            </a:pPr>
            <a:r>
              <a:rPr lang="en-US" sz="1600" dirty="0" smtClean="0">
                <a:latin typeface="+mj-lt"/>
                <a:cs typeface="Calibri"/>
              </a:rPr>
              <a:t>Large </a:t>
            </a:r>
            <a:r>
              <a:rPr lang="en-US" sz="1600" dirty="0">
                <a:latin typeface="+mj-lt"/>
                <a:cs typeface="Calibri"/>
              </a:rPr>
              <a:t>area, uniform film can be </a:t>
            </a:r>
            <a:r>
              <a:rPr lang="en-US" sz="1600" dirty="0" smtClean="0">
                <a:latin typeface="+mj-lt"/>
                <a:cs typeface="Calibri"/>
              </a:rPr>
              <a:t>obtained.</a:t>
            </a:r>
          </a:p>
          <a:p>
            <a:pPr marL="182880" indent="-182880">
              <a:spcBef>
                <a:spcPts val="0"/>
              </a:spcBef>
              <a:buFont typeface="Arial" panose="020B0604020202020204" pitchFamily="34" charset="0"/>
              <a:buChar char="•"/>
            </a:pPr>
            <a:r>
              <a:rPr lang="en-US" sz="1600" dirty="0" smtClean="0">
                <a:latin typeface="+mj-lt"/>
                <a:cs typeface="Calibri"/>
              </a:rPr>
              <a:t>Demonstrated h</a:t>
            </a:r>
            <a:r>
              <a:rPr lang="en-US" sz="1600" dirty="0" smtClean="0">
                <a:latin typeface="+mj-lt"/>
                <a:cs typeface="Calibri"/>
              </a:rPr>
              <a:t>igh </a:t>
            </a:r>
            <a:r>
              <a:rPr lang="en-US" sz="1600" dirty="0">
                <a:latin typeface="+mj-lt"/>
                <a:cs typeface="Calibri"/>
              </a:rPr>
              <a:t>solar cell efficiency </a:t>
            </a:r>
            <a:r>
              <a:rPr lang="en-US" sz="1600" dirty="0">
                <a:latin typeface="+mj-lt"/>
                <a:cs typeface="Calibri"/>
              </a:rPr>
              <a:t>&gt;</a:t>
            </a:r>
            <a:r>
              <a:rPr lang="en-US" sz="1600" dirty="0" smtClean="0">
                <a:latin typeface="+mj-lt"/>
                <a:cs typeface="Calibri"/>
              </a:rPr>
              <a:t>17%.</a:t>
            </a:r>
          </a:p>
          <a:p>
            <a:pPr marL="182880" indent="-182880">
              <a:spcBef>
                <a:spcPts val="0"/>
              </a:spcBef>
              <a:buFont typeface="Arial" panose="020B0604020202020204" pitchFamily="34" charset="0"/>
              <a:buChar char="•"/>
            </a:pPr>
            <a:r>
              <a:rPr lang="en-US" sz="1600" dirty="0" smtClean="0">
                <a:latin typeface="+mj-lt"/>
                <a:cs typeface="Calibri"/>
              </a:rPr>
              <a:t>High </a:t>
            </a:r>
            <a:r>
              <a:rPr lang="en-US" sz="1600" dirty="0">
                <a:latin typeface="+mj-lt"/>
                <a:cs typeface="Calibri"/>
              </a:rPr>
              <a:t>photovoltage (1.24V) </a:t>
            </a:r>
            <a:r>
              <a:rPr lang="en-US" sz="1600" dirty="0" smtClean="0">
                <a:latin typeface="+mj-lt"/>
                <a:cs typeface="Calibri"/>
              </a:rPr>
              <a:t>obtained, approaching </a:t>
            </a:r>
            <a:r>
              <a:rPr lang="en-US" sz="1600" dirty="0">
                <a:latin typeface="+mj-lt"/>
                <a:cs typeface="Calibri"/>
              </a:rPr>
              <a:t>the thermodynamic </a:t>
            </a:r>
            <a:r>
              <a:rPr lang="en-US" sz="1600" dirty="0" smtClean="0">
                <a:latin typeface="+mj-lt"/>
                <a:cs typeface="Calibri"/>
              </a:rPr>
              <a:t>limit.</a:t>
            </a:r>
            <a:endParaRPr lang="en-US" sz="1600" dirty="0">
              <a:latin typeface="+mj-lt"/>
              <a:cs typeface="Calibri"/>
            </a:endParaRPr>
          </a:p>
          <a:p>
            <a:pPr marL="285750" indent="-285750">
              <a:buFontTx/>
              <a:buChar char="-"/>
            </a:pPr>
            <a:endParaRPr lang="en-US" sz="1600" dirty="0">
              <a:latin typeface="+mj-lt"/>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4990628" y="1956816"/>
            <a:ext cx="7042877" cy="1735567"/>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p>
          <a:p>
            <a:pPr>
              <a:spcBef>
                <a:spcPts val="600"/>
              </a:spcBef>
            </a:pPr>
            <a:r>
              <a:rPr lang="en-US" altLang="ja-JP" dirty="0">
                <a:latin typeface="+mj-lt"/>
                <a:ea typeface="Calibri" pitchFamily="34" charset="0"/>
                <a:cs typeface="Calibri"/>
              </a:rPr>
              <a:t>2D perovskites make stable solar cell, but high efficiency cells remain to be lab-scale size. CINT users developed a SAM polythiophene layer that </a:t>
            </a:r>
            <a:r>
              <a:rPr lang="en-US" altLang="ja-JP" dirty="0" smtClean="0">
                <a:latin typeface="+mj-lt"/>
                <a:ea typeface="Calibri" pitchFamily="34" charset="0"/>
                <a:cs typeface="Calibri"/>
              </a:rPr>
              <a:t>facilitates </a:t>
            </a:r>
            <a:r>
              <a:rPr lang="en-US" altLang="ja-JP" dirty="0">
                <a:latin typeface="+mj-lt"/>
                <a:ea typeface="Calibri" pitchFamily="34" charset="0"/>
                <a:cs typeface="Calibri"/>
              </a:rPr>
              <a:t>large area 2D perovskite layer growth for upscaling 2D perovskite solar modules. </a:t>
            </a:r>
          </a:p>
        </p:txBody>
      </p:sp>
      <p:sp>
        <p:nvSpPr>
          <p:cNvPr id="23" name="Rectangle 22">
            <a:extLst>
              <a:ext uri="{FF2B5EF4-FFF2-40B4-BE49-F238E27FC236}">
                <a16:creationId xmlns:a16="http://schemas.microsoft.com/office/drawing/2014/main" id="{61E319B0-40C1-4006-BDAD-053C6FD8ABA8}"/>
              </a:ext>
            </a:extLst>
          </p:cNvPr>
          <p:cNvSpPr/>
          <p:nvPr/>
        </p:nvSpPr>
        <p:spPr>
          <a:xfrm>
            <a:off x="84406" y="6005567"/>
            <a:ext cx="4582111" cy="200765"/>
          </a:xfrm>
          <a:prstGeom prst="rect">
            <a:avLst/>
          </a:prstGeom>
          <a:noFill/>
        </p:spPr>
        <p:txBody>
          <a:bodyPr wrap="square" lIns="0" tIns="0" rIns="0" bIns="0">
            <a:noAutofit/>
          </a:bodyPr>
          <a:lstStyle/>
          <a:p>
            <a:pPr lvl="0">
              <a:spcBef>
                <a:spcPts val="0"/>
              </a:spcBef>
              <a:spcAft>
                <a:spcPts val="0"/>
              </a:spcAft>
            </a:pPr>
            <a:r>
              <a:rPr lang="en-US" sz="1100" dirty="0">
                <a:solidFill>
                  <a:srgbClr val="106600"/>
                </a:solidFill>
                <a:latin typeface="Calibri"/>
                <a:ea typeface="Calibri"/>
                <a:cs typeface="Calibri"/>
                <a:sym typeface="Calibri"/>
              </a:rPr>
              <a:t>This work was performed in part at The Center for Integrated Nanotechnologies.</a:t>
            </a:r>
          </a:p>
        </p:txBody>
      </p:sp>
      <p:sp>
        <p:nvSpPr>
          <p:cNvPr id="20" name="Rectangle 19">
            <a:extLst>
              <a:ext uri="{FF2B5EF4-FFF2-40B4-BE49-F238E27FC236}">
                <a16:creationId xmlns:a16="http://schemas.microsoft.com/office/drawing/2014/main" id="{61E319B0-40C1-4006-BDAD-053C6FD8ABA8}"/>
              </a:ext>
            </a:extLst>
          </p:cNvPr>
          <p:cNvSpPr/>
          <p:nvPr/>
        </p:nvSpPr>
        <p:spPr>
          <a:xfrm>
            <a:off x="4990628" y="5630507"/>
            <a:ext cx="6948388" cy="603257"/>
          </a:xfrm>
          <a:prstGeom prst="rect">
            <a:avLst/>
          </a:prstGeom>
          <a:noFill/>
        </p:spPr>
        <p:txBody>
          <a:bodyPr wrap="square" lIns="0" tIns="0" rIns="0" bIns="0">
            <a:noAutofit/>
          </a:bodyPr>
          <a:lstStyle/>
          <a:p>
            <a:r>
              <a:rPr lang="en-US" sz="1000" dirty="0">
                <a:solidFill>
                  <a:srgbClr val="106636"/>
                </a:solidFill>
              </a:rPr>
              <a:t>Huang, H.-H.; Yang, T.-A.; Su, L.-Y.; Chen, C.-H.; Chen, Y.-T.; Ghosh, D.; Lin, K.-F.; Tretiak, S.; Chueh, C.-C.; Nie, W.; Tsai, H.; Wang, L. </a:t>
            </a:r>
            <a:r>
              <a:rPr lang="en-US" sz="1000" dirty="0" err="1">
                <a:solidFill>
                  <a:srgbClr val="106636"/>
                </a:solidFill>
              </a:rPr>
              <a:t>Thiophene</a:t>
            </a:r>
            <a:r>
              <a:rPr lang="en-US" sz="1000" dirty="0">
                <a:solidFill>
                  <a:srgbClr val="106636"/>
                </a:solidFill>
              </a:rPr>
              <a:t>-Based Polyelectrolyte Boosts High-Performance Quasi-2d Perovskite Solar Cells with Ultralow Energy Loss. </a:t>
            </a:r>
            <a:r>
              <a:rPr lang="en-US" sz="1000" i="1" dirty="0">
                <a:solidFill>
                  <a:srgbClr val="106636"/>
                </a:solidFill>
              </a:rPr>
              <a:t>ACS Materials Letters </a:t>
            </a:r>
            <a:r>
              <a:rPr lang="en-US" sz="1000" dirty="0">
                <a:solidFill>
                  <a:srgbClr val="106636"/>
                </a:solidFill>
              </a:rPr>
              <a:t>2023, 5 (5), 1384–1394. DOI:10.1021/acsmaterialslett.2c01104. </a:t>
            </a:r>
            <a:endParaRPr lang="en-US" sz="1000" dirty="0">
              <a:solidFill>
                <a:srgbClr val="106636"/>
              </a:solidFill>
            </a:endParaRPr>
          </a:p>
        </p:txBody>
      </p:sp>
      <p:sp>
        <p:nvSpPr>
          <p:cNvPr id="15" name="TextBox 14">
            <a:extLst>
              <a:ext uri="{FF2B5EF4-FFF2-40B4-BE49-F238E27FC236}">
                <a16:creationId xmlns:a16="http://schemas.microsoft.com/office/drawing/2014/main" id="{9AECE345-B1FD-175B-5595-1AFB94CC17E2}"/>
              </a:ext>
            </a:extLst>
          </p:cNvPr>
          <p:cNvSpPr txBox="1"/>
          <p:nvPr/>
        </p:nvSpPr>
        <p:spPr>
          <a:xfrm>
            <a:off x="277366" y="4785097"/>
            <a:ext cx="4577535" cy="1062816"/>
          </a:xfrm>
          <a:prstGeom prst="rect">
            <a:avLst/>
          </a:prstGeom>
          <a:noFill/>
        </p:spPr>
        <p:txBody>
          <a:bodyPr wrap="square" rtlCol="0">
            <a:noAutofit/>
          </a:bodyPr>
          <a:lstStyle/>
          <a:p>
            <a:pPr lvl="0">
              <a:spcBef>
                <a:spcPts val="0"/>
              </a:spcBef>
              <a:spcAft>
                <a:spcPts val="0"/>
              </a:spcAft>
            </a:pPr>
            <a:r>
              <a:rPr lang="en-US" sz="1200" dirty="0">
                <a:solidFill>
                  <a:schemeClr val="dk1"/>
                </a:solidFill>
                <a:latin typeface="Calibri"/>
                <a:ea typeface="Calibri"/>
                <a:cs typeface="Calibri"/>
                <a:sym typeface="Calibri"/>
              </a:rPr>
              <a:t>(Left) A polythiophene self-assembled on indium tin oxide can facilitate the scalable growth of 2D perovskite.  </a:t>
            </a:r>
          </a:p>
          <a:p>
            <a:pPr lvl="0">
              <a:spcBef>
                <a:spcPts val="0"/>
              </a:spcBef>
              <a:spcAft>
                <a:spcPts val="0"/>
              </a:spcAft>
            </a:pPr>
            <a:r>
              <a:rPr lang="en-US" sz="1200" dirty="0">
                <a:solidFill>
                  <a:schemeClr val="dk1"/>
                </a:solidFill>
                <a:latin typeface="Calibri"/>
                <a:ea typeface="Calibri"/>
                <a:cs typeface="Calibri"/>
                <a:sym typeface="Calibri"/>
              </a:rPr>
              <a:t>(right) X-ray scattering pattern of the resulting 2D perovskite grown on SAM layer that exhibit near single crystal structure and preferential crystal orientations.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5673" y="6149271"/>
            <a:ext cx="643742" cy="643157"/>
          </a:xfrm>
          <a:prstGeom prst="rect">
            <a:avLst/>
          </a:prstGeom>
        </p:spPr>
      </p:pic>
      <p:pic>
        <p:nvPicPr>
          <p:cNvPr id="4" name="Picture 3" descr="A picture containing text, emblem, circle, logo&#10;&#10;Description automatically generated">
            <a:extLst>
              <a:ext uri="{FF2B5EF4-FFF2-40B4-BE49-F238E27FC236}">
                <a16:creationId xmlns:a16="http://schemas.microsoft.com/office/drawing/2014/main" id="{C6890840-7519-968D-2308-A7D2A835F6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14447" y="6149271"/>
            <a:ext cx="482650" cy="482650"/>
          </a:xfrm>
          <a:prstGeom prst="rect">
            <a:avLst/>
          </a:prstGeom>
        </p:spPr>
      </p:pic>
      <p:pic>
        <p:nvPicPr>
          <p:cNvPr id="10" name="Picture 9">
            <a:extLst>
              <a:ext uri="{FF2B5EF4-FFF2-40B4-BE49-F238E27FC236}">
                <a16:creationId xmlns:a16="http://schemas.microsoft.com/office/drawing/2014/main" id="{3D8BD93C-3B8C-0D4F-9B24-1CF34024F2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984" y="2459610"/>
            <a:ext cx="2561366" cy="1788890"/>
          </a:xfrm>
          <a:prstGeom prst="rect">
            <a:avLst/>
          </a:prstGeom>
        </p:spPr>
      </p:pic>
      <p:pic>
        <p:nvPicPr>
          <p:cNvPr id="13" name="Picture 12">
            <a:extLst>
              <a:ext uri="{FF2B5EF4-FFF2-40B4-BE49-F238E27FC236}">
                <a16:creationId xmlns:a16="http://schemas.microsoft.com/office/drawing/2014/main" id="{E72AEBD5-59B2-774E-9CB1-08496839B4B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53085"/>
          <a:stretch/>
        </p:blipFill>
        <p:spPr>
          <a:xfrm>
            <a:off x="2814350" y="2580799"/>
            <a:ext cx="1892250" cy="1935999"/>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75781" y="6149271"/>
            <a:ext cx="2457723" cy="482650"/>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10482</TotalTime>
  <Words>750</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ArnoPro</vt:lpstr>
      <vt:lpstr>Calibri</vt:lpstr>
      <vt:lpstr>Corbel</vt:lpstr>
      <vt:lpstr>Verdana</vt:lpstr>
      <vt:lpstr>Wingdings 3</vt:lpstr>
      <vt:lpstr>DOE SC Theme - Green v13 (16x9)</vt:lpstr>
      <vt:lpstr>Self-assembled monolayer boost solar cell efficiency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486</cp:revision>
  <cp:lastPrinted>2023-02-27T23:28:28Z</cp:lastPrinted>
  <dcterms:created xsi:type="dcterms:W3CDTF">2020-04-15T21:20:35Z</dcterms:created>
  <dcterms:modified xsi:type="dcterms:W3CDTF">2023-05-09T16:26:53Z</dcterms:modified>
</cp:coreProperties>
</file>