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36"/>
    <a:srgbClr val="0F6636"/>
    <a:srgbClr val="000000"/>
    <a:srgbClr val="0000FF"/>
    <a:srgbClr val="F2F2F2"/>
    <a:srgbClr val="5AE838"/>
    <a:srgbClr val="9966FF"/>
    <a:srgbClr val="0099FF"/>
    <a:srgbClr val="33CCFF"/>
    <a:srgbClr val="404040"/>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85176" autoAdjust="0"/>
  </p:normalViewPr>
  <p:slideViewPr>
    <p:cSldViewPr snapToGrid="0">
      <p:cViewPr varScale="1">
        <p:scale>
          <a:sx n="93" d="100"/>
          <a:sy n="93" d="100"/>
        </p:scale>
        <p:origin x="720" y="138"/>
      </p:cViewPr>
      <p:guideLst>
        <p:guide orient="horz" pos="312"/>
        <p:guide pos="3843"/>
      </p:guideLst>
    </p:cSldViewPr>
  </p:slideViewPr>
  <p:outlineViewPr>
    <p:cViewPr>
      <p:scale>
        <a:sx n="33" d="100"/>
        <a:sy n="33" d="100"/>
      </p:scale>
      <p:origin x="0" y="-20126"/>
    </p:cViewPr>
  </p:outlineViewPr>
  <p:notesTextViewPr>
    <p:cViewPr>
      <p:scale>
        <a:sx n="100" d="100"/>
        <a:sy n="100" d="100"/>
      </p:scale>
      <p:origin x="0" y="-1752"/>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6/5/2023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6/5/2023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lang="en-US" b="1" u="sng" dirty="0">
                <a:solidFill>
                  <a:srgbClr val="0D0D0D"/>
                </a:solidFill>
                <a:latin typeface="Arial"/>
                <a:cs typeface="Arial"/>
              </a:rPr>
              <a:t>Highlight Type (place “X” where appropriate):</a:t>
            </a:r>
            <a:r>
              <a:rPr lang="en-US" b="1" dirty="0">
                <a:solidFill>
                  <a:srgbClr val="0D0D0D"/>
                </a:solidFill>
                <a:latin typeface="Arial"/>
                <a:cs typeface="Arial"/>
              </a:rPr>
              <a:t> </a:t>
            </a:r>
            <a:r>
              <a:rPr lang="en-US" dirty="0">
                <a:solidFill>
                  <a:srgbClr val="0D0D0D"/>
                </a:solidFill>
                <a:latin typeface="Arial"/>
                <a:cs typeface="Arial"/>
              </a:rPr>
              <a:t>User____, </a:t>
            </a:r>
            <a:r>
              <a:rPr lang="en-US" b="1" dirty="0" err="1">
                <a:solidFill>
                  <a:srgbClr val="0D0D0D"/>
                </a:solidFill>
                <a:latin typeface="Arial"/>
                <a:cs typeface="Arial"/>
              </a:rPr>
              <a:t>Staff_X</a:t>
            </a:r>
            <a:r>
              <a:rPr lang="en-US" b="1" dirty="0">
                <a:solidFill>
                  <a:srgbClr val="0D0D0D"/>
                </a:solidFill>
                <a:latin typeface="Arial"/>
                <a:cs typeface="Arial"/>
              </a:rPr>
              <a:t>_</a:t>
            </a:r>
            <a:r>
              <a:rPr lang="en-US" b="0" dirty="0">
                <a:solidFill>
                  <a:srgbClr val="0D0D0D"/>
                </a:solidFill>
                <a:latin typeface="Arial"/>
                <a:cs typeface="Arial"/>
              </a:rPr>
              <a:t>, User</a:t>
            </a:r>
            <a:r>
              <a:rPr lang="en-US" b="0" baseline="0" dirty="0">
                <a:solidFill>
                  <a:srgbClr val="0D0D0D"/>
                </a:solidFill>
                <a:latin typeface="Arial"/>
                <a:cs typeface="Arial"/>
              </a:rPr>
              <a:t> </a:t>
            </a:r>
            <a:r>
              <a:rPr lang="en-US" b="0" dirty="0">
                <a:solidFill>
                  <a:srgbClr val="0D0D0D"/>
                </a:solidFill>
                <a:latin typeface="Arial"/>
                <a:cs typeface="Arial"/>
              </a:rPr>
              <a:t>&amp; Staff ___</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1"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Arial"/>
                <a:ea typeface="+mn-ea"/>
                <a:cs typeface="Arial"/>
              </a:rPr>
              <a:t>1-2 paragraph description of highlight</a:t>
            </a:r>
            <a:r>
              <a:rPr kumimoji="0" lang="en-US" sz="1200" b="1" i="0" u="none" strike="noStrike" kern="1200" cap="none" spc="0" normalizeH="0" baseline="0" noProof="0" dirty="0">
                <a:ln>
                  <a:noFill/>
                </a:ln>
                <a:solidFill>
                  <a:prstClr val="black"/>
                </a:solidFill>
                <a:effectLst/>
                <a:uLnTx/>
                <a:uFillTx/>
                <a:latin typeface="Arial"/>
                <a:ea typeface="+mn-ea"/>
                <a:cs typeface="Arial"/>
              </a:rPr>
              <a:t>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r>
              <a:rPr lang="en-US" sz="1800" b="0" i="0" u="none" strike="noStrike" dirty="0">
                <a:solidFill>
                  <a:srgbClr val="000000"/>
                </a:solidFill>
                <a:effectLst/>
                <a:latin typeface="Times New Roman" panose="02020603050405020304" pitchFamily="18" charset="0"/>
              </a:rPr>
              <a:t>Terahertz (THz) emission spectroscopy has emerged as a valuable technique for investigating static physical properties as well as ultrafast dynamics occurring in novel material systems that may remain hidden to other probes. In this review article, the authors survey a broad selection of recent THz emission studies involving quantum and low-dimensional materials, emphasizing unifying symmetry considerations as well as opportunities to exploit the interplay between intrinsic and extrinsic (artificial nano–microscale) structure for designer properties.</a:t>
            </a:r>
          </a:p>
          <a:p>
            <a:endParaRPr lang="en-US" sz="1200" kern="1200" dirty="0">
              <a:solidFill>
                <a:schemeClr val="tx1"/>
              </a:solidFill>
              <a:effectLst/>
              <a:latin typeface="+mn-lt"/>
              <a:ea typeface="+mn-ea"/>
              <a:cs typeface="+mn-cs"/>
            </a:endParaRPr>
          </a:p>
          <a:p>
            <a:pPr marL="0" lvl="1" defTabSz="922264">
              <a:spcBef>
                <a:spcPts val="0"/>
              </a:spcBef>
              <a:defRPr/>
            </a:pPr>
            <a:r>
              <a:rPr lang="en-US" b="1" u="sng" dirty="0">
                <a:latin typeface="Arial"/>
                <a:cs typeface="Arial"/>
              </a:rPr>
              <a:t>Funding Overview Section (place “X” for all relevant sources)</a:t>
            </a:r>
          </a:p>
          <a:p>
            <a:pPr marL="0" lvl="1" defTabSz="922264">
              <a:spcBef>
                <a:spcPts val="0"/>
              </a:spcBef>
              <a:defRPr/>
            </a:pPr>
            <a:r>
              <a:rPr lang="en-US" dirty="0">
                <a:latin typeface="Arial"/>
                <a:cs typeface="Arial"/>
              </a:rPr>
              <a:t>BES Funding: MSED___, CSGB___, EFRC___, SUFD___</a:t>
            </a:r>
          </a:p>
          <a:p>
            <a:pPr marL="0" lvl="1" defTabSz="922264">
              <a:spcBef>
                <a:spcPts val="0"/>
              </a:spcBef>
              <a:defRPr/>
            </a:pPr>
            <a:r>
              <a:rPr lang="en-US" dirty="0">
                <a:latin typeface="Arial"/>
                <a:cs typeface="Arial"/>
              </a:rPr>
              <a:t>SC Funding: ASCR___, </a:t>
            </a:r>
            <a:r>
              <a:rPr lang="en-US" b="1" dirty="0">
                <a:latin typeface="Arial"/>
                <a:cs typeface="Arial"/>
              </a:rPr>
              <a:t>BES_X_</a:t>
            </a:r>
            <a:r>
              <a:rPr lang="en-US" dirty="0">
                <a:latin typeface="Arial"/>
                <a:cs typeface="Arial"/>
              </a:rPr>
              <a:t>, BER___, FES___, HEP___, NP___, WDTS___, SBIR___, etc.</a:t>
            </a:r>
          </a:p>
          <a:p>
            <a:pPr marL="0" lvl="1" defTabSz="922264">
              <a:spcBef>
                <a:spcPts val="0"/>
              </a:spcBef>
              <a:defRPr/>
            </a:pPr>
            <a:r>
              <a:rPr lang="en-US" dirty="0">
                <a:latin typeface="Arial"/>
                <a:cs typeface="Arial"/>
              </a:rPr>
              <a:t>Other Funding: DOD___, DOE___, NIH</a:t>
            </a:r>
            <a:r>
              <a:rPr lang="en-US" b="0" dirty="0">
                <a:latin typeface="Arial"/>
                <a:cs typeface="Arial"/>
              </a:rPr>
              <a:t>___, NSF__, </a:t>
            </a:r>
            <a:r>
              <a:rPr lang="en-US" dirty="0">
                <a:latin typeface="Arial"/>
                <a:cs typeface="Arial"/>
              </a:rPr>
              <a:t>etc. </a:t>
            </a:r>
            <a:r>
              <a:rPr lang="en-US" b="1" dirty="0">
                <a:latin typeface="Arial"/>
                <a:cs typeface="Arial"/>
              </a:rPr>
              <a:t>DOE LDRD __X__</a:t>
            </a:r>
          </a:p>
          <a:p>
            <a:pPr marL="0" lvl="1" defTabSz="922264">
              <a:spcBef>
                <a:spcPts val="0"/>
              </a:spcBef>
              <a:defRPr/>
            </a:pPr>
            <a:endParaRPr lang="en-US" b="1" dirty="0">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mn-lt"/>
                <a:ea typeface="+mn-ea"/>
                <a:cs typeface="+mn-cs"/>
              </a:rPr>
              <a:t>Acknowledgements</a:t>
            </a:r>
            <a:r>
              <a:rPr kumimoji="0" lang="en-US" sz="1200" b="1"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22222"/>
                </a:solidFill>
                <a:effectLst/>
                <a:latin typeface="-apple-system"/>
              </a:rPr>
              <a:t>The authors would like to thank Shi-Zeng Lin and Stuart </a:t>
            </a:r>
            <a:r>
              <a:rPr lang="en-US" b="0" i="0" dirty="0" err="1">
                <a:solidFill>
                  <a:srgbClr val="222222"/>
                </a:solidFill>
                <a:effectLst/>
                <a:latin typeface="-apple-system"/>
              </a:rPr>
              <a:t>Trugman</a:t>
            </a:r>
            <a:r>
              <a:rPr lang="en-US" b="0" i="0" dirty="0">
                <a:solidFill>
                  <a:srgbClr val="222222"/>
                </a:solidFill>
                <a:effectLst/>
                <a:latin typeface="-apple-system"/>
              </a:rPr>
              <a:t> for helpful conversations. JP and HTC acknowledge partial support of the Los Alamos National Laboratory Laboratory-Directed Research and Development (LDRD) program via projects 20230124ER and 20210845PRD1. NS gratefully acknowledges the support of the US Department of Energy, Office of Science, Office of Basic Energy Sciences, Division of Materials Sciences and Engineering via FWP No. LANLE1NT. This work was performed, in part, at the Center for Integrated Nanotechnologies, an Office of Science User Facility operated for the U.S. Department of Energy (DOE) Office of Science. Los Alamos National Laboratory, an affirmative action equal opportunity employer, is managed by Triad National Security, LLC for the U.S. Department of Energy’s NNSA, under Contract No. 89233218CNA000001.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a:ln>
                  <a:noFill/>
                </a:ln>
                <a:solidFill>
                  <a:prstClr val="black"/>
                </a:solidFill>
                <a:effectLst/>
                <a:uLnTx/>
                <a:uFillTx/>
                <a:latin typeface="Arial"/>
                <a:ea typeface="+mn-ea"/>
                <a:cs typeface="Arial"/>
              </a:rPr>
              <a:t>Publication/ press releases/ related links:</a:t>
            </a:r>
          </a:p>
          <a:p>
            <a:r>
              <a:rPr lang="en-US" sz="1200" b="0" i="0" dirty="0">
                <a:solidFill>
                  <a:srgbClr val="106636"/>
                </a:solidFill>
                <a:effectLst/>
                <a:latin typeface="Calibri" panose="020F0502020204030204" pitchFamily="34" charset="0"/>
                <a:cs typeface="Calibri" panose="020F0502020204030204" pitchFamily="34" charset="0"/>
              </a:rPr>
              <a:t>Pettine, J.; Padmanabhan, P.; Sirica, N.; Prasankumar, R. P.; Taylor, A. J.; Chen, H.-T. Ultrafast Terahertz Emission from Emerging Symmetry-Broken Materials. Light: Science &amp;amp; Applications 2023, 12 (1). DOI:10.1038/s41377-023-01163-w. </a:t>
            </a:r>
            <a:endParaRPr lang="en-US" sz="1200" dirty="0">
              <a:solidFill>
                <a:srgbClr val="106636"/>
              </a:solidFill>
              <a:latin typeface="Calibri" panose="020F0502020204030204" pitchFamily="34" charset="0"/>
              <a:cs typeface="Calibri" panose="020F0502020204030204" pitchFamily="34" charset="0"/>
            </a:endParaRPr>
          </a:p>
          <a:p>
            <a:pPr marL="0" marR="0" lvl="0" indent="0" algn="l" defTabSz="922264" rtl="0" eaLnBrk="1" fontAlgn="auto" latinLnBrk="0" hangingPunct="1">
              <a:lnSpc>
                <a:spcPct val="100000"/>
              </a:lnSpc>
              <a:spcBef>
                <a:spcPts val="0"/>
              </a:spcBef>
              <a:spcAft>
                <a:spcPts val="0"/>
              </a:spcAft>
              <a:buClrTx/>
              <a:buSzTx/>
              <a:buFontTx/>
              <a:buNone/>
              <a:tabLst/>
              <a:defRPr/>
            </a:pPr>
            <a:r>
              <a:rPr lang="en-US" b="0" i="0" dirty="0">
                <a:solidFill>
                  <a:srgbClr val="222222"/>
                </a:solidFill>
                <a:effectLst/>
                <a:latin typeface="-apple-system"/>
              </a:rPr>
              <a:t>* Equal contributors</a:t>
            </a:r>
          </a:p>
          <a:p>
            <a:pPr marL="0" marR="0" lvl="0" indent="0" algn="l" defTabSz="922264" rtl="0" eaLnBrk="1" fontAlgn="auto" latinLnBrk="0" hangingPunct="1">
              <a:lnSpc>
                <a:spcPct val="100000"/>
              </a:lnSpc>
              <a:spcBef>
                <a:spcPts val="0"/>
              </a:spcBef>
              <a:spcAft>
                <a:spcPts val="0"/>
              </a:spcAft>
              <a:buClrTx/>
              <a:buSzTx/>
              <a:buFontTx/>
              <a:buNone/>
              <a:tabLst/>
              <a:defRPr/>
            </a:pPr>
            <a:endParaRPr lang="en-US" b="0" i="0" dirty="0">
              <a:solidFill>
                <a:srgbClr val="222222"/>
              </a:solidFill>
              <a:effectLst/>
              <a:latin typeface="-apple-system"/>
            </a:endParaRPr>
          </a:p>
          <a:p>
            <a:pPr marL="0" marR="0" lvl="0" indent="0" algn="l" defTabSz="922264" rtl="0" eaLnBrk="1" fontAlgn="auto" latinLnBrk="0" hangingPunct="1">
              <a:lnSpc>
                <a:spcPct val="100000"/>
              </a:lnSpc>
              <a:spcBef>
                <a:spcPts val="0"/>
              </a:spcBef>
              <a:spcAft>
                <a:spcPts val="0"/>
              </a:spcAft>
              <a:buClrTx/>
              <a:buSzTx/>
              <a:buFontTx/>
              <a:buNone/>
              <a:tabLst/>
              <a:defRPr/>
            </a:pPr>
            <a:r>
              <a:rPr lang="en-US" b="0" i="0" dirty="0">
                <a:solidFill>
                  <a:srgbClr val="222222"/>
                </a:solidFill>
                <a:effectLst/>
                <a:latin typeface="-apple-system"/>
              </a:rPr>
              <a:t>Press release: https://phys.org/news/2023-06-ultrafast-terahertz-emission-emerging-symmetry-broken.html</a:t>
            </a:r>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0" y="3"/>
            <a:ext cx="12191999" cy="902525"/>
          </a:xfrm>
        </p:spPr>
        <p:txBody>
          <a:bodyPr>
            <a:noAutofit/>
          </a:bodyPr>
          <a:lstStyle/>
          <a:p>
            <a:pPr algn="ctr"/>
            <a:r>
              <a:rPr lang="en-US" sz="3000" dirty="0"/>
              <a:t>Ultrafast terahertz emission from </a:t>
            </a:r>
            <a:br>
              <a:rPr lang="en-US" sz="3000" dirty="0"/>
            </a:br>
            <a:r>
              <a:rPr lang="en-US" sz="3000" dirty="0"/>
              <a:t>emerging symmetry-broken materials</a:t>
            </a:r>
            <a:endParaRPr lang="en-US" sz="3000" baseline="-25000" dirty="0"/>
          </a:p>
        </p:txBody>
      </p:sp>
      <p:sp>
        <p:nvSpPr>
          <p:cNvPr id="27" name="Rectangle 26">
            <a:extLst>
              <a:ext uri="{FF2B5EF4-FFF2-40B4-BE49-F238E27FC236}">
                <a16:creationId xmlns:a16="http://schemas.microsoft.com/office/drawing/2014/main" id="{61E319B0-40C1-4006-BDAD-053C6FD8ABA8}"/>
              </a:ext>
            </a:extLst>
          </p:cNvPr>
          <p:cNvSpPr/>
          <p:nvPr/>
        </p:nvSpPr>
        <p:spPr>
          <a:xfrm>
            <a:off x="213498" y="5944933"/>
            <a:ext cx="4527434" cy="230548"/>
          </a:xfrm>
          <a:prstGeom prst="rect">
            <a:avLst/>
          </a:prstGeom>
          <a:noFill/>
        </p:spPr>
        <p:txBody>
          <a:bodyPr wrap="square">
            <a:noAutofit/>
          </a:bodyPr>
          <a:lstStyle/>
          <a:p>
            <a:r>
              <a:rPr lang="en-US" sz="1000" dirty="0">
                <a:solidFill>
                  <a:srgbClr val="106636"/>
                </a:solidFill>
              </a:rPr>
              <a:t>Work was performed, in part, at the Center for Integrated Nanotechnologies.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5560" y="6143578"/>
            <a:ext cx="583589" cy="583061"/>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15420" y="6175481"/>
            <a:ext cx="2296199" cy="450930"/>
          </a:xfrm>
          <a:prstGeom prst="rect">
            <a:avLst/>
          </a:prstGeom>
        </p:spPr>
      </p:pic>
      <p:sp>
        <p:nvSpPr>
          <p:cNvPr id="32" name="TextBox 31"/>
          <p:cNvSpPr txBox="1"/>
          <p:nvPr/>
        </p:nvSpPr>
        <p:spPr>
          <a:xfrm>
            <a:off x="5973927" y="5768888"/>
            <a:ext cx="6039180" cy="518832"/>
          </a:xfrm>
          <a:prstGeom prst="rect">
            <a:avLst/>
          </a:prstGeom>
          <a:noFill/>
        </p:spPr>
        <p:txBody>
          <a:bodyPr wrap="square" lIns="0" tIns="0" rIns="0" bIns="0" rtlCol="0">
            <a:noAutofit/>
          </a:bodyPr>
          <a:lstStyle/>
          <a:p>
            <a:r>
              <a:rPr lang="en-US" sz="1100" b="0" i="0" dirty="0">
                <a:solidFill>
                  <a:srgbClr val="106636"/>
                </a:solidFill>
                <a:effectLst/>
                <a:latin typeface="Calibri" panose="020F0502020204030204" pitchFamily="34" charset="0"/>
                <a:cs typeface="Calibri" panose="020F0502020204030204" pitchFamily="34" charset="0"/>
              </a:rPr>
              <a:t>Pettine, J.; Padmanabhan, P.; Sirica, N.; Prasankumar, R. P.; Taylor, A. J.; Chen, H.-T. Ultrafast Terahertz Emission from Emerging Symmetry-Broken Materials. Light: Science &amp;amp; Applications 2023, 12 (1). </a:t>
            </a:r>
            <a:endParaRPr lang="en-US" sz="1100" dirty="0">
              <a:solidFill>
                <a:srgbClr val="106636"/>
              </a:solidFill>
              <a:latin typeface="Calibri" panose="020F0502020204030204" pitchFamily="34" charset="0"/>
              <a:cs typeface="Calibri" panose="020F0502020204030204" pitchFamily="34" charset="0"/>
            </a:endParaRPr>
          </a:p>
        </p:txBody>
      </p:sp>
      <p:sp>
        <p:nvSpPr>
          <p:cNvPr id="33" name="TextBox 32">
            <a:extLst>
              <a:ext uri="{FF2B5EF4-FFF2-40B4-BE49-F238E27FC236}">
                <a16:creationId xmlns:a16="http://schemas.microsoft.com/office/drawing/2014/main" id="{0F5781D2-68D9-2F4E-AC15-87BFF212B5E7}"/>
              </a:ext>
            </a:extLst>
          </p:cNvPr>
          <p:cNvSpPr txBox="1"/>
          <p:nvPr/>
        </p:nvSpPr>
        <p:spPr>
          <a:xfrm>
            <a:off x="270823" y="5147353"/>
            <a:ext cx="5287495" cy="797580"/>
          </a:xfrm>
          <a:prstGeom prst="rect">
            <a:avLst/>
          </a:prstGeom>
          <a:solidFill>
            <a:sysClr val="window" lastClr="FFFFFF"/>
          </a:solidFill>
          <a:ln w="6350" cap="flat" cmpd="sng" algn="ctr">
            <a:noFill/>
            <a:prstDash val="solid"/>
          </a:ln>
          <a:effectLst/>
        </p:spPr>
        <p:txBody>
          <a:bodyPr wrap="square" lIns="0" tIns="0" rIns="0" bIns="0" rtlCol="0">
            <a:noAutofit/>
          </a:bodyPr>
          <a:lstStyle/>
          <a:p>
            <a:pPr rtl="0">
              <a:spcBef>
                <a:spcPts val="0"/>
              </a:spcBef>
              <a:spcAft>
                <a:spcPts val="780"/>
              </a:spcAft>
            </a:pPr>
            <a:r>
              <a:rPr lang="en-US" sz="1200" b="0" i="0" u="none" strike="noStrike" dirty="0">
                <a:solidFill>
                  <a:srgbClr val="000000"/>
                </a:solidFill>
                <a:effectLst/>
                <a:latin typeface="Calibri" panose="020F0502020204030204" pitchFamily="34" charset="0"/>
                <a:cs typeface="Calibri" panose="020F0502020204030204" pitchFamily="34" charset="0"/>
              </a:rPr>
              <a:t>Ultrafast optical field incident on material with broken spatial symmetry (blue), time-reversal symmetry (yellow), or both (green) to generate THz radiation. Insets illustrate various mechanisms that lead to rectified THz currents high-frequency optical fields. (Image courtesy of Los Alamos National Laboratory)</a:t>
            </a:r>
            <a:endParaRPr lang="en-US" sz="1000" b="0" dirty="0">
              <a:effectLst/>
              <a:latin typeface="Calibri" panose="020F0502020204030204" pitchFamily="34" charset="0"/>
              <a:cs typeface="Calibri" panose="020F0502020204030204" pitchFamily="34" charset="0"/>
            </a:endParaRPr>
          </a:p>
          <a:p>
            <a:pPr algn="just"/>
            <a:br>
              <a:rPr lang="en-US" sz="1000" dirty="0">
                <a:latin typeface="Calibri" panose="020F0502020204030204" pitchFamily="34" charset="0"/>
                <a:cs typeface="Calibri" panose="020F0502020204030204" pitchFamily="34" charset="0"/>
              </a:rPr>
            </a:br>
            <a:endParaRPr kumimoji="0" lang="en-US" sz="1000" b="0"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34" name="Content Placeholder 1"/>
          <p:cNvSpPr txBox="1">
            <a:spLocks/>
          </p:cNvSpPr>
          <p:nvPr/>
        </p:nvSpPr>
        <p:spPr bwMode="auto">
          <a:xfrm>
            <a:off x="575354" y="1053517"/>
            <a:ext cx="11437754" cy="91193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0"/>
              </a:spcBef>
              <a:spcAft>
                <a:spcPts val="600"/>
              </a:spcAft>
              <a:buClrTx/>
              <a:buSzTx/>
              <a:buFont typeface="Arial" charset="0"/>
              <a:buNone/>
              <a:tabLst/>
              <a:defRPr/>
            </a:pPr>
            <a:r>
              <a:rPr kumimoji="0" lang="en-US" sz="2000" b="1" i="0" u="none" strike="noStrike" kern="1200" cap="none" spc="0" normalizeH="0" baseline="0" noProof="0" dirty="0">
                <a:ln>
                  <a:noFill/>
                </a:ln>
                <a:solidFill>
                  <a:srgbClr val="106636"/>
                </a:solidFill>
                <a:effectLst/>
                <a:uLnTx/>
                <a:uFillTx/>
                <a:latin typeface="+mj-lt"/>
                <a:ea typeface="+mn-ea"/>
                <a:cs typeface="Arial" pitchFamily="34" charset="0"/>
              </a:rPr>
              <a:t>Scientific Achievement</a:t>
            </a:r>
          </a:p>
          <a:p>
            <a:pPr marL="0" marR="0" lvl="0" indent="0" algn="l" defTabSz="914400" rtl="0" eaLnBrk="1" fontAlgn="base" latinLnBrk="0" hangingPunct="1">
              <a:lnSpc>
                <a:spcPct val="100000"/>
              </a:lnSpc>
              <a:spcBef>
                <a:spcPts val="0"/>
              </a:spcBef>
              <a:spcAft>
                <a:spcPts val="600"/>
              </a:spcAft>
              <a:buClrTx/>
              <a:buSzTx/>
              <a:buFont typeface="Arial" charset="0"/>
              <a:buNone/>
              <a:tabLst/>
              <a:defRPr/>
            </a:pPr>
            <a:r>
              <a:rPr kumimoji="0" lang="en-US" sz="1800" b="0" i="0" u="none" strike="noStrike" kern="1200" cap="none" spc="0" normalizeH="0" baseline="0" noProof="0" dirty="0">
                <a:ln>
                  <a:noFill/>
                </a:ln>
                <a:solidFill>
                  <a:sysClr val="windowText" lastClr="000000"/>
                </a:solidFill>
                <a:effectLst/>
                <a:uLnTx/>
                <a:uFillTx/>
                <a:latin typeface="Calibri"/>
                <a:ea typeface="+mn-ea"/>
                <a:cs typeface="Arial" pitchFamily="34" charset="0"/>
              </a:rPr>
              <a:t>A broad review of pulsed terahertz emission spectroscopy, with an emphasis on emerging quantum and low-dimensional materials.</a:t>
            </a:r>
          </a:p>
          <a:p>
            <a:pPr marL="0" marR="0" lvl="0" indent="0" algn="l" defTabSz="914400" rtl="0" eaLnBrk="1" fontAlgn="base" latinLnBrk="0" hangingPunct="1">
              <a:lnSpc>
                <a:spcPct val="100000"/>
              </a:lnSpc>
              <a:spcBef>
                <a:spcPts val="0"/>
              </a:spcBef>
              <a:spcAft>
                <a:spcPts val="0"/>
              </a:spcAft>
              <a:buClrTx/>
              <a:buSzTx/>
              <a:buFont typeface="Arial" charset="0"/>
              <a:buNone/>
              <a:tabLst/>
              <a:defRPr/>
            </a:pPr>
            <a:endParaRPr kumimoji="0" lang="en-US" sz="300" b="1" i="0" u="none" strike="noStrike" kern="1200" cap="none" spc="0" normalizeH="0" baseline="0" noProof="0" dirty="0">
              <a:ln>
                <a:noFill/>
              </a:ln>
              <a:solidFill>
                <a:sysClr val="windowText" lastClr="000000"/>
              </a:solidFill>
              <a:effectLst/>
              <a:uLnTx/>
              <a:uFillTx/>
              <a:latin typeface="Calibri"/>
              <a:ea typeface="+mn-ea"/>
              <a:cs typeface="Arial" pitchFamily="34" charset="0"/>
            </a:endParaRPr>
          </a:p>
        </p:txBody>
      </p:sp>
      <p:pic>
        <p:nvPicPr>
          <p:cNvPr id="28" name="Picture 27"/>
          <p:cNvPicPr>
            <a:picLocks noChangeAspect="1"/>
          </p:cNvPicPr>
          <p:nvPr/>
        </p:nvPicPr>
        <p:blipFill rotWithShape="1">
          <a:blip r:embed="rId5" cstate="print">
            <a:extLst>
              <a:ext uri="{28A0092B-C50C-407E-A947-70E740481C1C}">
                <a14:useLocalDpi xmlns:a14="http://schemas.microsoft.com/office/drawing/2010/main" val="0"/>
              </a:ext>
            </a:extLst>
          </a:blip>
          <a:srcRect l="32204" t="36731" r="33193" b="36036"/>
          <a:stretch/>
        </p:blipFill>
        <p:spPr>
          <a:xfrm>
            <a:off x="8674598" y="6175481"/>
            <a:ext cx="2486760" cy="518832"/>
          </a:xfrm>
          <a:prstGeom prst="rect">
            <a:avLst/>
          </a:prstGeom>
        </p:spPr>
      </p:pic>
      <p:pic>
        <p:nvPicPr>
          <p:cNvPr id="29" name="Picture 28"/>
          <p:cNvPicPr>
            <a:picLocks noChangeAspect="1"/>
          </p:cNvPicPr>
          <p:nvPr/>
        </p:nvPicPr>
        <p:blipFill>
          <a:blip r:embed="rId6"/>
          <a:stretch>
            <a:fillRect/>
          </a:stretch>
        </p:blipFill>
        <p:spPr>
          <a:xfrm>
            <a:off x="11324337" y="6220956"/>
            <a:ext cx="688770" cy="385027"/>
          </a:xfrm>
          <a:prstGeom prst="rect">
            <a:avLst/>
          </a:prstGeom>
        </p:spPr>
      </p:pic>
      <p:pic>
        <p:nvPicPr>
          <p:cNvPr id="5" name="Picture 4" descr="A picture containing text, screenshot, graphics, colorfulness&#10;&#10;Description automatically generated">
            <a:extLst>
              <a:ext uri="{FF2B5EF4-FFF2-40B4-BE49-F238E27FC236}">
                <a16:creationId xmlns:a16="http://schemas.microsoft.com/office/drawing/2014/main" id="{C9914929-329E-BABD-E809-18A3CB4253F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0824" y="2108721"/>
            <a:ext cx="5217568" cy="2839987"/>
          </a:xfrm>
          <a:prstGeom prst="rect">
            <a:avLst/>
          </a:prstGeom>
        </p:spPr>
      </p:pic>
      <p:sp>
        <p:nvSpPr>
          <p:cNvPr id="3" name="Content Placeholder 1">
            <a:extLst>
              <a:ext uri="{FF2B5EF4-FFF2-40B4-BE49-F238E27FC236}">
                <a16:creationId xmlns:a16="http://schemas.microsoft.com/office/drawing/2014/main" id="{E806ED16-3C8D-0D5C-9C52-A190BE2E4337}"/>
              </a:ext>
            </a:extLst>
          </p:cNvPr>
          <p:cNvSpPr txBox="1">
            <a:spLocks/>
          </p:cNvSpPr>
          <p:nvPr/>
        </p:nvSpPr>
        <p:spPr bwMode="auto">
          <a:xfrm>
            <a:off x="5989834" y="1932067"/>
            <a:ext cx="6039181" cy="367762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0795" indent="-340795"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0234" indent="-283732"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0"/>
              </a:spcBef>
              <a:spcAft>
                <a:spcPts val="0"/>
              </a:spcAft>
              <a:buClrTx/>
              <a:buSzTx/>
              <a:buFont typeface="Arial" charset="0"/>
              <a:buNone/>
              <a:tabLst/>
              <a:defRPr/>
            </a:pPr>
            <a:endParaRPr kumimoji="0" lang="en-US" sz="300" b="1" i="0" u="none" strike="noStrike" kern="1200" cap="none" spc="0" normalizeH="0" baseline="0" noProof="0" dirty="0">
              <a:ln>
                <a:noFill/>
              </a:ln>
              <a:solidFill>
                <a:sysClr val="windowText" lastClr="000000"/>
              </a:solidFill>
              <a:effectLst/>
              <a:uLnTx/>
              <a:uFillTx/>
              <a:latin typeface="Calibri"/>
              <a:ea typeface="+mn-ea"/>
              <a:cs typeface="Arial" pitchFamily="34" charset="0"/>
            </a:endParaRPr>
          </a:p>
          <a:p>
            <a:pPr marL="0" marR="0" lvl="0" indent="0" algn="l" defTabSz="914400" rtl="0" eaLnBrk="1" fontAlgn="base" latinLnBrk="0" hangingPunct="1">
              <a:lnSpc>
                <a:spcPct val="100000"/>
              </a:lnSpc>
              <a:spcBef>
                <a:spcPts val="0"/>
              </a:spcBef>
              <a:spcAft>
                <a:spcPts val="600"/>
              </a:spcAft>
              <a:buClrTx/>
              <a:buSzTx/>
              <a:buFont typeface="Arial" charset="0"/>
              <a:buNone/>
              <a:tabLst/>
              <a:defRPr/>
            </a:pPr>
            <a:r>
              <a:rPr kumimoji="0" lang="en-US" sz="2000" b="1" i="0" u="none" strike="noStrike" kern="1200" cap="none" spc="0" normalizeH="0" baseline="0" noProof="0" dirty="0">
                <a:ln>
                  <a:noFill/>
                </a:ln>
                <a:solidFill>
                  <a:srgbClr val="106636"/>
                </a:solidFill>
                <a:effectLst/>
                <a:uLnTx/>
                <a:uFillTx/>
                <a:latin typeface="+mj-lt"/>
                <a:ea typeface="+mn-ea"/>
                <a:cs typeface="Arial" pitchFamily="34" charset="0"/>
              </a:rPr>
              <a:t>Significance and Impact</a:t>
            </a:r>
          </a:p>
          <a:p>
            <a:pPr marL="0" marR="0" lvl="0" indent="0" algn="l" defTabSz="914400" rtl="0" eaLnBrk="1" fontAlgn="base" latinLnBrk="0" hangingPunct="1">
              <a:lnSpc>
                <a:spcPct val="100000"/>
              </a:lnSpc>
              <a:spcBef>
                <a:spcPts val="0"/>
              </a:spcBef>
              <a:spcAft>
                <a:spcPts val="600"/>
              </a:spcAft>
              <a:buClrTx/>
              <a:buSzTx/>
              <a:buFont typeface="Arial" charset="0"/>
              <a:buNone/>
              <a:tabLst/>
              <a:defRPr/>
            </a:pPr>
            <a:r>
              <a:rPr kumimoji="0" lang="en-US" sz="1800" b="0" i="0" u="none" strike="noStrike" kern="1200" cap="none" spc="0" normalizeH="0" baseline="0" noProof="0" dirty="0">
                <a:ln>
                  <a:noFill/>
                </a:ln>
                <a:solidFill>
                  <a:sysClr val="windowText" lastClr="000000"/>
                </a:solidFill>
                <a:effectLst/>
                <a:uLnTx/>
                <a:uFillTx/>
                <a:latin typeface="Calibri"/>
                <a:ea typeface="+mn-ea"/>
                <a:cs typeface="Arial" pitchFamily="34" charset="0"/>
              </a:rPr>
              <a:t>Review of</a:t>
            </a:r>
            <a:r>
              <a:rPr lang="en-US" sz="1800" b="0" dirty="0">
                <a:solidFill>
                  <a:sysClr val="windowText" lastClr="000000"/>
                </a:solidFill>
                <a:latin typeface="Calibri"/>
              </a:rPr>
              <a:t> recent work using a novel nonlinear spectroscopy for a variety of material investigations.</a:t>
            </a:r>
          </a:p>
          <a:p>
            <a:pPr marL="0" marR="0" lvl="0" indent="0" algn="l" defTabSz="914400" rtl="0" eaLnBrk="1" fontAlgn="base" latinLnBrk="0" hangingPunct="1">
              <a:lnSpc>
                <a:spcPct val="100000"/>
              </a:lnSpc>
              <a:spcBef>
                <a:spcPts val="0"/>
              </a:spcBef>
              <a:spcAft>
                <a:spcPts val="0"/>
              </a:spcAft>
              <a:buClrTx/>
              <a:buSzTx/>
              <a:buFont typeface="Arial" charset="0"/>
              <a:buNone/>
              <a:tabLst/>
              <a:defRPr/>
            </a:pPr>
            <a:endParaRPr kumimoji="0" lang="en-US" sz="1200" b="0" i="0" u="none" strike="noStrike" kern="1200" cap="none" spc="0" normalizeH="0" baseline="0" noProof="0" dirty="0">
              <a:ln>
                <a:noFill/>
              </a:ln>
              <a:solidFill>
                <a:sysClr val="windowText" lastClr="000000"/>
              </a:solidFill>
              <a:effectLst/>
              <a:uLnTx/>
              <a:uFillTx/>
              <a:latin typeface="Calibri"/>
              <a:ea typeface="+mn-ea"/>
              <a:cs typeface="Arial" pitchFamily="34" charset="0"/>
            </a:endParaRPr>
          </a:p>
          <a:p>
            <a:pPr marL="0" marR="0" lvl="0" indent="0" algn="l" defTabSz="914400" rtl="0" eaLnBrk="1" fontAlgn="base" latinLnBrk="0" hangingPunct="1">
              <a:lnSpc>
                <a:spcPct val="100000"/>
              </a:lnSpc>
              <a:spcBef>
                <a:spcPts val="0"/>
              </a:spcBef>
              <a:spcAft>
                <a:spcPts val="0"/>
              </a:spcAft>
              <a:buClrTx/>
              <a:buSzTx/>
              <a:buFont typeface="Arial" charset="0"/>
              <a:buNone/>
              <a:tabLst/>
              <a:defRPr/>
            </a:pPr>
            <a:endParaRPr kumimoji="0" lang="en-US" sz="300" b="1" i="0" u="none" strike="noStrike" kern="1200" cap="none" spc="0" normalizeH="0" baseline="0" noProof="0" dirty="0">
              <a:ln>
                <a:noFill/>
              </a:ln>
              <a:solidFill>
                <a:sysClr val="windowText" lastClr="000000"/>
              </a:solidFill>
              <a:effectLst/>
              <a:uLnTx/>
              <a:uFillTx/>
              <a:latin typeface="Calibri"/>
              <a:ea typeface="+mn-ea"/>
              <a:cs typeface="Arial" pitchFamily="34" charset="0"/>
            </a:endParaRPr>
          </a:p>
          <a:p>
            <a:pPr marL="0" marR="0" lvl="1" indent="0" algn="l" defTabSz="914400" rtl="0" eaLnBrk="1" fontAlgn="base" latinLnBrk="0" hangingPunct="1">
              <a:lnSpc>
                <a:spcPct val="100000"/>
              </a:lnSpc>
              <a:spcBef>
                <a:spcPts val="0"/>
              </a:spcBef>
              <a:spcAft>
                <a:spcPts val="600"/>
              </a:spcAft>
              <a:buClrTx/>
              <a:buSzTx/>
              <a:buFont typeface="Arial" charset="0"/>
              <a:buNone/>
              <a:tabLst/>
              <a:defRPr/>
            </a:pPr>
            <a:r>
              <a:rPr kumimoji="0" lang="en-US" sz="2000" b="1" i="0" u="none" strike="noStrike" kern="1200" cap="none" spc="0" normalizeH="0" baseline="0" noProof="0" dirty="0">
                <a:ln>
                  <a:noFill/>
                </a:ln>
                <a:solidFill>
                  <a:srgbClr val="106636"/>
                </a:solidFill>
                <a:effectLst/>
                <a:uLnTx/>
                <a:uFillTx/>
                <a:latin typeface="+mj-lt"/>
                <a:ea typeface="+mn-ea"/>
                <a:cs typeface="Arial" pitchFamily="34" charset="0"/>
              </a:rPr>
              <a:t>Research Details</a:t>
            </a:r>
          </a:p>
          <a:p>
            <a:pPr marL="0" indent="0">
              <a:buNone/>
            </a:pPr>
            <a:r>
              <a:rPr lang="en-US" sz="1600" b="0" i="0" u="none" strike="noStrike" dirty="0">
                <a:solidFill>
                  <a:srgbClr val="000000"/>
                </a:solidFill>
                <a:effectLst/>
                <a:latin typeface="Calibri" panose="020F0502020204030204" pitchFamily="34" charset="0"/>
                <a:cs typeface="Calibri" panose="020F0502020204030204" pitchFamily="34" charset="0"/>
              </a:rPr>
              <a:t>Terahertz (THz) emission spectroscopy has emerged as a valuable technique for investigating static physical properties as well as ultrafast dynamics that may remain hidden to other probes. In this review article, a broad selection of recent THz emission studies involving quantum and low-dimensional materials is surveyed, emphasizing unifying symmetry considerations as well as opportunities to exploit the interplay between intrinsic and extrinsic (artificial nano–microscale) structure for designer properties.</a:t>
            </a:r>
          </a:p>
        </p:txBody>
      </p:sp>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8872</TotalTime>
  <Words>653</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-apple-system</vt:lpstr>
      <vt:lpstr>Arial</vt:lpstr>
      <vt:lpstr>Calibri</vt:lpstr>
      <vt:lpstr>Corbel</vt:lpstr>
      <vt:lpstr>Times New Roman</vt:lpstr>
      <vt:lpstr>Verdana</vt:lpstr>
      <vt:lpstr>Wingdings 3</vt:lpstr>
      <vt:lpstr>DOE SC Theme - Green v13 (16x9)</vt:lpstr>
      <vt:lpstr>Ultrafast terahertz emission from  emerging symmetry-broken materials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onset of rare earth...Watt Nature Scientific Reports February 2023 CINT Highlight</dc:title>
  <dc:creator>Baker, Stacy Leigh</dc:creator>
  <cp:lastModifiedBy>Baker, Stacy Leigh</cp:lastModifiedBy>
  <cp:revision>461</cp:revision>
  <cp:lastPrinted>2021-03-18T13:29:33Z</cp:lastPrinted>
  <dcterms:created xsi:type="dcterms:W3CDTF">2020-04-15T21:20:35Z</dcterms:created>
  <dcterms:modified xsi:type="dcterms:W3CDTF">2023-06-05T15:31:31Z</dcterms:modified>
</cp:coreProperties>
</file>