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442" autoAdjust="0"/>
  </p:normalViewPr>
  <p:slideViewPr>
    <p:cSldViewPr snapToGrid="0">
      <p:cViewPr varScale="1">
        <p:scale>
          <a:sx n="136" d="100"/>
          <a:sy n="136" d="100"/>
        </p:scale>
        <p:origin x="113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p>
          <a:p>
            <a:r>
              <a:rPr lang="en-US" sz="1200" kern="1200" dirty="0">
                <a:solidFill>
                  <a:schemeClr val="tx1"/>
                </a:solidFill>
                <a:effectLst/>
                <a:latin typeface="+mn-lt"/>
                <a:ea typeface="+mn-ea"/>
                <a:cs typeface="+mn-cs"/>
              </a:rPr>
              <a:t>Improved catalytic activity of methanol oxidation electrocatalysts without sacrificing their stability is achieved by tuning the Pt–Ru atomic neighbors. The synthesis process starts with the control of Pt island size on pre-formed branched Ru nanoparticles, followed by the spreading process. By controlling the size of Pt islands, the decorated Pt loading can vary, ranging from a single atom to Pt clusters and Pt shells.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to high-performance MOR electrocatalysis is to maximize the loading of active Pt metal for high activity while retaining neighboring Pt–Ru atoms for high stability. The Pt clusters on Ru nanoparticles have sufficient active sites for catalysis and readily oxidize poisoning CO species that can form and block these sites, making them the best MOR electrocatalysts to date. These results demonstrate a new concept in synthetically controlling the coordination environment around a catalytic site for improved activity and stability, which can be applied to other </a:t>
            </a:r>
            <a:r>
              <a:rPr lang="en-US" sz="1200" kern="1200" dirty="0" err="1">
                <a:solidFill>
                  <a:schemeClr val="tx1"/>
                </a:solidFill>
                <a:effectLst/>
                <a:latin typeface="+mn-lt"/>
                <a:ea typeface="+mn-ea"/>
                <a:cs typeface="+mn-cs"/>
              </a:rPr>
              <a:t>multimetal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nanocatalysts</a:t>
            </a:r>
            <a:r>
              <a:rPr lang="en-US" sz="1200" kern="1200" dirty="0">
                <a:solidFill>
                  <a:schemeClr val="tx1"/>
                </a:solidFill>
                <a:effectLst/>
                <a:latin typeface="+mn-lt"/>
                <a:ea typeface="+mn-ea"/>
                <a:cs typeface="+mn-cs"/>
              </a:rPr>
              <a:t>."</a:t>
            </a:r>
            <a:endParaRPr lang="en-US" sz="1800" b="0" i="0" u="none" strike="noStrike" baseline="0" dirty="0">
              <a:solidFill>
                <a:srgbClr val="0D0D0D"/>
              </a:solidFill>
              <a:latin typeface="Times New Roman" panose="02020603050405020304" pitchFamily="18" charset="0"/>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This work was performed, in part, at the Center for Integrated Nanotechnologies, an Office of Science User Facility operated for the U.S. Department of Energy (DOE) Office of Science. Los Alamos National Laboratory, an affirmative action equal opportunity employer, is managed by Triad National Security, LLC for the U.S. Department of Energy’s NNSA, under contract 89233218CNA000001.Sandia National Laboratories is a </a:t>
            </a:r>
            <a:r>
              <a:rPr lang="en-US" dirty="0" err="1">
                <a:latin typeface="Arial"/>
                <a:cs typeface="Arial"/>
              </a:rPr>
              <a:t>multimission</a:t>
            </a:r>
            <a:r>
              <a:rPr lang="en-US" dirty="0">
                <a:latin typeface="Arial"/>
                <a:cs typeface="Arial"/>
              </a:rPr>
              <a:t> laboratory managed and operated by National Technology &amp; Engineering Solutions of Sandia, LLC, a wholly owned subsidiary of Honeywell International, Inc., for the U.S. DOE’s National Nuclear Security Administration under contract DE-NA-0003525. The views expressed in the article do not necessarily represent the views of the U.S. DOE or the United States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r>
              <a:rPr lang="en-US" dirty="0"/>
              <a:t>A.R. </a:t>
            </a:r>
            <a:r>
              <a:rPr lang="en-US" dirty="0" err="1"/>
              <a:t>Poerwoprajitno</a:t>
            </a:r>
            <a:r>
              <a:rPr lang="en-US" dirty="0"/>
              <a:t>, Q. Li, S. Cheong, L. </a:t>
            </a:r>
            <a:r>
              <a:rPr lang="en-US" dirty="0" err="1"/>
              <a:t>Gloag</a:t>
            </a:r>
            <a:r>
              <a:rPr lang="en-US" dirty="0"/>
              <a:t>, Y. Yang, B. Subhash, N.M. Bedford, J. Watt, D.L. Huber, J. J. Gooding, W. </a:t>
            </a:r>
            <a:r>
              <a:rPr lang="en-US" dirty="0" err="1"/>
              <a:t>Schuhmann</a:t>
            </a:r>
            <a:r>
              <a:rPr lang="en-US" dirty="0"/>
              <a:t>, R.D. Tilley, Tuning the Pt–Ru Atomic Neighbors for Active and Stable Methanol Oxidation Electrocatalysis. Chemistry of Materials. 2023, DOI: 10.1021/acs.chemmater.3c02956</a:t>
            </a: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2/5/2024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2/5/2024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41751"/>
            <a:ext cx="11317044" cy="595904"/>
          </a:xfrm>
        </p:spPr>
        <p:txBody>
          <a:bodyPr>
            <a:noAutofit/>
          </a:bodyPr>
          <a:lstStyle/>
          <a:p>
            <a:pPr algn="ctr"/>
            <a:r>
              <a:rPr lang="en-US" sz="2400" b="1" dirty="0"/>
              <a:t>Precision Engineering of Pt–Ru Atomic Neighbors Boosts Catalytic Activity and Stability</a:t>
            </a:r>
            <a:endParaRPr lang="en-US" sz="2400" dirty="0"/>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258110" y="914400"/>
            <a:ext cx="7933890" cy="153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p>
            <a:r>
              <a:rPr lang="en-US" sz="2400" b="1" dirty="0">
                <a:latin typeface="+mj-lt"/>
                <a:ea typeface="Calibri" pitchFamily="34" charset="0"/>
                <a:cs typeface="Calibri"/>
              </a:rPr>
              <a:t>Scientific Achievement</a:t>
            </a:r>
          </a:p>
          <a:p>
            <a:pPr marL="114300"/>
            <a:r>
              <a:rPr lang="en-US" sz="2000" dirty="0">
                <a:latin typeface="+mj-lt"/>
              </a:rPr>
              <a:t>A new method for controlling Pt decoration on a highly lattice-mismatched Ru substrate, enabling the adjustment of Pt-Ru atomic neighbors for the optimization of electrocatalytic performance.</a:t>
            </a:r>
          </a:p>
        </p:txBody>
      </p:sp>
      <p:sp>
        <p:nvSpPr>
          <p:cNvPr id="6" name="TextBox 5">
            <a:extLst>
              <a:ext uri="{FF2B5EF4-FFF2-40B4-BE49-F238E27FC236}">
                <a16:creationId xmlns:a16="http://schemas.microsoft.com/office/drawing/2014/main" id="{5B5AB4DC-C268-4277-A54D-5E68D1711C3C}"/>
              </a:ext>
            </a:extLst>
          </p:cNvPr>
          <p:cNvSpPr txBox="1"/>
          <p:nvPr/>
        </p:nvSpPr>
        <p:spPr>
          <a:xfrm>
            <a:off x="4258110" y="4290646"/>
            <a:ext cx="7754994" cy="1549577"/>
          </a:xfrm>
          <a:prstGeom prst="rect">
            <a:avLst/>
          </a:prstGeom>
          <a:noFill/>
        </p:spPr>
        <p:txBody>
          <a:bodyPr wrap="square" rtlCol="0">
            <a:noAutofit/>
          </a:bodyPr>
          <a:lstStyle/>
          <a:p>
            <a:pPr>
              <a:spcAft>
                <a:spcPts val="100"/>
              </a:spcAft>
            </a:pPr>
            <a:r>
              <a:rPr lang="en-US" altLang="ja-JP" sz="2200" b="1" dirty="0">
                <a:latin typeface="+mj-lt"/>
                <a:ea typeface="Calibri" pitchFamily="34" charset="0"/>
                <a:cs typeface="Calibri"/>
              </a:rPr>
              <a:t>Research Details</a:t>
            </a:r>
          </a:p>
          <a:p>
            <a:pPr marL="91440" lvl="1" indent="-91440" fontAlgn="base">
              <a:buSzPct val="75000"/>
              <a:buFont typeface="Arial" panose="020B0604020202020204" pitchFamily="34" charset="0"/>
              <a:buChar char="•"/>
            </a:pPr>
            <a:r>
              <a:rPr lang="en-US" sz="2000" dirty="0">
                <a:latin typeface="+mj-lt"/>
              </a:rPr>
              <a:t>We varied the Pt loading on Ru nanoparticles, leading to different active sites ranging from a single atom to Pt cluster and Pt shell.</a:t>
            </a:r>
          </a:p>
          <a:p>
            <a:pPr marL="91440" lvl="1" indent="-91440" fontAlgn="base">
              <a:buSzPct val="75000"/>
              <a:buFont typeface="Arial" panose="020B0604020202020204" pitchFamily="34" charset="0"/>
              <a:buChar char="•"/>
            </a:pPr>
            <a:r>
              <a:rPr lang="en-US" sz="2000" dirty="0">
                <a:solidFill>
                  <a:schemeClr val="tx1"/>
                </a:solidFill>
                <a:latin typeface="+mn-lt"/>
              </a:rPr>
              <a:t>The Pt clusters on Ru nanoparticles are the best MOR electrocatalysts to date.</a:t>
            </a:r>
          </a:p>
          <a:p>
            <a:pPr marL="91440" lvl="1" indent="-91440" fontAlgn="base">
              <a:buSzPct val="75000"/>
              <a:buFont typeface="Arial" panose="020B0604020202020204" pitchFamily="34" charset="0"/>
              <a:buChar char="•"/>
            </a:pPr>
            <a:endParaRPr lang="en-US" sz="2000" dirty="0">
              <a:latin typeface="+mj-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4258110" y="2275591"/>
            <a:ext cx="7933890" cy="2086772"/>
          </a:xfrm>
          <a:prstGeom prst="rect">
            <a:avLst/>
          </a:prstGeom>
          <a:noFill/>
        </p:spPr>
        <p:txBody>
          <a:bodyPr wrap="square" rtlCol="0">
            <a:noAutofit/>
          </a:bodyPr>
          <a:lstStyle/>
          <a:p>
            <a:r>
              <a:rPr lang="en-US" altLang="ja-JP" sz="2400" b="1" dirty="0">
                <a:latin typeface="+mj-lt"/>
                <a:ea typeface="Calibri" pitchFamily="34" charset="0"/>
                <a:cs typeface="Calibri"/>
              </a:rPr>
              <a:t>Significance and Impact</a:t>
            </a:r>
          </a:p>
          <a:p>
            <a:pPr marL="91440" indent="-91440">
              <a:buSzPct val="75000"/>
              <a:buFont typeface="Arial" panose="020B0604020202020204" pitchFamily="34" charset="0"/>
              <a:buChar char="•"/>
            </a:pPr>
            <a:r>
              <a:rPr lang="en-US" sz="2000" dirty="0">
                <a:latin typeface="+mj-lt"/>
              </a:rPr>
              <a:t>High-performance MOR electrocatalysis to maximize the loading of active Pt metal for high activity while retaining neighboring Pt−Ru atoms for high stability.</a:t>
            </a:r>
          </a:p>
          <a:p>
            <a:pPr marL="91440" indent="-91440">
              <a:buSzPct val="75000"/>
              <a:buFont typeface="Arial" panose="020B0604020202020204" pitchFamily="34" charset="0"/>
              <a:buChar char="•"/>
            </a:pPr>
            <a:r>
              <a:rPr lang="en-US" sz="2000" dirty="0">
                <a:latin typeface="+mj-lt"/>
              </a:rPr>
              <a:t>This new approach can be extended to other multi-metal </a:t>
            </a:r>
            <a:r>
              <a:rPr lang="en-US" sz="2000" dirty="0" err="1">
                <a:latin typeface="+mj-lt"/>
              </a:rPr>
              <a:t>nanocatalysts</a:t>
            </a:r>
            <a:r>
              <a:rPr lang="en-US" sz="2000" dirty="0">
                <a:latin typeface="+mj-lt"/>
              </a:rPr>
              <a:t>.</a:t>
            </a:r>
          </a:p>
        </p:txBody>
      </p:sp>
      <p:sp>
        <p:nvSpPr>
          <p:cNvPr id="23" name="Rectangle 22">
            <a:extLst>
              <a:ext uri="{FF2B5EF4-FFF2-40B4-BE49-F238E27FC236}">
                <a16:creationId xmlns:a16="http://schemas.microsoft.com/office/drawing/2014/main" id="{61E319B0-40C1-4006-BDAD-053C6FD8ABA8}"/>
              </a:ext>
            </a:extLst>
          </p:cNvPr>
          <p:cNvSpPr/>
          <p:nvPr/>
        </p:nvSpPr>
        <p:spPr>
          <a:xfrm>
            <a:off x="55488" y="5495028"/>
            <a:ext cx="3996642" cy="624504"/>
          </a:xfrm>
          <a:prstGeom prst="rect">
            <a:avLst/>
          </a:prstGeom>
          <a:noFill/>
        </p:spPr>
        <p:txBody>
          <a:bodyPr wrap="square">
            <a:noAutofit/>
          </a:bodyPr>
          <a:lstStyle/>
          <a:p>
            <a:pPr fontAlgn="auto">
              <a:spcBef>
                <a:spcPts val="600"/>
              </a:spcBef>
              <a:spcAft>
                <a:spcPts val="0"/>
              </a:spcAft>
            </a:pPr>
            <a:r>
              <a:rPr lang="en-US" sz="800" dirty="0" err="1">
                <a:cs typeface="Arial" panose="020B0604020202020204" pitchFamily="34" charset="0"/>
              </a:rPr>
              <a:t>Poerwoprajitno</a:t>
            </a:r>
            <a:r>
              <a:rPr lang="en-US" sz="800" dirty="0">
                <a:cs typeface="Arial" panose="020B0604020202020204" pitchFamily="34" charset="0"/>
              </a:rPr>
              <a:t>, A. R.; Li, Q.; Cheong, S.; </a:t>
            </a:r>
            <a:r>
              <a:rPr lang="en-US" sz="800" dirty="0" err="1">
                <a:cs typeface="Arial" panose="020B0604020202020204" pitchFamily="34" charset="0"/>
              </a:rPr>
              <a:t>Gloag</a:t>
            </a:r>
            <a:r>
              <a:rPr lang="en-US" sz="800" dirty="0">
                <a:cs typeface="Arial" panose="020B0604020202020204" pitchFamily="34" charset="0"/>
              </a:rPr>
              <a:t>, L.; Yang, Y.; Subhash, B.; Bedford, N. M.; Watt, J.; Huber, D. L.; Gooding, J. J.; </a:t>
            </a:r>
            <a:r>
              <a:rPr lang="en-US" sz="800" dirty="0" err="1">
                <a:cs typeface="Arial" panose="020B0604020202020204" pitchFamily="34" charset="0"/>
              </a:rPr>
              <a:t>Schuhmann</a:t>
            </a:r>
            <a:r>
              <a:rPr lang="en-US" sz="800" dirty="0">
                <a:cs typeface="Arial" panose="020B0604020202020204" pitchFamily="34" charset="0"/>
              </a:rPr>
              <a:t>, W.; Tilley, R. D. Tuning the Pt–Ru Atomic Neighbors for Active and Stable Methanol Oxidation Electrocatalysis. </a:t>
            </a:r>
            <a:r>
              <a:rPr lang="en-US" sz="800" i="1" dirty="0">
                <a:cs typeface="Arial" panose="020B0604020202020204" pitchFamily="34" charset="0"/>
              </a:rPr>
              <a:t>Chemistry of Materials</a:t>
            </a:r>
            <a:r>
              <a:rPr lang="en-US" sz="800" dirty="0">
                <a:cs typeface="Arial" panose="020B0604020202020204" pitchFamily="34" charset="0"/>
              </a:rPr>
              <a:t>. 2023, DOI: 10.1021/acs.chemmater.3c02956</a:t>
            </a:r>
          </a:p>
        </p:txBody>
      </p:sp>
      <p:sp>
        <p:nvSpPr>
          <p:cNvPr id="25" name="TextBox 24">
            <a:extLst>
              <a:ext uri="{FF2B5EF4-FFF2-40B4-BE49-F238E27FC236}">
                <a16:creationId xmlns:a16="http://schemas.microsoft.com/office/drawing/2014/main" id="{C305734B-C473-4428-A1A0-2D2513B567F5}"/>
              </a:ext>
            </a:extLst>
          </p:cNvPr>
          <p:cNvSpPr txBox="1"/>
          <p:nvPr/>
        </p:nvSpPr>
        <p:spPr>
          <a:xfrm>
            <a:off x="322249" y="4790714"/>
            <a:ext cx="3536303" cy="634194"/>
          </a:xfrm>
          <a:prstGeom prst="rect">
            <a:avLst/>
          </a:prstGeom>
          <a:noFill/>
        </p:spPr>
        <p:txBody>
          <a:bodyPr wrap="square" lIns="0" tIns="0" rIns="0" bIns="0" rtlCol="0">
            <a:noAutofit/>
          </a:bodyPr>
          <a:lstStyle/>
          <a:p>
            <a:r>
              <a:rPr lang="en-US" sz="1000" dirty="0"/>
              <a:t>STEM–EDX maps of three samples with different Pt loadings and their corresponding schematics illustrating the proposed catalytic reaction. Green and red atoms are Pt and Ru, respectively.</a:t>
            </a:r>
          </a:p>
        </p:txBody>
      </p:sp>
      <p:sp>
        <p:nvSpPr>
          <p:cNvPr id="7" name="TextBox 6">
            <a:extLst>
              <a:ext uri="{FF2B5EF4-FFF2-40B4-BE49-F238E27FC236}">
                <a16:creationId xmlns:a16="http://schemas.microsoft.com/office/drawing/2014/main" id="{B24FF879-7FD6-6F06-4B7C-9240274FE483}"/>
              </a:ext>
            </a:extLst>
          </p:cNvPr>
          <p:cNvSpPr txBox="1"/>
          <p:nvPr/>
        </p:nvSpPr>
        <p:spPr>
          <a:xfrm>
            <a:off x="-64087" y="6138052"/>
            <a:ext cx="3588044" cy="248408"/>
          </a:xfrm>
          <a:prstGeom prst="rect">
            <a:avLst/>
          </a:prstGeom>
          <a:noFill/>
        </p:spPr>
        <p:txBody>
          <a:bodyPr wrap="square">
            <a:noAutofit/>
          </a:bodyPr>
          <a:lstStyle/>
          <a:p>
            <a:r>
              <a:rPr lang="en-US" sz="800" dirty="0"/>
              <a:t>Work was performed in </a:t>
            </a:r>
            <a:r>
              <a:rPr lang="en-US" sz="800" dirty="0" smtClean="0"/>
              <a:t>part at the Center for Integrated </a:t>
            </a:r>
            <a:r>
              <a:rPr lang="en-US" sz="800" dirty="0" err="1" smtClean="0"/>
              <a:t>Nanotechnolgies</a:t>
            </a:r>
            <a:r>
              <a:rPr lang="en-US" sz="800" dirty="0" smtClean="0"/>
              <a:t>.</a:t>
            </a:r>
            <a:endParaRPr lang="en-US" sz="800" dirty="0"/>
          </a:p>
        </p:txBody>
      </p:sp>
      <p:grpSp>
        <p:nvGrpSpPr>
          <p:cNvPr id="8" name="Group 7">
            <a:extLst>
              <a:ext uri="{FF2B5EF4-FFF2-40B4-BE49-F238E27FC236}">
                <a16:creationId xmlns:a16="http://schemas.microsoft.com/office/drawing/2014/main" id="{F0E23A90-AD2F-F189-1429-CD6CE2081B27}"/>
              </a:ext>
            </a:extLst>
          </p:cNvPr>
          <p:cNvGrpSpPr/>
          <p:nvPr/>
        </p:nvGrpSpPr>
        <p:grpSpPr>
          <a:xfrm>
            <a:off x="205551" y="992522"/>
            <a:ext cx="3769698" cy="3788932"/>
            <a:chOff x="487680" y="909092"/>
            <a:chExt cx="3787080" cy="3796024"/>
          </a:xfrm>
        </p:grpSpPr>
        <p:pic>
          <p:nvPicPr>
            <p:cNvPr id="9" name="Picture 8">
              <a:extLst>
                <a:ext uri="{FF2B5EF4-FFF2-40B4-BE49-F238E27FC236}">
                  <a16:creationId xmlns:a16="http://schemas.microsoft.com/office/drawing/2014/main" id="{235CF441-1599-46AF-CA85-58BC7ABFB8FF}"/>
                </a:ext>
              </a:extLst>
            </p:cNvPr>
            <p:cNvPicPr>
              <a:picLocks noChangeAspect="1"/>
            </p:cNvPicPr>
            <p:nvPr/>
          </p:nvPicPr>
          <p:blipFill rotWithShape="1">
            <a:blip r:embed="rId3"/>
            <a:srcRect r="68631"/>
            <a:stretch/>
          </p:blipFill>
          <p:spPr>
            <a:xfrm>
              <a:off x="2921525" y="909092"/>
              <a:ext cx="1353235" cy="1193713"/>
            </a:xfrm>
            <a:prstGeom prst="rect">
              <a:avLst/>
            </a:prstGeom>
          </p:spPr>
        </p:pic>
        <p:pic>
          <p:nvPicPr>
            <p:cNvPr id="10" name="Picture 9">
              <a:extLst>
                <a:ext uri="{FF2B5EF4-FFF2-40B4-BE49-F238E27FC236}">
                  <a16:creationId xmlns:a16="http://schemas.microsoft.com/office/drawing/2014/main" id="{ADAB4DA4-016E-CB90-644A-BADAB579B125}"/>
                </a:ext>
              </a:extLst>
            </p:cNvPr>
            <p:cNvPicPr>
              <a:picLocks noChangeAspect="1"/>
            </p:cNvPicPr>
            <p:nvPr/>
          </p:nvPicPr>
          <p:blipFill rotWithShape="1">
            <a:blip r:embed="rId3"/>
            <a:srcRect l="36477" r="35748"/>
            <a:stretch/>
          </p:blipFill>
          <p:spPr>
            <a:xfrm>
              <a:off x="2874228" y="2247439"/>
              <a:ext cx="1198179" cy="1193713"/>
            </a:xfrm>
            <a:prstGeom prst="rect">
              <a:avLst/>
            </a:prstGeom>
          </p:spPr>
        </p:pic>
        <p:pic>
          <p:nvPicPr>
            <p:cNvPr id="11" name="Picture 10">
              <a:extLst>
                <a:ext uri="{FF2B5EF4-FFF2-40B4-BE49-F238E27FC236}">
                  <a16:creationId xmlns:a16="http://schemas.microsoft.com/office/drawing/2014/main" id="{709ED673-429F-7BB5-687D-A3754A6101EC}"/>
                </a:ext>
              </a:extLst>
            </p:cNvPr>
            <p:cNvPicPr>
              <a:picLocks noChangeAspect="1"/>
            </p:cNvPicPr>
            <p:nvPr/>
          </p:nvPicPr>
          <p:blipFill rotWithShape="1">
            <a:blip r:embed="rId3"/>
            <a:srcRect l="72664" r="-622"/>
            <a:stretch/>
          </p:blipFill>
          <p:spPr>
            <a:xfrm>
              <a:off x="2874228" y="3511403"/>
              <a:ext cx="1206062" cy="1193713"/>
            </a:xfrm>
            <a:prstGeom prst="rect">
              <a:avLst/>
            </a:prstGeom>
          </p:spPr>
        </p:pic>
        <p:pic>
          <p:nvPicPr>
            <p:cNvPr id="13" name="Picture 12">
              <a:extLst>
                <a:ext uri="{FF2B5EF4-FFF2-40B4-BE49-F238E27FC236}">
                  <a16:creationId xmlns:a16="http://schemas.microsoft.com/office/drawing/2014/main" id="{72429905-A494-7FEE-129C-2DFB4AC17801}"/>
                </a:ext>
              </a:extLst>
            </p:cNvPr>
            <p:cNvPicPr>
              <a:picLocks noChangeAspect="1"/>
            </p:cNvPicPr>
            <p:nvPr/>
          </p:nvPicPr>
          <p:blipFill rotWithShape="1">
            <a:blip r:embed="rId4"/>
            <a:srcRect l="26459" r="34013" b="8283"/>
            <a:stretch/>
          </p:blipFill>
          <p:spPr>
            <a:xfrm>
              <a:off x="487680" y="909092"/>
              <a:ext cx="2226915" cy="3777469"/>
            </a:xfrm>
            <a:prstGeom prst="rect">
              <a:avLst/>
            </a:prstGeom>
          </p:spPr>
        </p:pic>
      </p:grpSp>
      <p:pic>
        <p:nvPicPr>
          <p:cNvPr id="14" name="Picture 13">
            <a:extLst>
              <a:ext uri="{FF2B5EF4-FFF2-40B4-BE49-F238E27FC236}">
                <a16:creationId xmlns:a16="http://schemas.microsoft.com/office/drawing/2014/main" id="{0D2A59F0-0CFA-C0D0-BAAA-1DE1AFAD3EC2}"/>
              </a:ext>
            </a:extLst>
          </p:cNvPr>
          <p:cNvPicPr>
            <a:picLocks noChangeAspect="1"/>
          </p:cNvPicPr>
          <p:nvPr/>
        </p:nvPicPr>
        <p:blipFill rotWithShape="1">
          <a:blip r:embed="rId5"/>
          <a:srcRect t="24997" b="18871"/>
          <a:stretch/>
        </p:blipFill>
        <p:spPr>
          <a:xfrm>
            <a:off x="7101620" y="5910175"/>
            <a:ext cx="2023027" cy="455753"/>
          </a:xfrm>
          <a:prstGeom prst="rect">
            <a:avLst/>
          </a:prstGeom>
        </p:spPr>
      </p:pic>
      <p:pic>
        <p:nvPicPr>
          <p:cNvPr id="15" name="Picture 14">
            <a:extLst>
              <a:ext uri="{FF2B5EF4-FFF2-40B4-BE49-F238E27FC236}">
                <a16:creationId xmlns:a16="http://schemas.microsoft.com/office/drawing/2014/main" id="{8F4D72E6-4E3D-512B-682C-702F6A7FED12}"/>
              </a:ext>
            </a:extLst>
          </p:cNvPr>
          <p:cNvPicPr>
            <a:picLocks noChangeAspect="1"/>
          </p:cNvPicPr>
          <p:nvPr/>
        </p:nvPicPr>
        <p:blipFill>
          <a:blip r:embed="rId6"/>
          <a:stretch>
            <a:fillRect/>
          </a:stretch>
        </p:blipFill>
        <p:spPr>
          <a:xfrm>
            <a:off x="9227936" y="5907678"/>
            <a:ext cx="979469" cy="388176"/>
          </a:xfrm>
          <a:prstGeom prst="rect">
            <a:avLst/>
          </a:prstGeom>
        </p:spPr>
      </p:pic>
      <p:pic>
        <p:nvPicPr>
          <p:cNvPr id="16" name="Picture 15">
            <a:extLst>
              <a:ext uri="{FF2B5EF4-FFF2-40B4-BE49-F238E27FC236}">
                <a16:creationId xmlns:a16="http://schemas.microsoft.com/office/drawing/2014/main" id="{F04670E6-6227-B0AC-437D-ECFE981829E1}"/>
              </a:ext>
            </a:extLst>
          </p:cNvPr>
          <p:cNvPicPr>
            <a:picLocks noChangeAspect="1"/>
          </p:cNvPicPr>
          <p:nvPr/>
        </p:nvPicPr>
        <p:blipFill>
          <a:blip r:embed="rId7"/>
          <a:stretch>
            <a:fillRect/>
          </a:stretch>
        </p:blipFill>
        <p:spPr>
          <a:xfrm>
            <a:off x="11290164" y="5887211"/>
            <a:ext cx="751733" cy="386606"/>
          </a:xfrm>
          <a:prstGeom prst="rect">
            <a:avLst/>
          </a:prstGeom>
        </p:spPr>
      </p:pic>
      <p:pic>
        <p:nvPicPr>
          <p:cNvPr id="17" name="Picture 16">
            <a:extLst>
              <a:ext uri="{FF2B5EF4-FFF2-40B4-BE49-F238E27FC236}">
                <a16:creationId xmlns:a16="http://schemas.microsoft.com/office/drawing/2014/main" id="{27CFDB81-CF52-E023-8050-3BFB2EABAD9D}"/>
              </a:ext>
            </a:extLst>
          </p:cNvPr>
          <p:cNvPicPr>
            <a:picLocks noChangeAspect="1"/>
          </p:cNvPicPr>
          <p:nvPr/>
        </p:nvPicPr>
        <p:blipFill>
          <a:blip r:embed="rId8"/>
          <a:stretch>
            <a:fillRect/>
          </a:stretch>
        </p:blipFill>
        <p:spPr>
          <a:xfrm>
            <a:off x="10378173" y="5937131"/>
            <a:ext cx="810029" cy="339279"/>
          </a:xfrm>
          <a:prstGeom prst="rect">
            <a:avLst/>
          </a:prstGeom>
        </p:spPr>
      </p:pic>
      <p:pic>
        <p:nvPicPr>
          <p:cNvPr id="19" name="Picture 18" descr="A logo with a yellow circle and a blue background&#10;&#10;Description automatically generated with medium confidence">
            <a:extLst>
              <a:ext uri="{FF2B5EF4-FFF2-40B4-BE49-F238E27FC236}">
                <a16:creationId xmlns:a16="http://schemas.microsoft.com/office/drawing/2014/main" id="{746B9AFC-D6B4-0768-5AB3-469ACC731E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8026" y="6367940"/>
            <a:ext cx="443511" cy="443511"/>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79A9CC-1221-4480-B719-A3FDECFA9433}">
  <ds:schemaRefs>
    <ds:schemaRef ds:uri="http://purl.org/dc/terms/"/>
    <ds:schemaRef ds:uri="http://schemas.microsoft.com/office/2006/documentManagement/typ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http://schemas.openxmlformats.org/package/2006/metadata/core-properties"/>
    <ds:schemaRef ds:uri="bc761791-33a0-47b7-8145-9d3c2515a3a0"/>
    <ds:schemaRef ds:uri="http://www.w3.org/XML/1998/namespace"/>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484</TotalTime>
  <Words>629</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Segoe UI Black</vt:lpstr>
      <vt:lpstr>Times New Roman</vt:lpstr>
      <vt:lpstr>Wingdings</vt:lpstr>
      <vt:lpstr>Office Theme</vt:lpstr>
      <vt:lpstr>Precision Engineering of Pt–Ru Atomic Neighbors Boosts Catalytic Activity and Stability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Stacy Baker</dc:creator>
  <cp:lastModifiedBy>Baker, Stacy Leigh</cp:lastModifiedBy>
  <cp:revision>6</cp:revision>
  <dcterms:created xsi:type="dcterms:W3CDTF">2023-07-20T14:08:23Z</dcterms:created>
  <dcterms:modified xsi:type="dcterms:W3CDTF">2024-02-05T18:04:42Z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