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3"/>
  </p:notesMasterIdLst>
  <p:handoutMasterIdLst>
    <p:handoutMasterId r:id="rId4"/>
  </p:handoutMasterIdLst>
  <p:sldIdLst>
    <p:sldId id="1940" r:id="rId2"/>
  </p:sldIdLst>
  <p:sldSz cx="12192000" cy="6858000"/>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pos="3843"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ruju" initials="" lastIdx="3" clrIdx="0"/>
  <p:cmAuthor id="7" name="Office of Science" initials="SC" lastIdx="1" clrIdx="7">
    <p:extLst>
      <p:ext uri="{19B8F6BF-5375-455C-9EA6-DF929625EA0E}">
        <p15:presenceInfo xmlns:p15="http://schemas.microsoft.com/office/powerpoint/2012/main" userId="Office of Science" providerId="None"/>
      </p:ext>
    </p:extLst>
  </p:cmAuthor>
  <p:cmAuthor id="1" name="OMB28" initials="OMB28" lastIdx="3" clrIdx="1"/>
  <p:cmAuthor id="8" name="BES" initials="HL" lastIdx="10" clrIdx="8">
    <p:extLst>
      <p:ext uri="{19B8F6BF-5375-455C-9EA6-DF929625EA0E}">
        <p15:presenceInfo xmlns:p15="http://schemas.microsoft.com/office/powerpoint/2012/main" userId="BES" providerId="None"/>
      </p:ext>
    </p:extLst>
  </p:cmAuthor>
  <p:cmAuthor id="2" name="Lisa Yost" initials="LY" lastIdx="1" clrIdx="2">
    <p:extLst>
      <p:ext uri="{19B8F6BF-5375-455C-9EA6-DF929625EA0E}">
        <p15:presenceInfo xmlns:p15="http://schemas.microsoft.com/office/powerpoint/2012/main" userId="Lisa Yost" providerId="None"/>
      </p:ext>
    </p:extLst>
  </p:cmAuthor>
  <p:cmAuthor id="9" name="hortlin" initials="h" lastIdx="4" clrIdx="9"/>
  <p:cmAuthor id="3" name="Pham, Sandra" initials="PS" lastIdx="47" clrIdx="3">
    <p:extLst>
      <p:ext uri="{19B8F6BF-5375-455C-9EA6-DF929625EA0E}">
        <p15:presenceInfo xmlns:p15="http://schemas.microsoft.com/office/powerpoint/2012/main" userId="Pham, Sandra" providerId="None"/>
      </p:ext>
    </p:extLst>
  </p:cmAuthor>
  <p:cmAuthor id="4" name="Sandra Pham" initials="LY" lastIdx="7" clrIdx="4">
    <p:extLst>
      <p:ext uri="{19B8F6BF-5375-455C-9EA6-DF929625EA0E}">
        <p15:presenceInfo xmlns:p15="http://schemas.microsoft.com/office/powerpoint/2012/main" userId="Sandra Pham" providerId="None"/>
      </p:ext>
    </p:extLst>
  </p:cmAuthor>
  <p:cmAuthor id="5" name="Klausing, Kathleen" initials="KK" lastIdx="1" clrIdx="5">
    <p:extLst>
      <p:ext uri="{19B8F6BF-5375-455C-9EA6-DF929625EA0E}">
        <p15:presenceInfo xmlns:p15="http://schemas.microsoft.com/office/powerpoint/2012/main" userId="Klausing, Kathleen" providerId="None"/>
      </p:ext>
    </p:extLst>
  </p:cmAuthor>
  <p:cmAuthor id="6" name="Allen, Denise" initials="DA" lastIdx="1" clrIdx="6">
    <p:extLst>
      <p:ext uri="{19B8F6BF-5375-455C-9EA6-DF929625EA0E}">
        <p15:presenceInfo xmlns:p15="http://schemas.microsoft.com/office/powerpoint/2012/main" userId="Allen, Deni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600"/>
    <a:srgbClr val="0F6636"/>
    <a:srgbClr val="106636"/>
    <a:srgbClr val="000000"/>
    <a:srgbClr val="0000FF"/>
    <a:srgbClr val="F2F2F2"/>
    <a:srgbClr val="5AE838"/>
    <a:srgbClr val="9966FF"/>
    <a:srgbClr val="0099FF"/>
    <a:srgbClr val="33CC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57227" autoAdjust="0"/>
  </p:normalViewPr>
  <p:slideViewPr>
    <p:cSldViewPr snapToGrid="0">
      <p:cViewPr varScale="1">
        <p:scale>
          <a:sx n="61" d="100"/>
          <a:sy n="61" d="100"/>
        </p:scale>
        <p:origin x="1710" y="90"/>
      </p:cViewPr>
      <p:guideLst>
        <p:guide orient="horz" pos="312"/>
        <p:guide pos="3843"/>
      </p:guideLst>
    </p:cSldViewPr>
  </p:slideViewPr>
  <p:outlineViewPr>
    <p:cViewPr>
      <p:scale>
        <a:sx n="33" d="100"/>
        <a:sy n="33" d="100"/>
      </p:scale>
      <p:origin x="0" y="-20126"/>
    </p:cViewPr>
  </p:outlineViewPr>
  <p:notesTextViewPr>
    <p:cViewPr>
      <p:scale>
        <a:sx n="100" d="100"/>
        <a:sy n="100" d="100"/>
      </p:scale>
      <p:origin x="0" y="-720"/>
    </p:cViewPr>
  </p:notesTextViewPr>
  <p:sorterViewPr>
    <p:cViewPr>
      <p:scale>
        <a:sx n="60" d="100"/>
        <a:sy n="60" d="100"/>
      </p:scale>
      <p:origin x="0" y="-6096"/>
    </p:cViewPr>
  </p:sorterViewPr>
  <p:notesViewPr>
    <p:cSldViewPr snapToGrid="0" showGuides="1">
      <p:cViewPr>
        <p:scale>
          <a:sx n="110" d="100"/>
          <a:sy n="110" d="100"/>
        </p:scale>
        <p:origin x="172" y="-198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1"/>
            <a:ext cx="2982380" cy="464900"/>
          </a:xfrm>
          <a:prstGeom prst="rect">
            <a:avLst/>
          </a:prstGeom>
        </p:spPr>
        <p:txBody>
          <a:bodyPr vert="horz" lIns="91847" tIns="45921" rIns="91847" bIns="45921" rtlCol="0"/>
          <a:lstStyle>
            <a:lvl1pPr algn="l">
              <a:defRPr sz="1200"/>
            </a:lvl1pPr>
          </a:lstStyle>
          <a:p>
            <a:endParaRPr lang="en-US"/>
          </a:p>
        </p:txBody>
      </p:sp>
      <p:sp>
        <p:nvSpPr>
          <p:cNvPr id="3" name="Date Placeholder 2"/>
          <p:cNvSpPr>
            <a:spLocks noGrp="1"/>
          </p:cNvSpPr>
          <p:nvPr>
            <p:ph type="dt" sz="quarter" idx="1"/>
          </p:nvPr>
        </p:nvSpPr>
        <p:spPr>
          <a:xfrm>
            <a:off x="3897882" y="11"/>
            <a:ext cx="2982379" cy="464900"/>
          </a:xfrm>
          <a:prstGeom prst="rect">
            <a:avLst/>
          </a:prstGeom>
        </p:spPr>
        <p:txBody>
          <a:bodyPr vert="horz" lIns="91847" tIns="45921" rIns="91847" bIns="45921" rtlCol="0"/>
          <a:lstStyle>
            <a:lvl1pPr algn="r">
              <a:defRPr sz="1200"/>
            </a:lvl1pPr>
          </a:lstStyle>
          <a:p>
            <a:fld id="{B17554D1-967C-4C6D-9F2D-48B3C2720170}" type="datetimeFigureOut">
              <a:rPr lang="en-US" smtClean="0"/>
              <a:t>4/12/2023</a:t>
            </a:fld>
            <a:endParaRPr lang="en-US"/>
          </a:p>
        </p:txBody>
      </p:sp>
      <p:sp>
        <p:nvSpPr>
          <p:cNvPr id="4" name="Footer Placeholder 3"/>
          <p:cNvSpPr>
            <a:spLocks noGrp="1"/>
          </p:cNvSpPr>
          <p:nvPr>
            <p:ph type="ftr" sz="quarter" idx="2"/>
          </p:nvPr>
        </p:nvSpPr>
        <p:spPr>
          <a:xfrm>
            <a:off x="1" y="8829911"/>
            <a:ext cx="2982380" cy="464900"/>
          </a:xfrm>
          <a:prstGeom prst="rect">
            <a:avLst/>
          </a:prstGeom>
        </p:spPr>
        <p:txBody>
          <a:bodyPr vert="horz" lIns="91847" tIns="45921" rIns="91847" bIns="45921" rtlCol="0" anchor="b"/>
          <a:lstStyle>
            <a:lvl1pPr algn="l">
              <a:defRPr sz="1200"/>
            </a:lvl1pPr>
          </a:lstStyle>
          <a:p>
            <a:endParaRPr lang="en-US"/>
          </a:p>
        </p:txBody>
      </p:sp>
      <p:sp>
        <p:nvSpPr>
          <p:cNvPr id="5" name="Slide Number Placeholder 4"/>
          <p:cNvSpPr>
            <a:spLocks noGrp="1"/>
          </p:cNvSpPr>
          <p:nvPr>
            <p:ph type="sldNum" sz="quarter" idx="3"/>
          </p:nvPr>
        </p:nvSpPr>
        <p:spPr>
          <a:xfrm>
            <a:off x="3897882" y="8829911"/>
            <a:ext cx="2982379" cy="464900"/>
          </a:xfrm>
          <a:prstGeom prst="rect">
            <a:avLst/>
          </a:prstGeom>
        </p:spPr>
        <p:txBody>
          <a:bodyPr vert="horz" lIns="91847" tIns="45921" rIns="91847" bIns="45921" rtlCol="0" anchor="b"/>
          <a:lstStyle>
            <a:lvl1pPr algn="r">
              <a:defRPr sz="1200"/>
            </a:lvl1pPr>
          </a:lstStyle>
          <a:p>
            <a:fld id="{AA47E720-93EF-483D-84A7-F39F5B8DBC9A}" type="slidenum">
              <a:rPr lang="en-US" smtClean="0"/>
              <a:t>‹#›</a:t>
            </a:fld>
            <a:endParaRPr lang="en-US"/>
          </a:p>
        </p:txBody>
      </p:sp>
    </p:spTree>
    <p:extLst>
      <p:ext uri="{BB962C8B-B14F-4D97-AF65-F5344CB8AC3E}">
        <p14:creationId xmlns:p14="http://schemas.microsoft.com/office/powerpoint/2010/main" val="3839749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81912" cy="464820"/>
          </a:xfrm>
          <a:prstGeom prst="rect">
            <a:avLst/>
          </a:prstGeom>
        </p:spPr>
        <p:txBody>
          <a:bodyPr vert="horz" lIns="92628" tIns="46311" rIns="92628" bIns="46311"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98353" y="11"/>
            <a:ext cx="2981912" cy="464820"/>
          </a:xfrm>
          <a:prstGeom prst="rect">
            <a:avLst/>
          </a:prstGeom>
        </p:spPr>
        <p:txBody>
          <a:bodyPr vert="horz" lIns="92628" tIns="46311" rIns="92628" bIns="46311" rtlCol="0"/>
          <a:lstStyle>
            <a:lvl1pPr algn="r" fontAlgn="auto">
              <a:spcBef>
                <a:spcPts val="0"/>
              </a:spcBef>
              <a:spcAft>
                <a:spcPts val="0"/>
              </a:spcAft>
              <a:defRPr sz="1200">
                <a:latin typeface="+mn-lt"/>
              </a:defRPr>
            </a:lvl1pPr>
          </a:lstStyle>
          <a:p>
            <a:pPr>
              <a:defRPr/>
            </a:pPr>
            <a:fld id="{36962A90-C2A2-4CDF-8D04-DA2BD430AAAB}" type="datetimeFigureOut">
              <a:rPr lang="en-US"/>
              <a:pPr>
                <a:defRPr/>
              </a:pPr>
              <a:t>4/12/2023</a:t>
            </a:fld>
            <a:endParaRPr lang="en-US"/>
          </a:p>
        </p:txBody>
      </p:sp>
      <p:sp>
        <p:nvSpPr>
          <p:cNvPr id="4" name="Slide Image Placeholder 3"/>
          <p:cNvSpPr>
            <a:spLocks noGrp="1" noRot="1" noChangeAspect="1"/>
          </p:cNvSpPr>
          <p:nvPr>
            <p:ph type="sldImg" idx="2"/>
          </p:nvPr>
        </p:nvSpPr>
        <p:spPr>
          <a:xfrm>
            <a:off x="344488" y="698500"/>
            <a:ext cx="6192837" cy="3484563"/>
          </a:xfrm>
          <a:prstGeom prst="rect">
            <a:avLst/>
          </a:prstGeom>
          <a:noFill/>
          <a:ln w="12700">
            <a:solidFill>
              <a:prstClr val="black"/>
            </a:solidFill>
          </a:ln>
        </p:spPr>
        <p:txBody>
          <a:bodyPr vert="horz" lIns="92628" tIns="46311" rIns="92628" bIns="46311" rtlCol="0" anchor="ctr"/>
          <a:lstStyle/>
          <a:p>
            <a:pPr lvl="0"/>
            <a:endParaRPr lang="en-US" noProof="0"/>
          </a:p>
        </p:txBody>
      </p:sp>
      <p:sp>
        <p:nvSpPr>
          <p:cNvPr id="5" name="Notes Placeholder 4"/>
          <p:cNvSpPr>
            <a:spLocks noGrp="1"/>
          </p:cNvSpPr>
          <p:nvPr>
            <p:ph type="body" sz="quarter" idx="3"/>
          </p:nvPr>
        </p:nvSpPr>
        <p:spPr>
          <a:xfrm>
            <a:off x="688503" y="4415791"/>
            <a:ext cx="5504827" cy="4183380"/>
          </a:xfrm>
          <a:prstGeom prst="rect">
            <a:avLst/>
          </a:prstGeom>
        </p:spPr>
        <p:txBody>
          <a:bodyPr vert="horz" lIns="92628" tIns="46311" rIns="92628" bIns="463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94"/>
            <a:ext cx="2981912" cy="464820"/>
          </a:xfrm>
          <a:prstGeom prst="rect">
            <a:avLst/>
          </a:prstGeom>
        </p:spPr>
        <p:txBody>
          <a:bodyPr vert="horz" lIns="92628" tIns="46311" rIns="92628" bIns="46311"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98353" y="8829994"/>
            <a:ext cx="2981912" cy="464820"/>
          </a:xfrm>
          <a:prstGeom prst="rect">
            <a:avLst/>
          </a:prstGeom>
        </p:spPr>
        <p:txBody>
          <a:bodyPr vert="horz" lIns="92628" tIns="46311" rIns="92628" bIns="46311" rtlCol="0" anchor="b"/>
          <a:lstStyle>
            <a:lvl1pPr algn="r" fontAlgn="auto">
              <a:spcBef>
                <a:spcPts val="0"/>
              </a:spcBef>
              <a:spcAft>
                <a:spcPts val="0"/>
              </a:spcAft>
              <a:defRPr sz="1200">
                <a:latin typeface="+mn-lt"/>
              </a:defRPr>
            </a:lvl1pPr>
          </a:lstStyle>
          <a:p>
            <a:pPr>
              <a:defRPr/>
            </a:pPr>
            <a:fld id="{F876D4B8-3D7E-42E7-AF06-6D9133F7F081}" type="slidenum">
              <a:rPr lang="en-US"/>
              <a:pPr>
                <a:defRPr/>
              </a:pPr>
              <a:t>‹#›</a:t>
            </a:fld>
            <a:endParaRPr lang="en-US"/>
          </a:p>
        </p:txBody>
      </p:sp>
    </p:spTree>
    <p:extLst>
      <p:ext uri="{BB962C8B-B14F-4D97-AF65-F5344CB8AC3E}">
        <p14:creationId xmlns:p14="http://schemas.microsoft.com/office/powerpoint/2010/main" val="1014026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1-2 paragraph description of highlight</a:t>
            </a:r>
            <a:r>
              <a:rPr kumimoji="0" lang="en-US" sz="1200" b="0" i="0" u="none" strike="noStrike" kern="1200" cap="none" spc="0" normalizeH="0" baseline="0" noProof="0" dirty="0">
                <a:ln>
                  <a:noFill/>
                </a:ln>
                <a:solidFill>
                  <a:prstClr val="black"/>
                </a:solidFill>
                <a:effectLst/>
                <a:uLnTx/>
                <a:uFillTx/>
                <a:latin typeface="Arial"/>
                <a:ea typeface="+mn-ea"/>
                <a:cs typeface="Arial"/>
              </a:rPr>
              <a:t> –</a:t>
            </a:r>
          </a:p>
          <a:p>
            <a:pPr marL="0" marR="0" algn="just">
              <a:lnSpc>
                <a:spcPct val="107000"/>
              </a:lnSpc>
              <a:spcBef>
                <a:spcPts val="0"/>
              </a:spcBef>
              <a:spcAft>
                <a:spcPts val="800"/>
              </a:spcAft>
            </a:pPr>
            <a:r>
              <a:rPr lang="en-US" sz="1800" b="0" dirty="0">
                <a:solidFill>
                  <a:srgbClr val="222222"/>
                </a:solidFill>
                <a:effectLst/>
                <a:latin typeface="Arial" panose="020B0604020202020204" pitchFamily="34" charset="0"/>
                <a:ea typeface="DengXian" panose="02010600030101010101" pitchFamily="2" charset="-122"/>
                <a:cs typeface="Times New Roman" panose="02020603050405020304" pitchFamily="18" charset="0"/>
              </a:rPr>
              <a:t>As the world becomes ever more electrified, potassium–based electrochemical energy storage systems are emerging as another viable class of “Beyond-Li Ion” technologies for various stationary electrical energy storage systems (ESSs), with potentially lower cost and much greater precursor mineral abundance. Potassium metal batteries (KMBs, PMBs) and potassium ion batteries (KIBs, PIBs) also possess some electrochemical advantages over lithium and sodium systems, since the ions have smaller Stokes’ radius, weaker Lewis acidity and higher mobility in liquid electrolytes. Yet due to its high reactivity (looser bound valence electron) potassium metal anodes are prone to display an unstable solid electrolyte interphase (SEI) as well as the related formation and growth of dendrites during electrodeposition/dissolution.</a:t>
            </a:r>
          </a:p>
          <a:p>
            <a:pPr marL="0" marR="0" algn="just">
              <a:lnSpc>
                <a:spcPct val="107000"/>
              </a:lnSpc>
              <a:spcBef>
                <a:spcPts val="0"/>
              </a:spcBef>
              <a:spcAft>
                <a:spcPts val="800"/>
              </a:spcAft>
            </a:pPr>
            <a:endParaRPr kumimoji="0" lang="en-US" sz="1800" b="0" i="0" u="none" strike="noStrike" kern="1200" cap="none" spc="0" normalizeH="0" baseline="0" noProof="0" dirty="0">
              <a:ln>
                <a:noFill/>
              </a:ln>
              <a:solidFill>
                <a:srgbClr val="222222"/>
              </a:solidFill>
              <a:effectLst/>
              <a:uLnTx/>
              <a:uFillTx/>
              <a:latin typeface="Arial" panose="020B0604020202020204" pitchFamily="34" charset="0"/>
              <a:ea typeface="DengXian" panose="02010600030101010101" pitchFamily="2" charset="-122"/>
              <a:cs typeface="Times New Roman" panose="02020603050405020304" pitchFamily="18" charset="0"/>
            </a:endParaRPr>
          </a:p>
          <a:p>
            <a:pPr marL="0" marR="0" algn="just">
              <a:lnSpc>
                <a:spcPct val="107000"/>
              </a:lnSpc>
              <a:spcBef>
                <a:spcPts val="0"/>
              </a:spcBef>
              <a:spcAft>
                <a:spcPts val="800"/>
              </a:spcAft>
            </a:pPr>
            <a:r>
              <a:rPr kumimoji="0" lang="en-US" sz="1200" b="0" i="0" u="none" strike="noStrike" kern="1200" cap="none" spc="0" normalizeH="0" baseline="0" noProof="0" dirty="0">
                <a:ln>
                  <a:noFill/>
                </a:ln>
                <a:solidFill>
                  <a:prstClr val="black"/>
                </a:solidFill>
                <a:effectLst/>
                <a:uLnTx/>
                <a:uFillTx/>
                <a:latin typeface="Arial"/>
                <a:ea typeface="+mn-ea"/>
                <a:cs typeface="Arial"/>
              </a:rPr>
              <a:t>Early stage metal dendrite nucleation and growth behavior will influence electrochemical instability during later stages of cycling. However the interrelation between the energetics of the current collector-metal deposit interface and the morphology/stability of the metal-electrolyte interface is not well understood. This study is the first to combine synchrotron X-ray imaging and cryogenic-focused ion beam (cryo-FIB) cross-sectional SEM imaging to provide three-dimensional (3D) maps of the electrodeposition behavior of potassium metal on a wettable surface (functionalized carbon cloth) versus </a:t>
            </a:r>
            <a:r>
              <a:rPr kumimoji="0" lang="en-US" sz="1200" b="0" i="0" u="none" strike="noStrike" kern="1200" cap="none" spc="0" normalizeH="0" baseline="0" noProof="0" dirty="0" err="1">
                <a:ln>
                  <a:noFill/>
                </a:ln>
                <a:solidFill>
                  <a:prstClr val="black"/>
                </a:solidFill>
                <a:effectLst/>
                <a:uLnTx/>
                <a:uFillTx/>
                <a:latin typeface="Arial"/>
                <a:ea typeface="+mn-ea"/>
                <a:cs typeface="Arial"/>
              </a:rPr>
              <a:t>nonwettable</a:t>
            </a:r>
            <a:r>
              <a:rPr kumimoji="0" lang="en-US" sz="1200" b="0" i="0" u="none" strike="noStrike" kern="1200" cap="none" spc="0" normalizeH="0" baseline="0" noProof="0" dirty="0">
                <a:ln>
                  <a:noFill/>
                </a:ln>
                <a:solidFill>
                  <a:prstClr val="black"/>
                </a:solidFill>
                <a:effectLst/>
                <a:uLnTx/>
                <a:uFillTx/>
                <a:latin typeface="Arial"/>
                <a:ea typeface="+mn-ea"/>
                <a:cs typeface="Arial"/>
              </a:rPr>
              <a:t> surfaces (standard Cu foil, non-functionalized cloth). Modeling results demonstrate the critical role of the substrate-metal interactions on planar versus dendritic growth, explaining the experimental correlation between wetting behavior, electrochemical performance and electrodeposit morphology/structure. State-of-the-art electrochemical performance is achieved in half cells, symmetric cells and full-cell PMBs with PB cathodes.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Acknowledgments</a:t>
            </a:r>
            <a:r>
              <a:rPr kumimoji="0" lang="en-US" sz="1200" b="0" i="0" u="none" strike="noStrike" kern="1200" cap="none" spc="0" normalizeH="0" baseline="0" noProof="0" dirty="0">
                <a:ln>
                  <a:noFill/>
                </a:ln>
                <a:solidFill>
                  <a:prstClr val="black"/>
                </a:solidFill>
                <a:effectLst/>
                <a:uLnTx/>
                <a:uFillTx/>
                <a:latin typeface="+mn-lt"/>
                <a:ea typeface="+mn-ea"/>
                <a:cs typeface="+mn-cs"/>
              </a:rPr>
              <a:t> – </a:t>
            </a:r>
          </a:p>
          <a:p>
            <a:r>
              <a:rPr lang="en-US" b="0" i="0" dirty="0">
                <a:solidFill>
                  <a:srgbClr val="1C1D1E"/>
                </a:solidFill>
                <a:effectLst/>
                <a:latin typeface="Open Sans"/>
              </a:rPr>
              <a:t>This work was supported by the U.S. Department of Energy, Office of Basic Energy Sciences, Division of Materials Sciences and Engineering under Award #DE-SC0023260. This research used resources and Full Field X-ray Imaging (FXI) beamline (18-ID) of the National Synchrotron Light Source II, a U.S. Department of Energy (DOE) Office of Science by Brookhaven National Laboratory under Contract No. DE-SC0012704. This research used resources of the Center for Functional Nanomaterials (CFN), which is a U.S. DOE Office of Science Facility, at Brookhaven National Laboratory under Contract No. DE-SC0012704. This work was performed, in part, at the Center for Integrated Nanotechnologies (CINT), an Office of Science User Facility operated for the U.S. Department of Energy (DOE) Office of Science. Los Alamos National Laboratory, an affirmative action equal opportunity employer, is managed by Triad National Security, LLC for the U.S. Department of Energy's NNSA, under contract 89233218CNA000001. Nicole </a:t>
            </a:r>
            <a:r>
              <a:rPr lang="en-US" b="0" i="0" dirty="0" err="1">
                <a:solidFill>
                  <a:srgbClr val="1C1D1E"/>
                </a:solidFill>
                <a:effectLst/>
                <a:latin typeface="Open Sans"/>
              </a:rPr>
              <a:t>Zmich</a:t>
            </a:r>
            <a:r>
              <a:rPr lang="en-US" b="0" i="0" dirty="0">
                <a:solidFill>
                  <a:srgbClr val="1C1D1E"/>
                </a:solidFill>
                <a:effectLst/>
                <a:latin typeface="Open Sans"/>
              </a:rPr>
              <a:t> is acknowledged for assisting the TXM sample preparation, and her effort is supported by an NSF NRT Award in Quantitative Analysis of Dynamic Structures (DGE 1922639) as a fellowship. Cheng-Chu Chung and </a:t>
            </a:r>
            <a:r>
              <a:rPr lang="en-US" b="0" i="0" dirty="0" err="1">
                <a:solidFill>
                  <a:srgbClr val="1C1D1E"/>
                </a:solidFill>
                <a:effectLst/>
                <a:latin typeface="Open Sans"/>
              </a:rPr>
              <a:t>Xiaoyin</a:t>
            </a:r>
            <a:r>
              <a:rPr lang="en-US" b="0" i="0" dirty="0">
                <a:solidFill>
                  <a:srgbClr val="1C1D1E"/>
                </a:solidFill>
                <a:effectLst/>
                <a:latin typeface="Open Sans"/>
              </a:rPr>
              <a:t> Zheng are acknowledged for conducting the FXI measurements. We thank Wah-</a:t>
            </a:r>
            <a:r>
              <a:rPr lang="en-US" b="0" i="0" dirty="0" err="1">
                <a:solidFill>
                  <a:srgbClr val="1C1D1E"/>
                </a:solidFill>
                <a:effectLst/>
                <a:latin typeface="Open Sans"/>
              </a:rPr>
              <a:t>Keat</a:t>
            </a:r>
            <a:r>
              <a:rPr lang="en-US" b="0" i="0" dirty="0">
                <a:solidFill>
                  <a:srgbClr val="1C1D1E"/>
                </a:solidFill>
                <a:effectLst/>
                <a:latin typeface="Open Sans"/>
              </a:rPr>
              <a:t> Lee and </a:t>
            </a:r>
            <a:r>
              <a:rPr lang="en-US" b="0" i="0" dirty="0" err="1">
                <a:solidFill>
                  <a:srgbClr val="1C1D1E"/>
                </a:solidFill>
                <a:effectLst/>
                <a:latin typeface="Open Sans"/>
              </a:rPr>
              <a:t>Xianghui</a:t>
            </a:r>
            <a:r>
              <a:rPr lang="en-US" b="0" i="0" dirty="0">
                <a:solidFill>
                  <a:srgbClr val="1C1D1E"/>
                </a:solidFill>
                <a:effectLst/>
                <a:latin typeface="Open Sans"/>
              </a:rPr>
              <a:t> Xiao, FXI beamline scientists, for their continuing efforts on the beamline development and collaboration.</a:t>
            </a:r>
          </a:p>
          <a:p>
            <a:endParaRPr kumimoji="0" lang="en-US" sz="1200" b="0" i="0" u="sng" strike="noStrike" kern="1200" cap="none" spc="0" normalizeH="0" baseline="0" noProof="0" dirty="0">
              <a:ln>
                <a:noFill/>
              </a:ln>
              <a:solidFill>
                <a:prstClr val="black"/>
              </a:solidFill>
              <a:effectLst/>
              <a:uLnTx/>
              <a:uFillTx/>
              <a:latin typeface="Arial"/>
              <a:ea typeface="+mn-ea"/>
              <a:cs typeface="Arial"/>
            </a:endParaRP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Arial"/>
                <a:ea typeface="+mn-ea"/>
                <a:cs typeface="Arial"/>
              </a:rPr>
              <a:t>Publication/ press releases/ related links:</a:t>
            </a:r>
          </a:p>
          <a:p>
            <a:pPr marL="0" marR="0" lvl="0" indent="0" algn="l" defTabSz="92226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Arial"/>
              </a:rPr>
              <a:t>https://onlinelibrary.wiley.com/doi/10.1002/anie.202300943</a:t>
            </a:r>
          </a:p>
          <a:p>
            <a:pPr marL="0" marR="0" lvl="0" indent="0" algn="l" defTabSz="922264"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106636"/>
              </a:solidFill>
              <a:effectLst/>
              <a:uLnTx/>
              <a:uFillTx/>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a:defRPr/>
            </a:pPr>
            <a:fld id="{F876D4B8-3D7E-42E7-AF06-6D9133F7F081}" type="slidenum">
              <a:rPr lang="en-US" smtClean="0"/>
              <a:pPr>
                <a:defRPr/>
              </a:pPr>
              <a:t>1</a:t>
            </a:fld>
            <a:endParaRPr lang="en-US"/>
          </a:p>
        </p:txBody>
      </p:sp>
    </p:spTree>
    <p:extLst>
      <p:ext uri="{BB962C8B-B14F-4D97-AF65-F5344CB8AC3E}">
        <p14:creationId xmlns:p14="http://schemas.microsoft.com/office/powerpoint/2010/main" val="14143953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1656819"/>
            <a:ext cx="9966960" cy="2076983"/>
          </a:xfrm>
        </p:spPr>
        <p:txBody>
          <a:bodyPr anchor="b">
            <a:normAutofit/>
          </a:bodyPr>
          <a:lstStyle>
            <a:lvl1pPr algn="ctr">
              <a:lnSpc>
                <a:spcPct val="85000"/>
              </a:lnSpc>
              <a:defRPr sz="4800" b="1" cap="none"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709531" y="3869638"/>
            <a:ext cx="8767860"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a:t>Click to edit Master subtitle style</a:t>
            </a:r>
          </a:p>
        </p:txBody>
      </p:sp>
      <p:cxnSp>
        <p:nvCxnSpPr>
          <p:cNvPr id="8" name="Straight Connector 7"/>
          <p:cNvCxnSpPr/>
          <p:nvPr/>
        </p:nvCxnSpPr>
        <p:spPr>
          <a:xfrm>
            <a:off x="1978662"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p:nvPicPr>
        <p:blipFill>
          <a:blip r:embed="rId3" cstate="email">
            <a:extLst>
              <a:ext uri="{28A0092B-C50C-407E-A947-70E740481C1C}">
                <a14:useLocalDpi xmlns:a14="http://schemas.microsoft.com/office/drawing/2010/main"/>
              </a:ext>
            </a:extLst>
          </a:blip>
          <a:stretch>
            <a:fillRect/>
          </a:stretch>
        </p:blipFill>
        <p:spPr>
          <a:xfrm>
            <a:off x="3310640" y="586505"/>
            <a:ext cx="5565639" cy="935227"/>
          </a:xfrm>
          <a:prstGeom prst="rect">
            <a:avLst/>
          </a:prstGeom>
        </p:spPr>
      </p:pic>
      <p:sp>
        <p:nvSpPr>
          <p:cNvPr id="13" name="Text Placeholder 12"/>
          <p:cNvSpPr>
            <a:spLocks noGrp="1"/>
          </p:cNvSpPr>
          <p:nvPr>
            <p:ph type="body" sz="quarter" idx="13"/>
          </p:nvPr>
        </p:nvSpPr>
        <p:spPr>
          <a:xfrm>
            <a:off x="1710268" y="5257801"/>
            <a:ext cx="8767233" cy="1417319"/>
          </a:xfrm>
        </p:spPr>
        <p:txBody>
          <a:bodyPr anchor="ctr">
            <a:normAutofit/>
          </a:bodyPr>
          <a:lstStyle>
            <a:lvl1pPr marL="34290" indent="0" algn="ctr">
              <a:buNone/>
              <a:defRPr sz="1800" i="1">
                <a:solidFill>
                  <a:schemeClr val="accent2">
                    <a:lumMod val="60000"/>
                    <a:lumOff val="40000"/>
                  </a:schemeClr>
                </a:solidFill>
              </a:defRPr>
            </a:lvl1pPr>
          </a:lstStyle>
          <a:p>
            <a:pPr lvl="0"/>
            <a:r>
              <a:rPr lang="en-US" dirty="0"/>
              <a:t>Click to edit Master text styles</a:t>
            </a:r>
          </a:p>
        </p:txBody>
      </p:sp>
    </p:spTree>
    <p:extLst>
      <p:ext uri="{BB962C8B-B14F-4D97-AF65-F5344CB8AC3E}">
        <p14:creationId xmlns:p14="http://schemas.microsoft.com/office/powerpoint/2010/main" val="226335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58812" y="1069850"/>
            <a:ext cx="5676937" cy="5065906"/>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43000" y="2834639"/>
            <a:ext cx="3779520" cy="3301117"/>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9EC3F3F8-FB97-4CA2-B020-4BFF49CE1262}"/>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9183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1F062FA-AF45-4321-8D16-B5AE092183F5}"/>
              </a:ext>
            </a:extLst>
          </p:cNvPr>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28169532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7" name="Rectangle 6"/>
          <p:cNvSpPr/>
          <p:nvPr/>
        </p:nvSpPr>
        <p:spPr>
          <a:xfrm>
            <a:off x="243839" y="182879"/>
            <a:ext cx="11704320" cy="6492240"/>
          </a:xfrm>
          <a:prstGeom prst="rect">
            <a:avLst/>
          </a:prstGeom>
          <a:blipFill>
            <a:blip r:embed="rId2">
              <a:extLst>
                <a:ext uri="{28A0092B-C50C-407E-A947-70E740481C1C}">
                  <a14:useLocalDpi xmlns:a14="http://schemas.microsoft.com/office/drawing/2010/main"/>
                </a:ext>
              </a:extLst>
            </a:blip>
            <a:stretch>
              <a:fillRect/>
            </a:stretch>
          </a:blip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p:cNvPicPr>
          <p:nvPr/>
        </p:nvPicPr>
        <p:blipFill>
          <a:blip r:embed="rId3" cstate="email">
            <a:extLst>
              <a:ext uri="{28A0092B-C50C-407E-A947-70E740481C1C}">
                <a14:useLocalDpi xmlns:a14="http://schemas.microsoft.com/office/drawing/2010/main"/>
              </a:ext>
            </a:extLst>
          </a:blip>
          <a:stretch>
            <a:fillRect/>
          </a:stretch>
        </p:blipFill>
        <p:spPr>
          <a:xfrm>
            <a:off x="2283536" y="2788248"/>
            <a:ext cx="7624925" cy="1281502"/>
          </a:xfrm>
          <a:prstGeom prst="rect">
            <a:avLst/>
          </a:prstGeom>
        </p:spPr>
      </p:pic>
    </p:spTree>
    <p:extLst>
      <p:ext uri="{BB962C8B-B14F-4D97-AF65-F5344CB8AC3E}">
        <p14:creationId xmlns:p14="http://schemas.microsoft.com/office/powerpoint/2010/main" val="307783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6000" b="1" cap="none"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1800">
                <a:solidFill>
                  <a:schemeClr val="accent1">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pPr>
              <a:defRPr/>
            </a:pPr>
            <a:fld id="{56929663-6CA7-4931-8F5D-849FE6A4CD44}" type="slidenum">
              <a:rPr lang="en-US" smtClean="0"/>
              <a:pPr>
                <a:defRPr/>
              </a:pPr>
              <a:t>‹#›</a:t>
            </a:fld>
            <a:endParaRPr lang="en-US"/>
          </a:p>
        </p:txBody>
      </p:sp>
      <p:cxnSp>
        <p:nvCxnSpPr>
          <p:cNvPr id="7" name="Straight Connector 6"/>
          <p:cNvCxnSpPr/>
          <p:nvPr/>
        </p:nvCxnSpPr>
        <p:spPr>
          <a:xfrm>
            <a:off x="1981202"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6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23035" y="1017332"/>
            <a:ext cx="11390071" cy="5221425"/>
          </a:xfrm>
        </p:spPr>
        <p:txBody>
          <a:bodyPr/>
          <a:lstStyle>
            <a:lvl1pPr>
              <a:spcBef>
                <a:spcPts val="1000"/>
              </a:spcBef>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a:p>
        </p:txBody>
      </p:sp>
    </p:spTree>
    <p:extLst>
      <p:ext uri="{BB962C8B-B14F-4D97-AF65-F5344CB8AC3E}">
        <p14:creationId xmlns:p14="http://schemas.microsoft.com/office/powerpoint/2010/main" val="2542884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23035" y="1017332"/>
            <a:ext cx="11390071" cy="5601833"/>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436808" y="6619164"/>
            <a:ext cx="576296" cy="231440"/>
          </a:xfrm>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87588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Small Header No Footer">
    <p:spTree>
      <p:nvGrpSpPr>
        <p:cNvPr id="1" name=""/>
        <p:cNvGrpSpPr/>
        <p:nvPr/>
      </p:nvGrpSpPr>
      <p:grpSpPr>
        <a:xfrm>
          <a:off x="0" y="0"/>
          <a:ext cx="0" cy="0"/>
          <a:chOff x="0" y="0"/>
          <a:chExt cx="0" cy="0"/>
        </a:xfrm>
      </p:grpSpPr>
      <p:sp>
        <p:nvSpPr>
          <p:cNvPr id="4" name="Rectangle 3"/>
          <p:cNvSpPr/>
          <p:nvPr/>
        </p:nvSpPr>
        <p:spPr>
          <a:xfrm>
            <a:off x="0" y="6127846"/>
            <a:ext cx="12192000" cy="730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25779" y="3"/>
            <a:ext cx="11787327" cy="577564"/>
          </a:xfrm>
        </p:spPr>
        <p:txBody>
          <a:bodyPr/>
          <a:lstStyle>
            <a:lvl1pPr>
              <a:defRPr sz="3600"/>
            </a:lvl1pPr>
          </a:lstStyle>
          <a:p>
            <a:r>
              <a:rPr lang="en-US"/>
              <a:t>Click to edit Master title style</a:t>
            </a:r>
            <a:endParaRPr lang="en-US" dirty="0"/>
          </a:p>
        </p:txBody>
      </p:sp>
      <p:grpSp>
        <p:nvGrpSpPr>
          <p:cNvPr id="14" name="Group 13"/>
          <p:cNvGrpSpPr/>
          <p:nvPr/>
        </p:nvGrpSpPr>
        <p:grpSpPr>
          <a:xfrm>
            <a:off x="1" y="7702"/>
            <a:ext cx="12192001" cy="6858063"/>
            <a:chOff x="0" y="7701"/>
            <a:chExt cx="9144001" cy="6858063"/>
          </a:xfrm>
        </p:grpSpPr>
        <p:sp>
          <p:nvSpPr>
            <p:cNvPr id="15" name="Right Triangle 14"/>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ight Triangle 15"/>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17" name="Group 16"/>
            <p:cNvGrpSpPr/>
            <p:nvPr/>
          </p:nvGrpSpPr>
          <p:grpSpPr>
            <a:xfrm>
              <a:off x="0" y="7701"/>
              <a:ext cx="9144001" cy="6665477"/>
              <a:chOff x="0" y="7701"/>
              <a:chExt cx="9144001" cy="6665477"/>
            </a:xfrm>
          </p:grpSpPr>
          <p:sp>
            <p:nvSpPr>
              <p:cNvPr id="18" name="Rectangle 17"/>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ight Triangle 18"/>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0" name="Right Triangle 1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1" name="Rectangle 20"/>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0" y="597965"/>
                <a:ext cx="9144001" cy="551073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grpSp>
      </p:grpSp>
      <p:cxnSp>
        <p:nvCxnSpPr>
          <p:cNvPr id="25" name="Straight Connector 24"/>
          <p:cNvCxnSpPr/>
          <p:nvPr/>
        </p:nvCxnSpPr>
        <p:spPr>
          <a:xfrm flipH="1">
            <a:off x="1" y="593401"/>
            <a:ext cx="11780713"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6" name="Straight Connector 25"/>
          <p:cNvCxnSpPr/>
          <p:nvPr/>
        </p:nvCxnSpPr>
        <p:spPr>
          <a:xfrm flipV="1">
            <a:off x="11787949" y="2393"/>
            <a:ext cx="408044" cy="587485"/>
          </a:xfrm>
          <a:prstGeom prst="line">
            <a:avLst/>
          </a:prstGeom>
          <a:ln cap="rnd"/>
        </p:spPr>
        <p:style>
          <a:lnRef idx="2">
            <a:schemeClr val="accent2"/>
          </a:lnRef>
          <a:fillRef idx="0">
            <a:schemeClr val="accent2"/>
          </a:fillRef>
          <a:effectRef idx="1">
            <a:schemeClr val="accent2"/>
          </a:effectRef>
          <a:fontRef idx="minor">
            <a:schemeClr val="tx1"/>
          </a:fontRef>
        </p:style>
      </p:cxnSp>
      <p:sp>
        <p:nvSpPr>
          <p:cNvPr id="9" name="Slide Number Placeholder 8"/>
          <p:cNvSpPr>
            <a:spLocks noGrp="1"/>
          </p:cNvSpPr>
          <p:nvPr>
            <p:ph type="sldNum" sz="quarter" idx="12"/>
          </p:nvPr>
        </p:nvSpPr>
        <p:spPr>
          <a:xfrm>
            <a:off x="11436808" y="6619164"/>
            <a:ext cx="576296" cy="231440"/>
          </a:xfrm>
        </p:spPr>
        <p:txBody>
          <a:bodyPr/>
          <a:lstStyle>
            <a:lvl1pPr>
              <a:defRPr>
                <a:solidFill>
                  <a:schemeClr val="accent1">
                    <a:lumMod val="75000"/>
                  </a:schemeClr>
                </a:solidFill>
              </a:defRPr>
            </a:lvl1pPr>
          </a:lstStyle>
          <a:p>
            <a:fld id="{600448BA-62AF-4340-AB5F-316C0E06117B}" type="slidenum">
              <a:rPr lang="en-US" smtClean="0">
                <a:solidFill>
                  <a:srgbClr val="0F3F66"/>
                </a:solidFill>
              </a:rPr>
              <a:pPr/>
              <a:t>‹#›</a:t>
            </a:fld>
            <a:endParaRPr lang="en-US" dirty="0">
              <a:solidFill>
                <a:srgbClr val="0F3F66"/>
              </a:solidFill>
            </a:endParaRPr>
          </a:p>
        </p:txBody>
      </p:sp>
      <p:sp>
        <p:nvSpPr>
          <p:cNvPr id="3" name="Content Placeholder 2"/>
          <p:cNvSpPr>
            <a:spLocks noGrp="1"/>
          </p:cNvSpPr>
          <p:nvPr>
            <p:ph idx="1"/>
          </p:nvPr>
        </p:nvSpPr>
        <p:spPr>
          <a:xfrm>
            <a:off x="623035" y="749296"/>
            <a:ext cx="11390071" cy="5869869"/>
          </a:xfrm>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249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30306" y="1277471"/>
            <a:ext cx="546757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1277471"/>
            <a:ext cx="5592694" cy="48032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1013064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454716"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4716" y="1808546"/>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031624"/>
            <a:ext cx="5468112"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69173" y="1808864"/>
            <a:ext cx="5468112" cy="4293738"/>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43072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6CA2777-A89F-4130-B308-73BB65955918}" type="slidenum">
              <a:rPr lang="en-US" smtClean="0"/>
              <a:pPr/>
              <a:t>‹#›</a:t>
            </a:fld>
            <a:endParaRPr lang="en-US" dirty="0"/>
          </a:p>
        </p:txBody>
      </p:sp>
    </p:spTree>
    <p:extLst>
      <p:ext uri="{BB962C8B-B14F-4D97-AF65-F5344CB8AC3E}">
        <p14:creationId xmlns:p14="http://schemas.microsoft.com/office/powerpoint/2010/main" val="395907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77952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5505753" y="1097280"/>
            <a:ext cx="5532851" cy="50252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779520" cy="3287864"/>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26CA2777-A89F-4130-B308-73BB65955918}" type="slidenum">
              <a:rPr lang="en-US" smtClean="0"/>
              <a:pPr/>
              <a:t>‹#›</a:t>
            </a:fld>
            <a:endParaRPr lang="en-US" dirty="0"/>
          </a:p>
        </p:txBody>
      </p:sp>
      <p:sp>
        <p:nvSpPr>
          <p:cNvPr id="8" name="Title 1">
            <a:extLst>
              <a:ext uri="{FF2B5EF4-FFF2-40B4-BE49-F238E27FC236}">
                <a16:creationId xmlns:a16="http://schemas.microsoft.com/office/drawing/2014/main" id="{FB37B8B0-5783-417D-8EB4-D2892ACD842A}"/>
              </a:ext>
            </a:extLst>
          </p:cNvPr>
          <p:cNvSpPr txBox="1">
            <a:spLocks/>
          </p:cNvSpPr>
          <p:nvPr/>
        </p:nvSpPr>
        <p:spPr>
          <a:xfrm>
            <a:off x="225779" y="3"/>
            <a:ext cx="11787327" cy="9025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6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79528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75000"/>
              </a:schemeClr>
            </a:gs>
            <a:gs pos="74000">
              <a:schemeClr val="accent1"/>
            </a:gs>
            <a:gs pos="83000">
              <a:schemeClr val="accent1">
                <a:lumMod val="60000"/>
                <a:lumOff val="40000"/>
              </a:schemeClr>
            </a:gs>
            <a:gs pos="100000">
              <a:schemeClr val="accent1">
                <a:lumMod val="75000"/>
              </a:schemeClr>
            </a:gs>
          </a:gsLst>
          <a:lin ang="1200000" scaled="0"/>
        </a:gradFill>
        <a:effectLst/>
      </p:bgPr>
    </p:bg>
    <p:spTree>
      <p:nvGrpSpPr>
        <p:cNvPr id="1" name=""/>
        <p:cNvGrpSpPr/>
        <p:nvPr/>
      </p:nvGrpSpPr>
      <p:grpSpPr>
        <a:xfrm>
          <a:off x="0" y="0"/>
          <a:ext cx="0" cy="0"/>
          <a:chOff x="0" y="0"/>
          <a:chExt cx="0" cy="0"/>
        </a:xfrm>
      </p:grpSpPr>
      <p:grpSp>
        <p:nvGrpSpPr>
          <p:cNvPr id="14" name="Group 13"/>
          <p:cNvGrpSpPr/>
          <p:nvPr userDrawn="1"/>
        </p:nvGrpSpPr>
        <p:grpSpPr>
          <a:xfrm>
            <a:off x="1" y="7702"/>
            <a:ext cx="12192001" cy="6858063"/>
            <a:chOff x="0" y="7701"/>
            <a:chExt cx="9144001" cy="6858063"/>
          </a:xfrm>
        </p:grpSpPr>
        <p:sp>
          <p:nvSpPr>
            <p:cNvPr id="20" name="Right Triangle 19"/>
            <p:cNvSpPr/>
            <p:nvPr/>
          </p:nvSpPr>
          <p:spPr>
            <a:xfrm rot="10800000">
              <a:off x="8676725" y="596874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ight Triangle 18"/>
            <p:cNvSpPr/>
            <p:nvPr/>
          </p:nvSpPr>
          <p:spPr>
            <a:xfrm rot="10800000">
              <a:off x="2825194" y="5776157"/>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7"/>
            <p:cNvGrpSpPr/>
            <p:nvPr/>
          </p:nvGrpSpPr>
          <p:grpSpPr>
            <a:xfrm>
              <a:off x="0" y="7701"/>
              <a:ext cx="9144001" cy="6858063"/>
              <a:chOff x="0" y="7701"/>
              <a:chExt cx="9144001" cy="6858063"/>
            </a:xfrm>
          </p:grpSpPr>
          <p:sp>
            <p:nvSpPr>
              <p:cNvPr id="13" name="Rectangle 12"/>
              <p:cNvSpPr/>
              <p:nvPr/>
            </p:nvSpPr>
            <p:spPr>
              <a:xfrm flipV="1">
                <a:off x="3292469" y="6096000"/>
                <a:ext cx="5851531" cy="577178"/>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8" name="Right Triangle 17"/>
              <p:cNvSpPr/>
              <p:nvPr/>
            </p:nvSpPr>
            <p:spPr>
              <a:xfrm flipH="1">
                <a:off x="8676725" y="7701"/>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ight Triangle 9"/>
              <p:cNvSpPr/>
              <p:nvPr/>
            </p:nvSpPr>
            <p:spPr>
              <a:xfrm flipH="1">
                <a:off x="1" y="902526"/>
                <a:ext cx="467275" cy="89702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1787093"/>
                <a:ext cx="9144000" cy="444632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467276" y="902527"/>
                <a:ext cx="8676725" cy="51934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p:cNvCxnSpPr>
                <a:cxnSpLocks/>
                <a:endCxn id="20" idx="0"/>
              </p:cNvCxnSpPr>
              <p:nvPr/>
            </p:nvCxnSpPr>
            <p:spPr>
              <a:xfrm>
                <a:off x="9034983" y="6670981"/>
                <a:ext cx="109017" cy="194783"/>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6" name="Straight Connector 25"/>
              <p:cNvCxnSpPr>
                <a:cxnSpLocks/>
                <a:stCxn id="19" idx="0"/>
              </p:cNvCxnSpPr>
              <p:nvPr/>
            </p:nvCxnSpPr>
            <p:spPr>
              <a:xfrm flipH="1" flipV="1">
                <a:off x="3058832" y="6235098"/>
                <a:ext cx="233637" cy="43808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grpSp>
      </p:grpSp>
      <p:sp>
        <p:nvSpPr>
          <p:cNvPr id="2" name="Title Placeholder 1"/>
          <p:cNvSpPr>
            <a:spLocks noGrp="1"/>
          </p:cNvSpPr>
          <p:nvPr>
            <p:ph type="title"/>
          </p:nvPr>
        </p:nvSpPr>
        <p:spPr>
          <a:xfrm>
            <a:off x="225779" y="3"/>
            <a:ext cx="11787327" cy="9025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3035" y="1017332"/>
            <a:ext cx="11390071" cy="507867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436808" y="6308056"/>
            <a:ext cx="576296" cy="365125"/>
          </a:xfrm>
          <a:prstGeom prst="rect">
            <a:avLst/>
          </a:prstGeom>
        </p:spPr>
        <p:txBody>
          <a:bodyPr vert="horz" lIns="91440" tIns="45720" rIns="91440" bIns="45720" rtlCol="0" anchor="ctr"/>
          <a:lstStyle>
            <a:lvl1pPr algn="r">
              <a:defRPr sz="1000">
                <a:solidFill>
                  <a:schemeClr val="accent1">
                    <a:lumMod val="75000"/>
                  </a:schemeClr>
                </a:solidFill>
              </a:defRPr>
            </a:lvl1pPr>
          </a:lstStyle>
          <a:p>
            <a:fld id="{26CA2777-A89F-4130-B308-73BB65955918}" type="slidenum">
              <a:rPr lang="en-US" smtClean="0"/>
              <a:pPr/>
              <a:t>‹#›</a:t>
            </a:fld>
            <a:endParaRPr lang="en-US" dirty="0"/>
          </a:p>
        </p:txBody>
      </p:sp>
      <p:pic>
        <p:nvPicPr>
          <p:cNvPr id="9" name="Picture 8"/>
          <p:cNvPicPr>
            <a:picLocks/>
          </p:cNvPicPr>
          <p:nvPr/>
        </p:nvPicPr>
        <p:blipFill>
          <a:blip r:embed="rId14" cstate="email">
            <a:extLst>
              <a:ext uri="{28A0092B-C50C-407E-A947-70E740481C1C}">
                <a14:useLocalDpi xmlns:a14="http://schemas.microsoft.com/office/drawing/2010/main"/>
              </a:ext>
            </a:extLst>
          </a:blip>
          <a:stretch>
            <a:fillRect/>
          </a:stretch>
        </p:blipFill>
        <p:spPr>
          <a:xfrm>
            <a:off x="727825" y="6316801"/>
            <a:ext cx="2622792" cy="440596"/>
          </a:xfrm>
          <a:prstGeom prst="rect">
            <a:avLst/>
          </a:prstGeom>
        </p:spPr>
      </p:pic>
      <p:cxnSp>
        <p:nvCxnSpPr>
          <p:cNvPr id="21" name="Straight Connector 20"/>
          <p:cNvCxnSpPr>
            <a:cxnSpLocks/>
            <a:stCxn id="18" idx="4"/>
            <a:endCxn id="18" idx="0"/>
          </p:cNvCxnSpPr>
          <p:nvPr/>
        </p:nvCxnSpPr>
        <p:spPr>
          <a:xfrm flipV="1">
            <a:off x="11568968" y="7702"/>
            <a:ext cx="623033" cy="897023"/>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29" name="Straight Connector 28"/>
          <p:cNvCxnSpPr>
            <a:cxnSpLocks/>
            <a:stCxn id="19" idx="0"/>
          </p:cNvCxnSpPr>
          <p:nvPr/>
        </p:nvCxnSpPr>
        <p:spPr>
          <a:xfrm flipV="1">
            <a:off x="4389959" y="6673178"/>
            <a:ext cx="7662341" cy="2"/>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23" name="Straight Connector 22"/>
          <p:cNvCxnSpPr/>
          <p:nvPr/>
        </p:nvCxnSpPr>
        <p:spPr>
          <a:xfrm>
            <a:off x="0" y="6233414"/>
            <a:ext cx="4078443" cy="0"/>
          </a:xfrm>
          <a:prstGeom prst="line">
            <a:avLst/>
          </a:prstGeom>
          <a:ln cap="rnd"/>
          <a:effectLst>
            <a:outerShdw blurRad="38100" dist="25400" dir="16200000" rotWithShape="0">
              <a:srgbClr val="000000">
                <a:alpha val="28000"/>
              </a:srgbClr>
            </a:outerShdw>
          </a:effectLst>
        </p:spPr>
        <p:style>
          <a:lnRef idx="2">
            <a:schemeClr val="accent2"/>
          </a:lnRef>
          <a:fillRef idx="0">
            <a:schemeClr val="accent2"/>
          </a:fillRef>
          <a:effectRef idx="1">
            <a:schemeClr val="accent2"/>
          </a:effectRef>
          <a:fontRef idx="minor">
            <a:schemeClr val="tx1"/>
          </a:fontRef>
        </p:style>
      </p:cxnSp>
      <p:cxnSp>
        <p:nvCxnSpPr>
          <p:cNvPr id="17" name="Straight Connector 16"/>
          <p:cNvCxnSpPr>
            <a:cxnSpLocks/>
            <a:endCxn id="10" idx="0"/>
          </p:cNvCxnSpPr>
          <p:nvPr/>
        </p:nvCxnSpPr>
        <p:spPr>
          <a:xfrm flipH="1">
            <a:off x="623035" y="902526"/>
            <a:ext cx="10945932" cy="0"/>
          </a:xfrm>
          <a:prstGeom prst="line">
            <a:avLst/>
          </a:prstGeom>
          <a:ln cap="rnd"/>
        </p:spPr>
        <p:style>
          <a:lnRef idx="2">
            <a:schemeClr val="accent2"/>
          </a:lnRef>
          <a:fillRef idx="0">
            <a:schemeClr val="accent2"/>
          </a:fillRef>
          <a:effectRef idx="1">
            <a:schemeClr val="accent2"/>
          </a:effectRef>
          <a:fontRef idx="minor">
            <a:schemeClr val="tx1"/>
          </a:fontRef>
        </p:style>
      </p:cxnSp>
      <p:cxnSp>
        <p:nvCxnSpPr>
          <p:cNvPr id="11" name="Straight Connector 10"/>
          <p:cNvCxnSpPr>
            <a:cxnSpLocks/>
            <a:endCxn id="10" idx="0"/>
          </p:cNvCxnSpPr>
          <p:nvPr/>
        </p:nvCxnSpPr>
        <p:spPr>
          <a:xfrm flipV="1">
            <a:off x="0" y="902527"/>
            <a:ext cx="623035" cy="897023"/>
          </a:xfrm>
          <a:prstGeom prst="line">
            <a:avLst/>
          </a:prstGeom>
          <a:ln cap="rnd"/>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884628084"/>
      </p:ext>
    </p:extLst>
  </p:cSld>
  <p:clrMap bg1="lt1" tx1="dk1" bg2="lt2" tx2="dk2" accent1="accent1" accent2="accent2" accent3="accent3" accent4="accent4" accent5="accent5" accent6="accent6" hlink="hlink" folHlink="folHlink"/>
  <p:sldLayoutIdLst>
    <p:sldLayoutId id="2147483763" r:id="rId1"/>
    <p:sldLayoutId id="214748377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Lst>
  <p:hf hdr="0"/>
  <p:txStyles>
    <p:titleStyle>
      <a:lvl1pPr algn="l" defTabSz="6858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27013" indent="-173038" algn="l" defTabSz="685800" rtl="0" eaLnBrk="1" latinLnBrk="0" hangingPunct="1">
        <a:lnSpc>
          <a:spcPct val="120000"/>
        </a:lnSpc>
        <a:spcBef>
          <a:spcPts val="1000"/>
        </a:spcBef>
        <a:buClr>
          <a:schemeClr val="accent1"/>
        </a:buClr>
        <a:buSzPct val="80000"/>
        <a:buFont typeface="Wingdings 3" panose="05040102010807070707" pitchFamily="18" charset="2"/>
        <a:buChar char=""/>
        <a:defRPr sz="2800" kern="1200">
          <a:solidFill>
            <a:schemeClr val="tx1"/>
          </a:solidFill>
          <a:latin typeface="+mn-lt"/>
          <a:ea typeface="+mn-ea"/>
          <a:cs typeface="+mn-cs"/>
        </a:defRPr>
      </a:lvl1pPr>
      <a:lvl2pPr marL="39846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400" kern="1200">
          <a:solidFill>
            <a:schemeClr val="tx1">
              <a:lumMod val="75000"/>
              <a:lumOff val="25000"/>
            </a:schemeClr>
          </a:solidFill>
          <a:latin typeface="+mn-lt"/>
          <a:ea typeface="+mn-ea"/>
          <a:cs typeface="+mn-cs"/>
        </a:defRPr>
      </a:lvl2pPr>
      <a:lvl3pPr marL="569913"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2000" kern="1200">
          <a:solidFill>
            <a:schemeClr val="tx1">
              <a:lumMod val="75000"/>
              <a:lumOff val="25000"/>
            </a:schemeClr>
          </a:solidFill>
          <a:latin typeface="+mn-lt"/>
          <a:ea typeface="+mn-ea"/>
          <a:cs typeface="+mn-cs"/>
        </a:defRPr>
      </a:lvl3pPr>
      <a:lvl4pPr marL="742950" indent="-173038"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4pPr>
      <a:lvl5pPr marL="914400" indent="-171450" algn="l" defTabSz="685800" rtl="0" eaLnBrk="1" latinLnBrk="0" hangingPunct="1">
        <a:lnSpc>
          <a:spcPct val="120000"/>
        </a:lnSpc>
        <a:spcBef>
          <a:spcPts val="150"/>
        </a:spcBef>
        <a:spcAft>
          <a:spcPts val="300"/>
        </a:spcAft>
        <a:buClr>
          <a:schemeClr val="accent1"/>
        </a:buClr>
        <a:buSzPct val="80000"/>
        <a:buFont typeface="Wingdings 3" panose="05040102010807070707" pitchFamily="18" charset="2"/>
        <a:buChar char=""/>
        <a:defRPr sz="1800" kern="1200">
          <a:solidFill>
            <a:schemeClr val="tx1">
              <a:lumMod val="75000"/>
              <a:lumOff val="25000"/>
            </a:schemeClr>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11C0-0B4E-4A9B-9978-226831B3CF02}"/>
              </a:ext>
            </a:extLst>
          </p:cNvPr>
          <p:cNvSpPr>
            <a:spLocks noGrp="1"/>
          </p:cNvSpPr>
          <p:nvPr>
            <p:ph type="title"/>
          </p:nvPr>
        </p:nvSpPr>
        <p:spPr>
          <a:xfrm>
            <a:off x="1072445" y="12194"/>
            <a:ext cx="9742310" cy="902525"/>
          </a:xfrm>
        </p:spPr>
        <p:txBody>
          <a:bodyPr>
            <a:noAutofit/>
          </a:bodyPr>
          <a:lstStyle/>
          <a:p>
            <a:pPr algn="ctr"/>
            <a:r>
              <a:rPr lang="en-US" sz="3000" dirty="0"/>
              <a:t>Influence of Potassium Metal-Support Interactions on Dendrite Growth</a:t>
            </a:r>
            <a:endParaRPr lang="en-US" sz="3000" baseline="-25000" dirty="0"/>
          </a:p>
        </p:txBody>
      </p:sp>
      <p:sp>
        <p:nvSpPr>
          <p:cNvPr id="5" name="Rectangle 35">
            <a:extLst>
              <a:ext uri="{FF2B5EF4-FFF2-40B4-BE49-F238E27FC236}">
                <a16:creationId xmlns:a16="http://schemas.microsoft.com/office/drawing/2014/main" id="{8E58DAE7-FAC5-48B9-861C-1B01EB5A8193}"/>
              </a:ext>
            </a:extLst>
          </p:cNvPr>
          <p:cNvSpPr>
            <a:spLocks noChangeArrowheads="1"/>
          </p:cNvSpPr>
          <p:nvPr/>
        </p:nvSpPr>
        <p:spPr bwMode="auto">
          <a:xfrm>
            <a:off x="5268370" y="974118"/>
            <a:ext cx="6780052" cy="16214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oAutofit/>
          </a:bodyPr>
          <a:lstStyle/>
          <a:p>
            <a:r>
              <a:rPr lang="en-US" sz="2000" b="1" dirty="0">
                <a:solidFill>
                  <a:srgbClr val="0F6636"/>
                </a:solidFill>
                <a:latin typeface="+mj-lt"/>
                <a:ea typeface="Calibri" pitchFamily="34" charset="0"/>
                <a:cs typeface="Calibri"/>
              </a:rPr>
              <a:t>Scientific Achievement</a:t>
            </a:r>
          </a:p>
          <a:p>
            <a:r>
              <a:rPr lang="en-US" sz="1600" dirty="0">
                <a:latin typeface="+mj-lt"/>
              </a:rPr>
              <a:t>First study to combine synchrotron X-ray imaging and cryogenic-focused ion beam (cryo-FIB) cross-sectional SEM imaging to provide three-dimensional (3D) maps of the electrodeposition behavior of potassium metal on a wettable surface vs. </a:t>
            </a:r>
            <a:r>
              <a:rPr lang="en-US" sz="1600" dirty="0" err="1">
                <a:latin typeface="+mj-lt"/>
              </a:rPr>
              <a:t>nonwettable</a:t>
            </a:r>
            <a:r>
              <a:rPr lang="en-US" sz="1600" dirty="0">
                <a:latin typeface="+mj-lt"/>
              </a:rPr>
              <a:t> surfaces.</a:t>
            </a:r>
            <a:endParaRPr lang="en-US" sz="1600" baseline="-25000" dirty="0">
              <a:latin typeface="+mj-lt"/>
            </a:endParaRPr>
          </a:p>
        </p:txBody>
      </p:sp>
      <p:sp>
        <p:nvSpPr>
          <p:cNvPr id="6" name="TextBox 5">
            <a:extLst>
              <a:ext uri="{FF2B5EF4-FFF2-40B4-BE49-F238E27FC236}">
                <a16:creationId xmlns:a16="http://schemas.microsoft.com/office/drawing/2014/main" id="{5B5AB4DC-C268-4277-A54D-5E68D1711C3C}"/>
              </a:ext>
            </a:extLst>
          </p:cNvPr>
          <p:cNvSpPr txBox="1"/>
          <p:nvPr/>
        </p:nvSpPr>
        <p:spPr>
          <a:xfrm>
            <a:off x="5400674" y="4503131"/>
            <a:ext cx="6726700" cy="1477553"/>
          </a:xfrm>
          <a:prstGeom prst="rect">
            <a:avLst/>
          </a:prstGeom>
          <a:noFill/>
        </p:spPr>
        <p:txBody>
          <a:bodyPr wrap="square" lIns="0" tIns="0" rIns="0" bIns="0" rtlCol="0">
            <a:noAutofit/>
          </a:bodyPr>
          <a:lstStyle/>
          <a:p>
            <a:r>
              <a:rPr lang="en-US" altLang="ja-JP" b="1" dirty="0">
                <a:solidFill>
                  <a:srgbClr val="0F6636"/>
                </a:solidFill>
                <a:latin typeface="+mj-lt"/>
                <a:ea typeface="Calibri" pitchFamily="34" charset="0"/>
                <a:cs typeface="Calibri"/>
              </a:rPr>
              <a:t>Research Details</a:t>
            </a:r>
          </a:p>
          <a:p>
            <a:pPr marL="182880" lvl="1" indent="-137160" fontAlgn="base">
              <a:spcAft>
                <a:spcPts val="200"/>
              </a:spcAft>
              <a:buFont typeface="Arial" panose="020B0604020202020204" pitchFamily="34" charset="0"/>
              <a:buChar char="•"/>
            </a:pPr>
            <a:r>
              <a:rPr lang="en-US" sz="1300" dirty="0">
                <a:latin typeface="+mj-lt"/>
              </a:rPr>
              <a:t>Three model supports employed: O-functionalized carbon cloth (</a:t>
            </a:r>
            <a:r>
              <a:rPr lang="en-US" sz="1300" dirty="0" err="1">
                <a:latin typeface="+mj-lt"/>
              </a:rPr>
              <a:t>potassiophilic</a:t>
            </a:r>
            <a:r>
              <a:rPr lang="en-US" sz="1300" dirty="0">
                <a:latin typeface="+mj-lt"/>
              </a:rPr>
              <a:t>, fully-wetted), non-functionalized cloth and Cu foil (</a:t>
            </a:r>
            <a:r>
              <a:rPr lang="en-US" sz="1300" dirty="0" err="1">
                <a:latin typeface="+mj-lt"/>
              </a:rPr>
              <a:t>potassiophobic</a:t>
            </a:r>
            <a:r>
              <a:rPr lang="en-US" sz="1300" dirty="0">
                <a:latin typeface="+mj-lt"/>
              </a:rPr>
              <a:t>, nonwetted). </a:t>
            </a:r>
          </a:p>
          <a:p>
            <a:pPr marL="182880" lvl="1" indent="-137160" fontAlgn="base">
              <a:spcAft>
                <a:spcPts val="200"/>
              </a:spcAft>
              <a:buFont typeface="Arial" panose="020B0604020202020204" pitchFamily="34" charset="0"/>
              <a:buChar char="•"/>
            </a:pPr>
            <a:r>
              <a:rPr lang="en-US" sz="1300" dirty="0">
                <a:latin typeface="+mj-lt"/>
              </a:rPr>
              <a:t>On </a:t>
            </a:r>
            <a:r>
              <a:rPr lang="en-US" sz="1300" dirty="0" err="1">
                <a:latin typeface="+mj-lt"/>
              </a:rPr>
              <a:t>potassiophilic</a:t>
            </a:r>
            <a:r>
              <a:rPr lang="en-US" sz="1300" dirty="0">
                <a:latin typeface="+mj-lt"/>
              </a:rPr>
              <a:t> support, the deposit is dense and pore-free, with uniform surface and SEI morphology. </a:t>
            </a:r>
          </a:p>
          <a:p>
            <a:pPr marL="182880" lvl="1" indent="-137160" fontAlgn="base">
              <a:spcAft>
                <a:spcPts val="200"/>
              </a:spcAft>
              <a:buFont typeface="Arial" panose="020B0604020202020204" pitchFamily="34" charset="0"/>
              <a:buChar char="•"/>
            </a:pPr>
            <a:r>
              <a:rPr lang="en-US" sz="1300" dirty="0">
                <a:latin typeface="+mj-lt"/>
              </a:rPr>
              <a:t>State-of-the-art electrochemical performance is achieved in half cells, symmetric cells and full-cell PMBs with PB cathodes.</a:t>
            </a:r>
          </a:p>
          <a:p>
            <a:pPr marL="45720" lvl="1" fontAlgn="base">
              <a:spcAft>
                <a:spcPts val="200"/>
              </a:spcAft>
            </a:pPr>
            <a:r>
              <a:rPr lang="en-US" sz="1300" dirty="0">
                <a:latin typeface="+mj-lt"/>
              </a:rPr>
              <a:t> </a:t>
            </a:r>
          </a:p>
        </p:txBody>
      </p:sp>
      <p:sp>
        <p:nvSpPr>
          <p:cNvPr id="12" name="TextBox 11">
            <a:extLst>
              <a:ext uri="{FF2B5EF4-FFF2-40B4-BE49-F238E27FC236}">
                <a16:creationId xmlns:a16="http://schemas.microsoft.com/office/drawing/2014/main" id="{59E5A144-7E9E-487C-8E31-0FE4415AA73E}"/>
              </a:ext>
            </a:extLst>
          </p:cNvPr>
          <p:cNvSpPr txBox="1"/>
          <p:nvPr/>
        </p:nvSpPr>
        <p:spPr>
          <a:xfrm>
            <a:off x="5268370" y="2595558"/>
            <a:ext cx="6744734" cy="2430861"/>
          </a:xfrm>
          <a:prstGeom prst="rect">
            <a:avLst/>
          </a:prstGeom>
          <a:noFill/>
        </p:spPr>
        <p:txBody>
          <a:bodyPr wrap="square" lIns="0" tIns="0" rIns="0" bIns="0" rtlCol="0">
            <a:noAutofit/>
          </a:bodyPr>
          <a:lstStyle/>
          <a:p>
            <a:r>
              <a:rPr lang="en-US" altLang="ja-JP" sz="2000" b="1" dirty="0">
                <a:solidFill>
                  <a:srgbClr val="0F6636"/>
                </a:solidFill>
                <a:latin typeface="+mj-lt"/>
                <a:ea typeface="Calibri" pitchFamily="34" charset="0"/>
                <a:cs typeface="Calibri"/>
              </a:rPr>
              <a:t>Significance and Impact</a:t>
            </a:r>
            <a:endParaRPr lang="en-US" altLang="ja-JP" sz="1500" b="1" dirty="0">
              <a:solidFill>
                <a:srgbClr val="0F6636"/>
              </a:solidFill>
              <a:latin typeface="+mn-lt"/>
              <a:ea typeface="Calibri" pitchFamily="34" charset="0"/>
              <a:cs typeface="Calibri"/>
            </a:endParaRPr>
          </a:p>
          <a:p>
            <a:pPr marL="0" marR="0">
              <a:lnSpc>
                <a:spcPct val="107000"/>
              </a:lnSpc>
              <a:spcBef>
                <a:spcPts val="0"/>
              </a:spcBef>
              <a:spcAft>
                <a:spcPts val="800"/>
              </a:spcAft>
            </a:pPr>
            <a:r>
              <a:rPr lang="en-US" sz="1600" b="0" dirty="0">
                <a:solidFill>
                  <a:srgbClr val="222222"/>
                </a:solidFill>
                <a:effectLst/>
                <a:latin typeface="+mj-lt"/>
                <a:ea typeface="DengXian" panose="02010600030101010101" pitchFamily="2" charset="-122"/>
                <a:cs typeface="Times New Roman" panose="02020603050405020304" pitchFamily="18" charset="0"/>
              </a:rPr>
              <a:t>Synchrotron X-ray </a:t>
            </a:r>
            <a:r>
              <a:rPr lang="en-US" sz="1600" b="0" dirty="0" err="1">
                <a:solidFill>
                  <a:srgbClr val="222222"/>
                </a:solidFill>
                <a:effectLst/>
                <a:latin typeface="+mj-lt"/>
                <a:ea typeface="DengXian" panose="02010600030101010101" pitchFamily="2" charset="-122"/>
                <a:cs typeface="Times New Roman" panose="02020603050405020304" pitchFamily="18" charset="0"/>
              </a:rPr>
              <a:t>nanotomography</a:t>
            </a:r>
            <a:r>
              <a:rPr lang="en-US" sz="1600" b="0" dirty="0">
                <a:solidFill>
                  <a:srgbClr val="222222"/>
                </a:solidFill>
                <a:effectLst/>
                <a:latin typeface="+mj-lt"/>
                <a:ea typeface="DengXian" panose="02010600030101010101" pitchFamily="2" charset="-122"/>
                <a:cs typeface="Times New Roman" panose="02020603050405020304" pitchFamily="18" charset="0"/>
              </a:rPr>
              <a:t> imaging, cryogenic-electron microscopy (cryo-EM), and mesoscale modeling are combined to explain how potassium metal-support energetics influence the electrodeposit microstructure. Wettability critically influences the nucleation response, growing film morphology and associated stress state, and  propensity for dendritic growth.</a:t>
            </a:r>
            <a:endParaRPr lang="en-US" sz="1600" dirty="0">
              <a:effectLst/>
              <a:latin typeface="+mj-lt"/>
              <a:ea typeface="DengXian" panose="02010600030101010101" pitchFamily="2" charset="-122"/>
              <a:cs typeface="Times New Roman" panose="02020603050405020304" pitchFamily="18" charset="0"/>
            </a:endParaRPr>
          </a:p>
        </p:txBody>
      </p:sp>
      <p:sp>
        <p:nvSpPr>
          <p:cNvPr id="23" name="Rectangle 22">
            <a:extLst>
              <a:ext uri="{FF2B5EF4-FFF2-40B4-BE49-F238E27FC236}">
                <a16:creationId xmlns:a16="http://schemas.microsoft.com/office/drawing/2014/main" id="{61E319B0-40C1-4006-BDAD-053C6FD8ABA8}"/>
              </a:ext>
            </a:extLst>
          </p:cNvPr>
          <p:cNvSpPr/>
          <p:nvPr/>
        </p:nvSpPr>
        <p:spPr>
          <a:xfrm>
            <a:off x="155152" y="5533373"/>
            <a:ext cx="5245522" cy="470854"/>
          </a:xfrm>
          <a:prstGeom prst="rect">
            <a:avLst/>
          </a:prstGeom>
          <a:noFill/>
        </p:spPr>
        <p:txBody>
          <a:bodyPr wrap="square">
            <a:noAutofit/>
          </a:bodyPr>
          <a:lstStyle/>
          <a:p>
            <a:r>
              <a:rPr lang="en-US" sz="1000" dirty="0">
                <a:solidFill>
                  <a:srgbClr val="106636"/>
                </a:solidFill>
              </a:rPr>
              <a:t>P. Liu, D. Yen, B. S. </a:t>
            </a:r>
            <a:r>
              <a:rPr lang="en-US" sz="1000" dirty="0" err="1">
                <a:solidFill>
                  <a:srgbClr val="106636"/>
                </a:solidFill>
              </a:rPr>
              <a:t>Vishnugopi</a:t>
            </a:r>
            <a:r>
              <a:rPr lang="en-US" sz="1000" dirty="0">
                <a:solidFill>
                  <a:srgbClr val="106636"/>
                </a:solidFill>
              </a:rPr>
              <a:t>, V. R. </a:t>
            </a:r>
            <a:r>
              <a:rPr lang="en-US" sz="1000" dirty="0" err="1">
                <a:solidFill>
                  <a:srgbClr val="106636"/>
                </a:solidFill>
              </a:rPr>
              <a:t>Kankanallu</a:t>
            </a:r>
            <a:r>
              <a:rPr lang="en-US" sz="1000" dirty="0">
                <a:solidFill>
                  <a:srgbClr val="106636"/>
                </a:solidFill>
              </a:rPr>
              <a:t>, D. </a:t>
            </a:r>
            <a:r>
              <a:rPr lang="en-US" sz="1000" dirty="0" err="1">
                <a:solidFill>
                  <a:srgbClr val="106636"/>
                </a:solidFill>
              </a:rPr>
              <a:t>Gursoy</a:t>
            </a:r>
            <a:r>
              <a:rPr lang="en-US" sz="1000" dirty="0">
                <a:solidFill>
                  <a:srgbClr val="106636"/>
                </a:solidFill>
              </a:rPr>
              <a:t>, M. Ge, J. Watt, P. P. Mukherjee, Y. K. Chen-Wiegart, D. Mitlin, </a:t>
            </a:r>
            <a:r>
              <a:rPr lang="en-US" sz="1000" i="1" dirty="0" err="1">
                <a:solidFill>
                  <a:srgbClr val="106636"/>
                </a:solidFill>
              </a:rPr>
              <a:t>Angew</a:t>
            </a:r>
            <a:r>
              <a:rPr lang="en-US" sz="1000" i="1" dirty="0">
                <a:solidFill>
                  <a:srgbClr val="106636"/>
                </a:solidFill>
              </a:rPr>
              <a:t>. Chem. Int. Ed. Engl. </a:t>
            </a:r>
            <a:r>
              <a:rPr lang="en-US" sz="1000" b="1" dirty="0">
                <a:solidFill>
                  <a:srgbClr val="106636"/>
                </a:solidFill>
              </a:rPr>
              <a:t>2023</a:t>
            </a:r>
            <a:r>
              <a:rPr lang="en-US" sz="1000" dirty="0">
                <a:solidFill>
                  <a:srgbClr val="106636"/>
                </a:solidFill>
              </a:rPr>
              <a:t>, e202300943.</a:t>
            </a:r>
          </a:p>
          <a:p>
            <a:endParaRPr lang="en-US" sz="300" dirty="0">
              <a:solidFill>
                <a:srgbClr val="106636"/>
              </a:solidFill>
            </a:endParaRPr>
          </a:p>
        </p:txBody>
      </p:sp>
      <p:sp>
        <p:nvSpPr>
          <p:cNvPr id="25" name="TextBox 24">
            <a:extLst>
              <a:ext uri="{FF2B5EF4-FFF2-40B4-BE49-F238E27FC236}">
                <a16:creationId xmlns:a16="http://schemas.microsoft.com/office/drawing/2014/main" id="{C305734B-C473-4428-A1A0-2D2513B567F5}"/>
              </a:ext>
            </a:extLst>
          </p:cNvPr>
          <p:cNvSpPr txBox="1"/>
          <p:nvPr/>
        </p:nvSpPr>
        <p:spPr>
          <a:xfrm>
            <a:off x="155152" y="4518123"/>
            <a:ext cx="5113218" cy="812681"/>
          </a:xfrm>
          <a:prstGeom prst="rect">
            <a:avLst/>
          </a:prstGeom>
          <a:noFill/>
        </p:spPr>
        <p:txBody>
          <a:bodyPr wrap="square" rtlCol="0">
            <a:noAutofit/>
          </a:bodyPr>
          <a:lstStyle/>
          <a:p>
            <a:r>
              <a:rPr lang="en-US" sz="1200" dirty="0"/>
              <a:t>a) Synchrotron X-ray nano-tomography combined with cryogenic focused ion beam (cryo-FIB) milling to determine how potassium (K) metal-support energetics influence electrodeposited microstructure. b) 3D reconstructed tomogram of electrodeposited K metal showing relative uniformity.</a:t>
            </a:r>
          </a:p>
        </p:txBody>
      </p:sp>
      <p:pic>
        <p:nvPicPr>
          <p:cNvPr id="18" name="Picture 17">
            <a:extLst>
              <a:ext uri="{FF2B5EF4-FFF2-40B4-BE49-F238E27FC236}">
                <a16:creationId xmlns:a16="http://schemas.microsoft.com/office/drawing/2014/main" id="{46AB94F6-A152-4FF9-2202-DBBECE40A5D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07962" y="6193708"/>
            <a:ext cx="594360" cy="593819"/>
          </a:xfrm>
          <a:prstGeom prst="rect">
            <a:avLst/>
          </a:prstGeom>
        </p:spPr>
      </p:pic>
      <p:pic>
        <p:nvPicPr>
          <p:cNvPr id="21" name="Picture 20" descr="Graphical user interface, website&#10;&#10;Description automatically generated">
            <a:extLst>
              <a:ext uri="{FF2B5EF4-FFF2-40B4-BE49-F238E27FC236}">
                <a16:creationId xmlns:a16="http://schemas.microsoft.com/office/drawing/2014/main" id="{06A0C259-4AE4-B0A7-56D6-DD4A47006498}"/>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73212" y="1198462"/>
            <a:ext cx="4527414" cy="1280165"/>
          </a:xfrm>
          <a:prstGeom prst="rect">
            <a:avLst/>
          </a:prstGeom>
        </p:spPr>
      </p:pic>
      <p:sp>
        <p:nvSpPr>
          <p:cNvPr id="28" name="AutoShape 4" descr="Details are in the caption following the image">
            <a:extLst>
              <a:ext uri="{FF2B5EF4-FFF2-40B4-BE49-F238E27FC236}">
                <a16:creationId xmlns:a16="http://schemas.microsoft.com/office/drawing/2014/main" id="{A213F024-6ED3-24F6-A184-8F83DA3B888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 name="Picture 29" descr="A picture containing text, different&#10;&#10;Description automatically generated">
            <a:extLst>
              <a:ext uri="{FF2B5EF4-FFF2-40B4-BE49-F238E27FC236}">
                <a16:creationId xmlns:a16="http://schemas.microsoft.com/office/drawing/2014/main" id="{920478DD-CA35-6FBA-505E-968FD6167D3E}"/>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418946" y="2720466"/>
            <a:ext cx="4581680" cy="1749021"/>
          </a:xfrm>
          <a:prstGeom prst="rect">
            <a:avLst/>
          </a:prstGeom>
        </p:spPr>
      </p:pic>
      <p:pic>
        <p:nvPicPr>
          <p:cNvPr id="1030" name="Picture 6" descr="University of Texas at Austin - Wikipedia">
            <a:extLst>
              <a:ext uri="{FF2B5EF4-FFF2-40B4-BE49-F238E27FC236}">
                <a16:creationId xmlns:a16="http://schemas.microsoft.com/office/drawing/2014/main" id="{435E69D3-AE8A-1D86-212E-9F619F114C41}"/>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1483520" y="6225129"/>
            <a:ext cx="422730" cy="422730"/>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a:extLst>
              <a:ext uri="{FF2B5EF4-FFF2-40B4-BE49-F238E27FC236}">
                <a16:creationId xmlns:a16="http://schemas.microsoft.com/office/drawing/2014/main" id="{ADFBE2F1-518B-7B4C-74B6-C7E4031B089F}"/>
              </a:ext>
            </a:extLst>
          </p:cNvPr>
          <p:cNvSpPr txBox="1"/>
          <p:nvPr/>
        </p:nvSpPr>
        <p:spPr>
          <a:xfrm>
            <a:off x="55395" y="1995362"/>
            <a:ext cx="1089660" cy="369332"/>
          </a:xfrm>
          <a:prstGeom prst="rect">
            <a:avLst/>
          </a:prstGeom>
          <a:noFill/>
        </p:spPr>
        <p:txBody>
          <a:bodyPr wrap="square" rtlCol="0">
            <a:spAutoFit/>
          </a:bodyPr>
          <a:lstStyle/>
          <a:p>
            <a:r>
              <a:rPr lang="en-US" dirty="0"/>
              <a:t>a</a:t>
            </a:r>
          </a:p>
        </p:txBody>
      </p:sp>
      <p:sp>
        <p:nvSpPr>
          <p:cNvPr id="32" name="TextBox 31">
            <a:extLst>
              <a:ext uri="{FF2B5EF4-FFF2-40B4-BE49-F238E27FC236}">
                <a16:creationId xmlns:a16="http://schemas.microsoft.com/office/drawing/2014/main" id="{B752A4C5-E122-11A6-2DFC-06D9A1A0585E}"/>
              </a:ext>
            </a:extLst>
          </p:cNvPr>
          <p:cNvSpPr txBox="1"/>
          <p:nvPr/>
        </p:nvSpPr>
        <p:spPr>
          <a:xfrm>
            <a:off x="49616" y="3664007"/>
            <a:ext cx="1089660" cy="369332"/>
          </a:xfrm>
          <a:prstGeom prst="rect">
            <a:avLst/>
          </a:prstGeom>
          <a:noFill/>
        </p:spPr>
        <p:txBody>
          <a:bodyPr wrap="square" rtlCol="0">
            <a:spAutoFit/>
          </a:bodyPr>
          <a:lstStyle/>
          <a:p>
            <a:r>
              <a:rPr lang="en-US" dirty="0"/>
              <a:t>b</a:t>
            </a:r>
          </a:p>
        </p:txBody>
      </p:sp>
      <p:pic>
        <p:nvPicPr>
          <p:cNvPr id="1026" name="Picture 2">
            <a:extLst>
              <a:ext uri="{FF2B5EF4-FFF2-40B4-BE49-F238E27FC236}">
                <a16:creationId xmlns:a16="http://schemas.microsoft.com/office/drawing/2014/main" id="{236F4E6B-8E34-50CB-8405-8E69EA68CC4E}"/>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t="33659" b="31107"/>
          <a:stretch/>
        </p:blipFill>
        <p:spPr bwMode="auto">
          <a:xfrm>
            <a:off x="8783472" y="6322237"/>
            <a:ext cx="1628775" cy="32030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ongratulations, 2016 Seed Grant Awardees - SBU News">
            <a:extLst>
              <a:ext uri="{FF2B5EF4-FFF2-40B4-BE49-F238E27FC236}">
                <a16:creationId xmlns:a16="http://schemas.microsoft.com/office/drawing/2014/main" id="{532F56DF-025E-9E3C-22FA-E137E3C35E95}"/>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a:stretch/>
        </p:blipFill>
        <p:spPr bwMode="auto">
          <a:xfrm>
            <a:off x="10425661" y="6259878"/>
            <a:ext cx="1044445" cy="35643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Logo&#10;&#10;Description automatically generated">
            <a:extLst>
              <a:ext uri="{FF2B5EF4-FFF2-40B4-BE49-F238E27FC236}">
                <a16:creationId xmlns:a16="http://schemas.microsoft.com/office/drawing/2014/main" id="{238E55AC-58FB-0BB2-B169-6B7B6760CCF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79128" y="6323251"/>
            <a:ext cx="1283500" cy="321685"/>
          </a:xfrm>
          <a:prstGeom prst="rect">
            <a:avLst/>
          </a:prstGeom>
        </p:spPr>
      </p:pic>
      <p:pic>
        <p:nvPicPr>
          <p:cNvPr id="19" name="Picture 18" descr="A picture containing text, clipart&#10;&#10;Description automatically generated">
            <a:extLst>
              <a:ext uri="{FF2B5EF4-FFF2-40B4-BE49-F238E27FC236}">
                <a16:creationId xmlns:a16="http://schemas.microsoft.com/office/drawing/2014/main" id="{C23BC484-CDC5-7979-B046-8450A69222A6}"/>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7676042" y="6326551"/>
            <a:ext cx="1094016" cy="328132"/>
          </a:xfrm>
          <a:prstGeom prst="rect">
            <a:avLst/>
          </a:prstGeom>
        </p:spPr>
      </p:pic>
      <p:pic>
        <p:nvPicPr>
          <p:cNvPr id="22" name="Picture 21" descr="A picture containing text&#10;&#10;Description automatically generated">
            <a:extLst>
              <a:ext uri="{FF2B5EF4-FFF2-40B4-BE49-F238E27FC236}">
                <a16:creationId xmlns:a16="http://schemas.microsoft.com/office/drawing/2014/main" id="{C96DB839-8DCB-0F56-DAC1-7249F4DF4AB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694819" y="6322237"/>
            <a:ext cx="1670895" cy="328132"/>
          </a:xfrm>
          <a:prstGeom prst="rect">
            <a:avLst/>
          </a:prstGeom>
        </p:spPr>
      </p:pic>
      <p:sp>
        <p:nvSpPr>
          <p:cNvPr id="24" name="TextBox 23">
            <a:extLst>
              <a:ext uri="{FF2B5EF4-FFF2-40B4-BE49-F238E27FC236}">
                <a16:creationId xmlns:a16="http://schemas.microsoft.com/office/drawing/2014/main" id="{F0AD835B-59AC-1F12-F4FB-0A840E5582A5}"/>
              </a:ext>
            </a:extLst>
          </p:cNvPr>
          <p:cNvSpPr txBox="1"/>
          <p:nvPr/>
        </p:nvSpPr>
        <p:spPr>
          <a:xfrm>
            <a:off x="43680" y="6006237"/>
            <a:ext cx="4966029" cy="208351"/>
          </a:xfrm>
          <a:prstGeom prst="rect">
            <a:avLst/>
          </a:prstGeom>
          <a:noFill/>
        </p:spPr>
        <p:txBody>
          <a:bodyPr wrap="square" lIns="0" tIns="0" rIns="0" bIns="0" rtlCol="0">
            <a:noAutofit/>
          </a:bodyPr>
          <a:lstStyle/>
          <a:p>
            <a:r>
              <a:rPr lang="en-US" sz="1100" dirty="0">
                <a:solidFill>
                  <a:srgbClr val="106600"/>
                </a:solidFill>
              </a:rPr>
              <a:t>This work was performed in part at The Center for Integrated Nanotechnologies.</a:t>
            </a:r>
          </a:p>
        </p:txBody>
      </p:sp>
    </p:spTree>
    <p:extLst>
      <p:ext uri="{BB962C8B-B14F-4D97-AF65-F5344CB8AC3E}">
        <p14:creationId xmlns:p14="http://schemas.microsoft.com/office/powerpoint/2010/main" val="1930651402"/>
      </p:ext>
    </p:extLst>
  </p:cSld>
  <p:clrMapOvr>
    <a:masterClrMapping/>
  </p:clrMapOvr>
</p:sld>
</file>

<file path=ppt/theme/theme1.xml><?xml version="1.0" encoding="utf-8"?>
<a:theme xmlns:a="http://schemas.openxmlformats.org/drawingml/2006/main" name="DOE SC Theme - Green v13 (16x9)">
  <a:themeElements>
    <a:clrScheme name="DOE SC Colors">
      <a:dk1>
        <a:sysClr val="windowText" lastClr="000000"/>
      </a:dk1>
      <a:lt1>
        <a:sysClr val="window" lastClr="FFFFFF"/>
      </a:lt1>
      <a:dk2>
        <a:srgbClr val="0F3F66"/>
      </a:dk2>
      <a:lt2>
        <a:srgbClr val="EEECE1"/>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800080"/>
      </a:folHlink>
    </a:clrScheme>
    <a:fontScheme name="Verdana">
      <a:majorFont>
        <a:latin typeface="Verdana"/>
        <a:ea typeface=""/>
        <a:cs typeface=""/>
      </a:majorFont>
      <a:minorFont>
        <a:latin typeface="Verdana"/>
        <a:ea typeface=""/>
        <a:cs typeface=""/>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DOE SC Theme - Green v13 (16x9)" id="{E04E78B8-D2A2-4C96-9874-3B47B781C56C}" vid="{E444A822-5044-46D6-8A64-7A315606C2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9023</TotalTime>
  <Words>858</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Corbel</vt:lpstr>
      <vt:lpstr>Open Sans</vt:lpstr>
      <vt:lpstr>Verdana</vt:lpstr>
      <vt:lpstr>Wingdings 3</vt:lpstr>
      <vt:lpstr>DOE SC Theme - Green v13 (16x9)</vt:lpstr>
      <vt:lpstr>Influence of Potassium Metal-Support Interactions on Dendrite Growth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Science Update</dc:title>
  <dc:creator>Kung, Harriet</dc:creator>
  <cp:lastModifiedBy>Baker, Stacy Leigh</cp:lastModifiedBy>
  <cp:revision>475</cp:revision>
  <cp:lastPrinted>2023-04-11T16:39:31Z</cp:lastPrinted>
  <dcterms:created xsi:type="dcterms:W3CDTF">2020-04-15T21:20:35Z</dcterms:created>
  <dcterms:modified xsi:type="dcterms:W3CDTF">2023-04-12T14:19:09Z</dcterms:modified>
</cp:coreProperties>
</file>