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1"/>
  </p:notesMasterIdLst>
  <p:sldIdLst>
    <p:sldId id="1947" r:id="rId5"/>
    <p:sldId id="1941" r:id="rId6"/>
    <p:sldId id="1942" r:id="rId7"/>
    <p:sldId id="1944" r:id="rId8"/>
    <p:sldId id="1945" r:id="rId9"/>
    <p:sldId id="194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1E1A0C-325D-2718-028C-2EF09A114F58}" name="Church, Michael (CONTR)" initials="C(" userId="S::michael.church@science.doe.gov::479f6357-057b-45eb-85ae-b0563a2bd212" providerId="AD"/>
  <p188:author id="{246F786B-FCDF-1919-4FE6-B6E91F74E9A6}" name="Houston, Karyn (EXT)" initials="HK(" userId="S::Karyn.Houston@science.doe.gov::9349e374-4c09-49c7-a2cb-2b4b72d75c3e" providerId="AD"/>
  <p188:author id="{233E85B2-6FE5-A7D4-E8C7-2EC7C2B7CC00}" name="Kinney, Adam" initials="RK" userId="S::Adam.Kinney@science.doe.gov::997506a0-0f54-4d76-990e-b5a50ed5f116" providerId="AD"/>
  <p188:author id="{C034EADE-F057-9E0E-4987-90EC67665423}" name="Michael Church" initials="MC" userId="S::Michael.Church@science.doe.gov::479f6357-057b-45eb-85ae-b0563a2bd212" providerId="AD"/>
  <p188:author id="{1E31F5E1-970A-03C2-A400-64CD0F4F79B1}" name="Mikhail Zhernenkov" initials="MZ" userId="S::Mikhail.Zhernenkov@science.doe.gov::7c953c3a-5f07-4f77-b7f7-b5dbf125bb71" providerId="AD"/>
  <p188:author id="{B2412FF7-AAA0-3732-506D-2D78470574D9}" name="Keavney, Dava" initials="KD" userId="S::Dava.Keavney@science.doe.gov::36a3175f-9503-446e-879c-6ad2048a5c6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436A"/>
    <a:srgbClr val="333333"/>
    <a:srgbClr val="555555"/>
    <a:srgbClr val="3B5458"/>
    <a:srgbClr val="541D14"/>
    <a:srgbClr val="072815"/>
    <a:srgbClr val="0D212F"/>
    <a:srgbClr val="0B2C45"/>
    <a:srgbClr val="F8F8F8"/>
    <a:srgbClr val="1628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83"/>
    <p:restoredTop sz="55739" autoAdjust="0"/>
  </p:normalViewPr>
  <p:slideViewPr>
    <p:cSldViewPr snapToGrid="0">
      <p:cViewPr varScale="1">
        <p:scale>
          <a:sx n="87" d="100"/>
          <a:sy n="87" d="100"/>
        </p:scale>
        <p:origin x="2370" y="8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04AAC-AABB-4199-9EB4-05C09D18F960}" type="datetimeFigureOut">
              <a:rPr lang="en-US" smtClean="0"/>
              <a:t>5/16/2024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93856A-75D2-42A6-90A7-46D3019DB1E5}" type="slidenum">
              <a:rPr lang="en-US" smtClean="0"/>
              <a:t>‹#›</a:t>
            </a:fld>
            <a:endParaRPr lang="en-US"/>
          </a:p>
        </p:txBody>
      </p:sp>
    </p:spTree>
    <p:extLst>
      <p:ext uri="{BB962C8B-B14F-4D97-AF65-F5344CB8AC3E}">
        <p14:creationId xmlns:p14="http://schemas.microsoft.com/office/powerpoint/2010/main" val="353977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ature.com/articles/s41534-024-00827-8"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1-2 paragraph description of highlight</a:t>
            </a:r>
            <a:r>
              <a:rPr kumimoji="0" lang="en-US" sz="1200" b="0" i="0" u="none" strike="noStrike" kern="1200" cap="none" spc="0" normalizeH="0" baseline="0" noProof="0" dirty="0">
                <a:ln>
                  <a:noFill/>
                </a:ln>
                <a:solidFill>
                  <a:prstClr val="black"/>
                </a:solidFill>
                <a:effectLst/>
                <a:uLnTx/>
                <a:uFillTx/>
                <a:latin typeface="Arial"/>
                <a:ea typeface="+mn-ea"/>
                <a:cs typeface="Arial"/>
              </a:rPr>
              <a:t> –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a:latin typeface="+mj-lt"/>
              </a:rPr>
              <a:t>Promising future quantum computing technologies are being integrated into Si foundry manufacturing using layered thin-film materials, e.g., Si/</a:t>
            </a:r>
            <a:r>
              <a:rPr lang="en-US" sz="1200" dirty="0" err="1">
                <a:latin typeface="+mj-lt"/>
              </a:rPr>
              <a:t>SiGe</a:t>
            </a:r>
            <a:r>
              <a:rPr lang="en-US" sz="1200" dirty="0">
                <a:latin typeface="+mj-lt"/>
              </a:rPr>
              <a:t>, common in microelectronics.</a:t>
            </a: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a:latin typeface="+mj-lt"/>
              </a:rPr>
              <a:t>In this approach, qubit devices are nested at heterogeneous interfaces between thin-film layers, where residual atomic-scale disorder can affect qubit variability.</a:t>
            </a: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a:latin typeface="+mj-lt"/>
              </a:rPr>
              <a:t>As one means to predict qubit variability, then find viable control strategies to mitigate it, Sandia National Laboratories has built quantum electronic structure models (multivalley effective mass theory) that incorporate an atomistic description of the material. High-fidelity qubit modeling requires spatially-resolved 3D atomic structure data over micrometer-sized/multiqubit interface areas. Holistic microscale yet atomic-fidelity interface structure measurements are challenging for even the most powerful tools ( e.g., DOE’s</a:t>
            </a:r>
            <a:r>
              <a:rPr lang="en-US" sz="1200" b="1" dirty="0">
                <a:latin typeface="+mj-lt"/>
              </a:rPr>
              <a:t> </a:t>
            </a:r>
            <a:r>
              <a:rPr lang="en-US" sz="1200" dirty="0">
                <a:latin typeface="+mj-lt"/>
              </a:rPr>
              <a:t>X-ray nanoprobes, atom-probe tomography, or electron microscopy). One strategy is to reconstruct interface structure by combining multiple data types capturing different perspectives and scales.</a:t>
            </a:r>
          </a:p>
          <a:p>
            <a:pPr marL="0" marR="0" lvl="0" indent="0" algn="l" defTabSz="922264" rtl="0" eaLnBrk="1" fontAlgn="auto" latinLnBrk="0" hangingPunct="1">
              <a:lnSpc>
                <a:spcPct val="100000"/>
              </a:lnSpc>
              <a:spcBef>
                <a:spcPts val="0"/>
              </a:spcBef>
              <a:spcAft>
                <a:spcPts val="0"/>
              </a:spcAft>
              <a:buClrTx/>
              <a:buSzTx/>
              <a:buFontTx/>
              <a:buNone/>
              <a:tabLst/>
              <a:defRPr/>
            </a:pPr>
            <a:endParaRPr lang="en-US" sz="1200" dirty="0">
              <a:latin typeface="+mj-lt"/>
            </a:endParaRPr>
          </a:p>
          <a:p>
            <a:pPr marL="0" marR="0" lvl="0" indent="0" algn="l" defTabSz="922264" rtl="0" eaLnBrk="1" fontAlgn="auto" latinLnBrk="0" hangingPunct="1">
              <a:lnSpc>
                <a:spcPct val="100000"/>
              </a:lnSpc>
              <a:spcBef>
                <a:spcPts val="0"/>
              </a:spcBef>
              <a:spcAft>
                <a:spcPts val="0"/>
              </a:spcAft>
              <a:buClrTx/>
              <a:buSzTx/>
              <a:buFontTx/>
              <a:buNone/>
              <a:tabLst/>
              <a:defRPr/>
            </a:pPr>
            <a:r>
              <a:rPr lang="en-US" sz="1200" dirty="0">
                <a:latin typeface="+mj-lt"/>
              </a:rPr>
              <a:t>We report a technique to reconstruct 3D atomic-scale interface disorder by correlating and reconciling multi-perspective image data obtained during and after thin-film synthesis. Specifically, we combine scanning tunneling microscopy (STM) during thin film growth with post-growth cross-sectional images to reconstruct atomic interface structure. </a:t>
            </a:r>
            <a:r>
              <a:rPr kumimoji="0" lang="en-US" sz="1200" b="0" i="0" u="none" strike="noStrike" kern="1200" cap="none" spc="0" normalizeH="0" baseline="0" noProof="0" dirty="0">
                <a:ln>
                  <a:noFill/>
                </a:ln>
                <a:solidFill>
                  <a:prstClr val="black"/>
                </a:solidFill>
                <a:effectLst/>
                <a:uLnTx/>
                <a:uFillTx/>
                <a:latin typeface="+mj-lt"/>
                <a:ea typeface="+mn-ea"/>
                <a:cs typeface="+mn-cs"/>
              </a:rPr>
              <a:t>Then, we utilize our structure data to infer how measured disorder impacts qubit variability by using quantum mechanics calculations, e.g., effective mass theory. Our approach </a:t>
            </a:r>
            <a:r>
              <a:rPr lang="en-US" sz="1800" dirty="0">
                <a:effectLst/>
                <a:latin typeface="AdvOTf0129623"/>
              </a:rPr>
              <a:t>yields atomic structure spanning orders of magnitude larger areas than each post-growth microscopy or tomography alone, enabling more holistic predictions of disorder-induced qubit variability. </a:t>
            </a:r>
            <a:r>
              <a:rPr kumimoji="0" lang="en-US" sz="1200" b="0" i="0" u="none" strike="noStrike" kern="1200" cap="none" spc="0" normalizeH="0" baseline="0" dirty="0">
                <a:ln>
                  <a:noFill/>
                </a:ln>
                <a:solidFill>
                  <a:schemeClr val="tx1"/>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j-lt"/>
                <a:ea typeface="+mn-ea"/>
                <a:cs typeface="+mn-cs"/>
              </a:rPr>
              <a:t>Our models predict appreciable qubit spectral variability owing to both short-range alloy disorder and longer-range roughness. The results indicate qubit variability that might be improperly attributed to other factors, e.g., trapped charges. Next, we plan to use our structure data to investigate variability in qubit processes, such as qubit shuttling along micron-scale distances, that are likely to be integral in realizing larger quantum computers.</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Acknowledgements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fontAlgn="auto">
              <a:spcBef>
                <a:spcPts val="600"/>
              </a:spcBef>
              <a:spcAft>
                <a:spcPts val="0"/>
              </a:spcAft>
            </a:pPr>
            <a:r>
              <a:rPr lang="en-US" sz="1200" dirty="0"/>
              <a:t>Experiment performed at Center for Integrated Nanotechnologies, a DOE Office of Science User Facility</a:t>
            </a:r>
          </a:p>
          <a:p>
            <a:pPr fontAlgn="auto">
              <a:spcBef>
                <a:spcPts val="600"/>
              </a:spcBef>
              <a:spcAft>
                <a:spcPts val="0"/>
              </a:spcAft>
            </a:pPr>
            <a:r>
              <a:rPr lang="en-US" sz="1200" dirty="0"/>
              <a:t>Analysis and manuscript preparation supported as part of </a:t>
            </a:r>
            <a:r>
              <a:rPr lang="el-GR" sz="1200" i="1" dirty="0"/>
              <a:t>μ</a:t>
            </a:r>
            <a:r>
              <a:rPr lang="el-GR" sz="1200" dirty="0"/>
              <a:t>-</a:t>
            </a:r>
            <a:r>
              <a:rPr lang="en-US" sz="1200" dirty="0"/>
              <a:t>ATOMS, DOE Energy Frontier Research Center, award DE-SC0023412</a:t>
            </a:r>
            <a:endParaRPr lang="en-US" sz="1200" dirty="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Arial"/>
                <a:ea typeface="+mn-ea"/>
                <a:cs typeface="Arial"/>
              </a:rPr>
              <a:t>Publication/ press releases/ related links: </a:t>
            </a: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600"/>
              </a:spcBef>
              <a:spcAft>
                <a:spcPts val="0"/>
              </a:spcAft>
              <a:buClrTx/>
              <a:buSzTx/>
              <a:buFontTx/>
              <a:buNone/>
              <a:tabLst/>
              <a:defRPr/>
            </a:pPr>
            <a:r>
              <a:rPr lang="en-US" sz="1200" dirty="0">
                <a:effectLst/>
              </a:rPr>
              <a:t>Peña, L. F.; </a:t>
            </a:r>
            <a:r>
              <a:rPr lang="en-US" sz="1200" dirty="0" err="1">
                <a:effectLst/>
              </a:rPr>
              <a:t>Koepke</a:t>
            </a:r>
            <a:r>
              <a:rPr lang="en-US" sz="1200" dirty="0">
                <a:effectLst/>
              </a:rPr>
              <a:t>, J. C.; Dycus, J. H.; Mounce, A.; </a:t>
            </a:r>
            <a:r>
              <a:rPr lang="en-US" sz="1200" dirty="0" err="1">
                <a:effectLst/>
              </a:rPr>
              <a:t>Baczewski</a:t>
            </a:r>
            <a:r>
              <a:rPr lang="en-US" sz="1200" dirty="0">
                <a:effectLst/>
              </a:rPr>
              <a:t>, A. D.; Jacobson, N. T.; Bussmann, E. Modeling Si/Sige Quantum Dot Variability Induced by Interface Disorder Reconstructed from </a:t>
            </a:r>
            <a:r>
              <a:rPr lang="en-US" sz="1200" dirty="0" err="1">
                <a:effectLst/>
              </a:rPr>
              <a:t>Multiperspective</a:t>
            </a:r>
            <a:r>
              <a:rPr lang="en-US" sz="1200" dirty="0">
                <a:effectLst/>
              </a:rPr>
              <a:t> Microscopy. </a:t>
            </a:r>
            <a:r>
              <a:rPr lang="en-US" sz="1200" i="1" dirty="0" err="1">
                <a:effectLst/>
              </a:rPr>
              <a:t>npj</a:t>
            </a:r>
            <a:r>
              <a:rPr lang="en-US" sz="1200" i="1" dirty="0">
                <a:effectLst/>
              </a:rPr>
              <a:t> Quantum Information</a:t>
            </a:r>
            <a:r>
              <a:rPr lang="en-US" sz="1200" dirty="0">
                <a:effectLst/>
              </a:rPr>
              <a:t> </a:t>
            </a:r>
            <a:r>
              <a:rPr lang="en-US" sz="1200" b="1" dirty="0">
                <a:effectLst/>
              </a:rPr>
              <a:t>2024</a:t>
            </a:r>
            <a:r>
              <a:rPr lang="en-US" sz="1200" dirty="0">
                <a:effectLst/>
              </a:rPr>
              <a:t>, </a:t>
            </a:r>
            <a:r>
              <a:rPr lang="en-US" sz="1200" i="1" dirty="0">
                <a:effectLst/>
              </a:rPr>
              <a:t>10</a:t>
            </a:r>
            <a:r>
              <a:rPr lang="en-US" sz="1200" dirty="0">
                <a:effectLst/>
              </a:rPr>
              <a:t> (1). DOI:10.1038/s41534-024-00827-8. </a:t>
            </a:r>
          </a:p>
          <a:p>
            <a:pPr fontAlgn="auto">
              <a:spcBef>
                <a:spcPts val="600"/>
              </a:spcBef>
              <a:spcAft>
                <a:spcPts val="0"/>
              </a:spcAft>
            </a:pPr>
            <a:r>
              <a:rPr lang="en-US" sz="1200" dirty="0">
                <a:hlinkClick r:id="rId3"/>
              </a:rPr>
              <a:t>https://www.nature.com/articles/s41534-024-00827-8</a:t>
            </a:r>
            <a:endParaRPr lang="en-US" sz="1200" dirty="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pPr>
              <a:defRPr/>
            </a:pPr>
            <a:fld id="{F876D4B8-3D7E-42E7-AF06-6D9133F7F081}" type="slidenum">
              <a:rPr lang="en-US" smtClean="0"/>
              <a:pPr>
                <a:defRPr/>
              </a:pPr>
              <a:t>1</a:t>
            </a:fld>
            <a:endParaRPr lang="en-US"/>
          </a:p>
        </p:txBody>
      </p:sp>
    </p:spTree>
    <p:extLst>
      <p:ext uri="{BB962C8B-B14F-4D97-AF65-F5344CB8AC3E}">
        <p14:creationId xmlns:p14="http://schemas.microsoft.com/office/powerpoint/2010/main" val="31090756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93856A-75D2-42A6-90A7-46D3019DB1E5}" type="slidenum">
              <a:rPr lang="en-US" smtClean="0"/>
              <a:t>5</a:t>
            </a:fld>
            <a:endParaRPr lang="en-US"/>
          </a:p>
        </p:txBody>
      </p:sp>
    </p:spTree>
    <p:extLst>
      <p:ext uri="{BB962C8B-B14F-4D97-AF65-F5344CB8AC3E}">
        <p14:creationId xmlns:p14="http://schemas.microsoft.com/office/powerpoint/2010/main" val="2057458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Polymer electrolyte fuel cells (PEFCs) that run on green hydrogen are a promising option for powering heavy-duty vehicles that produce zero greenhouse-gas emissions. This type of fuel cell has the potential to extend driving range without incurring additional weight penalties. However, PEFCs use platinum as a catalyst to drive a key chemical reaction. The fast degradation of this precious metal in a PEFC and the resulting high cost currently prevent the widespread commercialization of this otherwise excellent technology. In this study, researchers wanted to better understand the nanoscale mechanisms by which platinum degrades during PEFC operation. They put the relevant components through accelerated stress tests that simulated the conditions of use in heavy-duty vehicles. They then probed the changes in platinum nanoparticle size and location using x-ray microdiffraction and </a:t>
            </a:r>
            <a:r>
              <a:rPr kumimoji="0" lang="en-US" sz="1200" b="0" i="0" u="none" strike="noStrike" kern="1200" cap="none" spc="0" normalizeH="0" baseline="0" noProof="0" dirty="0" err="1">
                <a:ln>
                  <a:noFill/>
                </a:ln>
                <a:solidFill>
                  <a:prstClr val="black"/>
                </a:solidFill>
                <a:effectLst/>
                <a:uLnTx/>
                <a:uFillTx/>
                <a:latin typeface="Arial"/>
                <a:ea typeface="+mn-ea"/>
                <a:cs typeface="Arial"/>
              </a:rPr>
              <a:t>microfluorescence</a:t>
            </a:r>
            <a:r>
              <a:rPr kumimoji="0" lang="en-US" sz="1200" b="0" i="0" u="none" strike="noStrike" kern="1200" cap="none" spc="0" normalizeH="0" baseline="0" noProof="0" dirty="0">
                <a:ln>
                  <a:noFill/>
                </a:ln>
                <a:solidFill>
                  <a:prstClr val="black"/>
                </a:solidFill>
                <a:effectLst/>
                <a:uLnTx/>
                <a:uFillTx/>
                <a:latin typeface="Arial"/>
                <a:ea typeface="+mn-ea"/>
                <a:cs typeface="Arial"/>
              </a:rPr>
              <a:t> at the ALS. The results point the way to improvements in PEFC fabrication that can significantly extend the lifetime and efficiency of PEFCs in heavy-duty vehicles, reduce their cost, improve air quality, and fight climate change.</a:t>
            </a:r>
          </a:p>
          <a:p>
            <a:pPr marL="0" marR="0" lvl="0" indent="0" algn="l" defTabSz="922264"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Researchers: </a:t>
            </a:r>
            <a:r>
              <a:rPr lang="en-US" sz="1200" b="0" i="0" u="none" strike="noStrike" kern="1200" dirty="0">
                <a:solidFill>
                  <a:schemeClr val="tx1"/>
                </a:solidFill>
                <a:effectLst/>
                <a:latin typeface="+mn-lt"/>
                <a:ea typeface="+mn-ea"/>
                <a:cs typeface="+mn-cs"/>
              </a:rPr>
              <a:t>K. Khedekar, P. </a:t>
            </a:r>
            <a:r>
              <a:rPr lang="en-US" sz="1200" b="0" i="0" u="none" strike="noStrike" kern="1200" dirty="0" err="1">
                <a:solidFill>
                  <a:schemeClr val="tx1"/>
                </a:solidFill>
                <a:effectLst/>
                <a:latin typeface="+mn-lt"/>
                <a:ea typeface="+mn-ea"/>
                <a:cs typeface="+mn-cs"/>
              </a:rPr>
              <a:t>Atanassov</a:t>
            </a:r>
            <a:r>
              <a:rPr lang="en-US" sz="1200" b="0" i="0" u="none" strike="noStrike" kern="1200" dirty="0">
                <a:solidFill>
                  <a:schemeClr val="tx1"/>
                </a:solidFill>
                <a:effectLst/>
                <a:latin typeface="+mn-lt"/>
                <a:ea typeface="+mn-ea"/>
                <a:cs typeface="+mn-cs"/>
              </a:rPr>
              <a:t>, and I.V. </a:t>
            </a:r>
            <a:r>
              <a:rPr lang="en-US" sz="1200" b="0" i="0" u="none" strike="noStrike" kern="1200" dirty="0" err="1">
                <a:solidFill>
                  <a:schemeClr val="tx1"/>
                </a:solidFill>
                <a:effectLst/>
                <a:latin typeface="+mn-lt"/>
                <a:ea typeface="+mn-ea"/>
                <a:cs typeface="+mn-cs"/>
              </a:rPr>
              <a:t>Zenyuk</a:t>
            </a:r>
            <a:r>
              <a:rPr lang="en-US" sz="1200" b="0" i="0" u="none" strike="noStrike" kern="1200" dirty="0">
                <a:solidFill>
                  <a:schemeClr val="tx1"/>
                </a:solidFill>
                <a:effectLst/>
                <a:latin typeface="+mn-lt"/>
                <a:ea typeface="+mn-ea"/>
                <a:cs typeface="+mn-cs"/>
              </a:rPr>
              <a:t> (University of California, Irvine); A. </a:t>
            </a:r>
            <a:r>
              <a:rPr lang="en-US" sz="1200" b="0" i="0" u="none" strike="noStrike" kern="1200" dirty="0" err="1">
                <a:solidFill>
                  <a:schemeClr val="tx1"/>
                </a:solidFill>
                <a:effectLst/>
                <a:latin typeface="+mn-lt"/>
                <a:ea typeface="+mn-ea"/>
                <a:cs typeface="+mn-cs"/>
              </a:rPr>
              <a:t>Zaffora</a:t>
            </a:r>
            <a:r>
              <a:rPr lang="en-US" sz="1200" b="0" i="0" u="none" strike="noStrike" kern="1200" dirty="0">
                <a:solidFill>
                  <a:schemeClr val="tx1"/>
                </a:solidFill>
                <a:effectLst/>
                <a:latin typeface="+mn-lt"/>
                <a:ea typeface="+mn-ea"/>
                <a:cs typeface="+mn-cs"/>
              </a:rPr>
              <a:t> (UC Irvine and University of Palermo, Italy); M. Santamaria (University of Palermo, Italy); M. Coats and S. </a:t>
            </a:r>
            <a:r>
              <a:rPr lang="en-US" sz="1200" b="0" i="0" u="none" strike="noStrike" kern="1200" dirty="0" err="1">
                <a:solidFill>
                  <a:schemeClr val="tx1"/>
                </a:solidFill>
                <a:effectLst/>
                <a:latin typeface="+mn-lt"/>
                <a:ea typeface="+mn-ea"/>
                <a:cs typeface="+mn-cs"/>
              </a:rPr>
              <a:t>Pylypenko</a:t>
            </a:r>
            <a:r>
              <a:rPr lang="en-US" sz="1200" b="0" i="0" u="none" strike="noStrike" kern="1200" dirty="0">
                <a:solidFill>
                  <a:schemeClr val="tx1"/>
                </a:solidFill>
                <a:effectLst/>
                <a:latin typeface="+mn-lt"/>
                <a:ea typeface="+mn-ea"/>
                <a:cs typeface="+mn-cs"/>
              </a:rPr>
              <a:t> (Colorado School of Mines); J. Braaten, L. Cheng, and C. Johnston (Bosch Research and Technology Center North America); and N. Tamura (ALS).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Arial"/>
                <a:ea typeface="+mn-ea"/>
                <a:cs typeface="Arial"/>
              </a:rPr>
              <a:t>Acknowledgement from paper: Bosch Research and Technology Center North America. Operation of the ALS is supported by the US Department of Energy, Office of Science, Basic Energy Sciences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Arial"/>
              <a:ea typeface="+mn-ea"/>
              <a:cs typeface="Arial"/>
            </a:endParaRPr>
          </a:p>
          <a:p>
            <a:pPr marL="0" marR="0" lvl="0" indent="0" algn="l" defTabSz="92226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06636"/>
                </a:solidFill>
                <a:effectLst/>
                <a:uLnTx/>
                <a:uFillTx/>
                <a:latin typeface="+mn-lt"/>
                <a:ea typeface="+mn-ea"/>
                <a:cs typeface="+mn-cs"/>
              </a:rPr>
              <a:t>Full highlight: https://</a:t>
            </a:r>
            <a:r>
              <a:rPr kumimoji="0" lang="en-US" sz="1200" b="0" i="0" u="none" strike="noStrike" kern="1200" cap="none" spc="0" normalizeH="0" baseline="0" noProof="0" dirty="0" err="1">
                <a:ln>
                  <a:noFill/>
                </a:ln>
                <a:solidFill>
                  <a:srgbClr val="106636"/>
                </a:solidFill>
                <a:effectLst/>
                <a:uLnTx/>
                <a:uFillTx/>
                <a:latin typeface="+mn-lt"/>
                <a:ea typeface="+mn-ea"/>
                <a:cs typeface="+mn-cs"/>
              </a:rPr>
              <a:t>als.lbl.gov</a:t>
            </a:r>
            <a:r>
              <a:rPr kumimoji="0" lang="en-US" sz="1200" b="0" i="0" u="none" strike="noStrike" kern="1200" cap="none" spc="0" normalizeH="0" baseline="0" noProof="0" dirty="0">
                <a:ln>
                  <a:noFill/>
                </a:ln>
                <a:solidFill>
                  <a:srgbClr val="106636"/>
                </a:solidFill>
                <a:effectLst/>
                <a:uLnTx/>
                <a:uFillTx/>
                <a:latin typeface="+mn-lt"/>
                <a:ea typeface="+mn-ea"/>
                <a:cs typeface="+mn-cs"/>
              </a:rPr>
              <a:t>/tracking-platinum-movement-on-fuel-cell-electrodes/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76D4B8-3D7E-42E7-AF06-6D9133F7F08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25974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solidFill>
                  <a:schemeClr val="bg1"/>
                </a:solidFill>
              </a:defRPr>
            </a:lvl1pPr>
          </a:lstStyle>
          <a:p>
            <a:r>
              <a:rPr lang="en-US"/>
              <a:t>Click to edit title </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p>
        </p:txBody>
      </p:sp>
      <p:sp>
        <p:nvSpPr>
          <p:cNvPr id="4" name="Date Placeholder 3"/>
          <p:cNvSpPr>
            <a:spLocks noGrp="1"/>
          </p:cNvSpPr>
          <p:nvPr>
            <p:ph type="dt" sz="half" idx="10"/>
          </p:nvPr>
        </p:nvSpPr>
        <p:spPr>
          <a:xfrm>
            <a:off x="2928257" y="6413161"/>
            <a:ext cx="968829" cy="365125"/>
          </a:xfrm>
          <a:prstGeom prst="rect">
            <a:avLst/>
          </a:prstGeom>
        </p:spPr>
        <p:txBody>
          <a:bodyPr/>
          <a:lstStyle>
            <a:lvl1pPr algn="r">
              <a:defRPr sz="1100"/>
            </a:lvl1pPr>
          </a:lstStyle>
          <a:p>
            <a:fld id="{8F182ACA-94E5-43E6-83F8-799916BA6B59}" type="datetime1">
              <a:rPr lang="en-US" smtClean="0"/>
              <a:pPr/>
              <a:t>5/16/2024</a:t>
            </a:fld>
            <a:endParaRPr lang="en-US"/>
          </a:p>
        </p:txBody>
      </p:sp>
      <p:sp>
        <p:nvSpPr>
          <p:cNvPr id="5" name="Footer Placeholder 4"/>
          <p:cNvSpPr>
            <a:spLocks noGrp="1"/>
          </p:cNvSpPr>
          <p:nvPr>
            <p:ph type="ftr" sz="quarter" idx="11"/>
          </p:nvPr>
        </p:nvSpPr>
        <p:spPr>
          <a:xfrm>
            <a:off x="4038600" y="6413160"/>
            <a:ext cx="4114800" cy="365125"/>
          </a:xfrm>
          <a:prstGeom prst="rect">
            <a:avLst/>
          </a:prstGeom>
        </p:spPr>
        <p:txBody>
          <a:bodyPr/>
          <a:lstStyle>
            <a:lvl1pPr>
              <a:defRPr sz="1100"/>
            </a:lvl1pPr>
          </a:lstStyle>
          <a:p>
            <a:endParaRPr lang="en-US"/>
          </a:p>
        </p:txBody>
      </p:sp>
      <p:sp>
        <p:nvSpPr>
          <p:cNvPr id="6" name="Rectangle 5"/>
          <p:cNvSpPr/>
          <p:nvPr userDrawn="1"/>
        </p:nvSpPr>
        <p:spPr>
          <a:xfrm>
            <a:off x="0" y="5622878"/>
            <a:ext cx="12192000" cy="12351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2289" y="5815220"/>
            <a:ext cx="4894439" cy="901108"/>
          </a:xfrm>
          <a:prstGeom prst="rect">
            <a:avLst/>
          </a:prstGeom>
        </p:spPr>
      </p:pic>
      <p:sp>
        <p:nvSpPr>
          <p:cNvPr id="8" name="TextBox 7"/>
          <p:cNvSpPr txBox="1"/>
          <p:nvPr userDrawn="1"/>
        </p:nvSpPr>
        <p:spPr>
          <a:xfrm>
            <a:off x="7162800" y="5917273"/>
            <a:ext cx="5029200" cy="646331"/>
          </a:xfrm>
          <a:prstGeom prst="rect">
            <a:avLst/>
          </a:prstGeom>
          <a:noFill/>
        </p:spPr>
        <p:txBody>
          <a:bodyPr wrap="square" rtlCol="0">
            <a:spAutoFit/>
          </a:bodyPr>
          <a:lstStyle/>
          <a:p>
            <a:pPr algn="ctr"/>
            <a:r>
              <a:rPr lang="en-US" sz="3600">
                <a:solidFill>
                  <a:schemeClr val="accent1"/>
                </a:solidFill>
                <a:latin typeface="+mj-lt"/>
              </a:rPr>
              <a:t>https://science.osti.gov/</a:t>
            </a:r>
          </a:p>
        </p:txBody>
      </p:sp>
    </p:spTree>
    <p:extLst>
      <p:ext uri="{BB962C8B-B14F-4D97-AF65-F5344CB8AC3E}">
        <p14:creationId xmlns:p14="http://schemas.microsoft.com/office/powerpoint/2010/main" val="396370745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8" name="Rectangle 7">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1411718491"/>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0" name="TextBox 9"/>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413042442"/>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554804-D3F1-4E4C-9D0A-99063A42E6CF}"/>
              </a:ext>
            </a:extLst>
          </p:cNvPr>
          <p:cNvSpPr/>
          <p:nvPr userDrawn="1"/>
        </p:nvSpPr>
        <p:spPr>
          <a:xfrm>
            <a:off x="533399" y="365125"/>
            <a:ext cx="11125199" cy="6006645"/>
          </a:xfrm>
          <a:prstGeom prst="rect">
            <a:avLst/>
          </a:prstGeom>
          <a:solidFill>
            <a:schemeClr val="bg1"/>
          </a:solidFill>
          <a:ln>
            <a:noFill/>
          </a:ln>
          <a:effectLst>
            <a:outerShdw blurRad="3937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5BD320D-9AE5-495A-8DCF-E560C7CE6942}"/>
              </a:ext>
            </a:extLst>
          </p:cNvPr>
          <p:cNvSpPr>
            <a:spLocks noGrp="1"/>
          </p:cNvSpPr>
          <p:nvPr>
            <p:ph type="title" hasCustomPrompt="1"/>
          </p:nvPr>
        </p:nvSpPr>
        <p:spPr>
          <a:xfrm>
            <a:off x="533399" y="365125"/>
            <a:ext cx="11125199" cy="1325563"/>
          </a:xfrm>
          <a:noFill/>
          <a:effectLst/>
        </p:spPr>
        <p:txBody>
          <a:bodyPr>
            <a:normAutofit/>
          </a:bodyPr>
          <a:lstStyle>
            <a:lvl1pPr>
              <a:defRPr sz="3200">
                <a:latin typeface="Arial Black" panose="020B0A04020102020204" pitchFamily="34" charset="0"/>
              </a:defRPr>
            </a:lvl1pPr>
          </a:lstStyle>
          <a:p>
            <a:r>
              <a:rPr lang="en-US"/>
              <a:t>CLICK TO EDIT MASTER TITLE STYLE</a:t>
            </a:r>
          </a:p>
        </p:txBody>
      </p:sp>
      <p:sp>
        <p:nvSpPr>
          <p:cNvPr id="8" name="Content Placeholder 7">
            <a:extLst>
              <a:ext uri="{FF2B5EF4-FFF2-40B4-BE49-F238E27FC236}">
                <a16:creationId xmlns:a16="http://schemas.microsoft.com/office/drawing/2014/main" id="{8FA30B88-A952-44AD-A005-15181C4C3821}"/>
              </a:ext>
            </a:extLst>
          </p:cNvPr>
          <p:cNvSpPr>
            <a:spLocks noGrp="1"/>
          </p:cNvSpPr>
          <p:nvPr>
            <p:ph sz="quarter" idx="13"/>
          </p:nvPr>
        </p:nvSpPr>
        <p:spPr>
          <a:xfrm>
            <a:off x="533400" y="1690687"/>
            <a:ext cx="11125200" cy="4681083"/>
          </a:xfrm>
          <a:noFill/>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2B64AAD3-F0AA-4ADC-94DB-573E7A24E05D}"/>
              </a:ext>
            </a:extLst>
          </p:cNvPr>
          <p:cNvSpPr>
            <a:spLocks noGrp="1"/>
          </p:cNvSpPr>
          <p:nvPr>
            <p:ph type="dt" sz="half" idx="10"/>
          </p:nvPr>
        </p:nvSpPr>
        <p:spPr/>
        <p:txBody>
          <a:bodyPr/>
          <a:lstStyle/>
          <a:p>
            <a:fld id="{F50FB8F4-93A4-403A-9708-D7F20BB46076}" type="datetimeFigureOut">
              <a:rPr lang="en-US" smtClean="0"/>
              <a:t>5/16/2024</a:t>
            </a:fld>
            <a:endParaRPr lang="en-US"/>
          </a:p>
        </p:txBody>
      </p:sp>
      <p:sp>
        <p:nvSpPr>
          <p:cNvPr id="4" name="Footer Placeholder 3">
            <a:extLst>
              <a:ext uri="{FF2B5EF4-FFF2-40B4-BE49-F238E27FC236}">
                <a16:creationId xmlns:a16="http://schemas.microsoft.com/office/drawing/2014/main" id="{A0DA90BE-ACA4-4FB3-94A8-F04E91F8DD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D6825A-BF46-4C73-BAF3-E0F8BD54BD30}"/>
              </a:ext>
            </a:extLst>
          </p:cNvPr>
          <p:cNvSpPr>
            <a:spLocks noGrp="1"/>
          </p:cNvSpPr>
          <p:nvPr>
            <p:ph type="sldNum" sz="quarter" idx="12"/>
          </p:nvPr>
        </p:nvSpPr>
        <p:spPr/>
        <p:txBody>
          <a:bodyPr/>
          <a:lstStyle/>
          <a:p>
            <a:fld id="{2F3902C9-C47C-4EF4-BA50-DAB7C4D8D7B4}" type="slidenum">
              <a:rPr lang="en-US" smtClean="0"/>
              <a:t>‹#›</a:t>
            </a:fld>
            <a:endParaRPr lang="en-US"/>
          </a:p>
        </p:txBody>
      </p:sp>
      <p:pic>
        <p:nvPicPr>
          <p:cNvPr id="6" name="Picture 5">
            <a:extLst>
              <a:ext uri="{FF2B5EF4-FFF2-40B4-BE49-F238E27FC236}">
                <a16:creationId xmlns:a16="http://schemas.microsoft.com/office/drawing/2014/main" id="{1C43C625-146F-4A45-9B4B-701007EBF07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25025" y="6001949"/>
            <a:ext cx="1933575" cy="355988"/>
          </a:xfrm>
          <a:prstGeom prst="rect">
            <a:avLst/>
          </a:prstGeom>
        </p:spPr>
      </p:pic>
    </p:spTree>
    <p:extLst>
      <p:ext uri="{BB962C8B-B14F-4D97-AF65-F5344CB8AC3E}">
        <p14:creationId xmlns:p14="http://schemas.microsoft.com/office/powerpoint/2010/main" val="40533862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1" name="TextBox 10"/>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03438670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content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5430484"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6333067" y="1681163"/>
            <a:ext cx="5454121"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699249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6" name="TextBox 5"/>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35B6AD7-18B8-4C9C-AA70-ABD830A869AC}" type="slidenum">
              <a:rPr lang="en-US" smtClean="0"/>
              <a:pPr/>
              <a:t>‹#›</a:t>
            </a:fld>
            <a:endParaRPr lang="en-US"/>
          </a:p>
        </p:txBody>
      </p:sp>
      <p:sp>
        <p:nvSpPr>
          <p:cNvPr id="11" name="Content Placeholder 10"/>
          <p:cNvSpPr>
            <a:spLocks noGrp="1"/>
          </p:cNvSpPr>
          <p:nvPr>
            <p:ph sz="quarter" idx="11"/>
          </p:nvPr>
        </p:nvSpPr>
        <p:spPr>
          <a:xfrm>
            <a:off x="439738" y="1681163"/>
            <a:ext cx="3578225" cy="4143375"/>
          </a:xfrm>
          <a:solidFill>
            <a:schemeClr val="accent1"/>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12"/>
          </p:nvPr>
        </p:nvSpPr>
        <p:spPr>
          <a:xfrm>
            <a:off x="4327525" y="1681163"/>
            <a:ext cx="3576638" cy="4143375"/>
          </a:xfrm>
          <a:solidFill>
            <a:schemeClr val="accent4"/>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4"/>
          <p:cNvSpPr>
            <a:spLocks noGrp="1"/>
          </p:cNvSpPr>
          <p:nvPr>
            <p:ph sz="quarter" idx="13"/>
          </p:nvPr>
        </p:nvSpPr>
        <p:spPr>
          <a:xfrm>
            <a:off x="8212138" y="1681163"/>
            <a:ext cx="3575050" cy="4143375"/>
          </a:xfrm>
          <a:solidFill>
            <a:schemeClr val="accent2">
              <a:lumMod val="50000"/>
            </a:schemeClr>
          </a:solidFill>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928812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picture (roun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2" name="Picture Placeholder 11"/>
          <p:cNvSpPr>
            <a:spLocks noGrp="1"/>
          </p:cNvSpPr>
          <p:nvPr>
            <p:ph type="pic" sz="quarter" idx="10"/>
          </p:nvPr>
        </p:nvSpPr>
        <p:spPr>
          <a:xfrm>
            <a:off x="6920089" y="1045804"/>
            <a:ext cx="5271912" cy="5274034"/>
          </a:xfrm>
          <a:custGeom>
            <a:avLst/>
            <a:gdLst>
              <a:gd name="connsiteX0" fmla="*/ 3962270 w 5375563"/>
              <a:gd name="connsiteY0" fmla="*/ 0 h 5377727"/>
              <a:gd name="connsiteX1" fmla="*/ 5140529 w 5375563"/>
              <a:gd name="connsiteY1" fmla="*/ 168208 h 5377727"/>
              <a:gd name="connsiteX2" fmla="*/ 5375563 w 5375563"/>
              <a:gd name="connsiteY2" fmla="*/ 249437 h 5377727"/>
              <a:gd name="connsiteX3" fmla="*/ 5375563 w 5375563"/>
              <a:gd name="connsiteY3" fmla="*/ 5377727 h 5377727"/>
              <a:gd name="connsiteX4" fmla="*/ 398434 w 5375563"/>
              <a:gd name="connsiteY4" fmla="*/ 5377727 h 5377727"/>
              <a:gd name="connsiteX5" fmla="*/ 390724 w 5375563"/>
              <a:gd name="connsiteY5" fmla="*/ 5363513 h 5377727"/>
              <a:gd name="connsiteX6" fmla="*/ 0 w 5375563"/>
              <a:gd name="connsiteY6" fmla="*/ 3741443 h 5377727"/>
              <a:gd name="connsiteX7" fmla="*/ 3962270 w 5375563"/>
              <a:gd name="connsiteY7" fmla="*/ 0 h 537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75563" h="5377727">
                <a:moveTo>
                  <a:pt x="3962270" y="0"/>
                </a:moveTo>
                <a:cubicBezTo>
                  <a:pt x="4372577" y="0"/>
                  <a:pt x="4768317" y="58891"/>
                  <a:pt x="5140529" y="168208"/>
                </a:cubicBezTo>
                <a:lnTo>
                  <a:pt x="5375563" y="249437"/>
                </a:lnTo>
                <a:lnTo>
                  <a:pt x="5375563" y="5377727"/>
                </a:lnTo>
                <a:lnTo>
                  <a:pt x="398434" y="5377727"/>
                </a:lnTo>
                <a:lnTo>
                  <a:pt x="390724" y="5363513"/>
                </a:lnTo>
                <a:cubicBezTo>
                  <a:pt x="140324" y="4872813"/>
                  <a:pt x="0" y="4322602"/>
                  <a:pt x="0" y="3741443"/>
                </a:cubicBezTo>
                <a:cubicBezTo>
                  <a:pt x="0" y="1675101"/>
                  <a:pt x="1773969" y="0"/>
                  <a:pt x="3962270" y="0"/>
                </a:cubicBezTo>
                <a:close/>
              </a:path>
            </a:pathLst>
          </a:custGeom>
          <a:noFill/>
        </p:spPr>
        <p:txBody>
          <a:bodyPr wrap="square" anchor="ctr" anchorCtr="1">
            <a:noAutofit/>
          </a:bodyPr>
          <a:lstStyle>
            <a:lvl1pPr marL="0" indent="0">
              <a:buNone/>
              <a:defRPr/>
            </a:lvl1pPr>
          </a:lstStyle>
          <a:p>
            <a:r>
              <a:rPr lang="en-US"/>
              <a:t>Click icon to add picture</a:t>
            </a:r>
          </a:p>
        </p:txBody>
      </p:sp>
      <p:sp>
        <p:nvSpPr>
          <p:cNvPr id="14" name="Text Placeholder 13"/>
          <p:cNvSpPr>
            <a:spLocks noGrp="1"/>
          </p:cNvSpPr>
          <p:nvPr>
            <p:ph type="body" sz="quarter" idx="11"/>
          </p:nvPr>
        </p:nvSpPr>
        <p:spPr>
          <a:xfrm>
            <a:off x="409575" y="1389063"/>
            <a:ext cx="6227763"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795038"/>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icture (cir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668421"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5" y="1389063"/>
            <a:ext cx="4580089"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7"/>
          <p:cNvSpPr>
            <a:spLocks noGrp="1"/>
          </p:cNvSpPr>
          <p:nvPr>
            <p:ph type="pic" sz="quarter" idx="12"/>
          </p:nvPr>
        </p:nvSpPr>
        <p:spPr>
          <a:xfrm>
            <a:off x="6164263" y="1320659"/>
            <a:ext cx="1543050" cy="1543191"/>
          </a:xfrm>
          <a:prstGeom prst="ellipse">
            <a:avLst/>
          </a:prstGeom>
        </p:spPr>
        <p:txBody>
          <a:bodyPr>
            <a:normAutofit/>
          </a:bodyPr>
          <a:lstStyle>
            <a:lvl1pPr>
              <a:defRPr sz="1400"/>
            </a:lvl1pPr>
          </a:lstStyle>
          <a:p>
            <a:r>
              <a:rPr lang="en-US"/>
              <a:t>Click icon to add picture</a:t>
            </a:r>
          </a:p>
        </p:txBody>
      </p:sp>
      <p:sp>
        <p:nvSpPr>
          <p:cNvPr id="17" name="Picture Placeholder 16"/>
          <p:cNvSpPr>
            <a:spLocks noGrp="1"/>
          </p:cNvSpPr>
          <p:nvPr>
            <p:ph type="pic" sz="quarter" idx="13"/>
          </p:nvPr>
        </p:nvSpPr>
        <p:spPr>
          <a:xfrm>
            <a:off x="8918700" y="529330"/>
            <a:ext cx="2835150" cy="2834583"/>
          </a:xfrm>
          <a:prstGeom prst="ellipse">
            <a:avLst/>
          </a:prstGeom>
        </p:spPr>
        <p:txBody>
          <a:bodyPr/>
          <a:lstStyle/>
          <a:p>
            <a:r>
              <a:rPr lang="en-US"/>
              <a:t>Click icon to add picture</a:t>
            </a:r>
          </a:p>
        </p:txBody>
      </p:sp>
      <p:sp>
        <p:nvSpPr>
          <p:cNvPr id="20" name="Picture Placeholder 19"/>
          <p:cNvSpPr>
            <a:spLocks noGrp="1"/>
          </p:cNvSpPr>
          <p:nvPr>
            <p:ph type="pic" sz="quarter" idx="14"/>
          </p:nvPr>
        </p:nvSpPr>
        <p:spPr>
          <a:xfrm>
            <a:off x="7245351" y="2667000"/>
            <a:ext cx="1831861" cy="1833563"/>
          </a:xfrm>
          <a:prstGeom prst="ellipse">
            <a:avLst/>
          </a:prstGeom>
        </p:spPr>
        <p:txBody>
          <a:bodyPr>
            <a:normAutofit/>
          </a:bodyPr>
          <a:lstStyle>
            <a:lvl1pPr>
              <a:defRPr sz="1800"/>
            </a:lvl1pPr>
          </a:lstStyle>
          <a:p>
            <a:r>
              <a:rPr lang="en-US"/>
              <a:t>Click icon to add picture</a:t>
            </a:r>
          </a:p>
        </p:txBody>
      </p:sp>
      <p:sp>
        <p:nvSpPr>
          <p:cNvPr id="22" name="Picture Placeholder 21"/>
          <p:cNvSpPr>
            <a:spLocks noGrp="1"/>
          </p:cNvSpPr>
          <p:nvPr>
            <p:ph type="pic" sz="quarter" idx="15"/>
          </p:nvPr>
        </p:nvSpPr>
        <p:spPr>
          <a:xfrm>
            <a:off x="5463822" y="4007983"/>
            <a:ext cx="2210192" cy="2210466"/>
          </a:xfrm>
          <a:prstGeom prst="ellipse">
            <a:avLst/>
          </a:prstGeom>
        </p:spPr>
        <p:txBody>
          <a:bodyPr/>
          <a:lstStyle/>
          <a:p>
            <a:r>
              <a:rPr lang="en-US"/>
              <a:t>Click icon to add picture</a:t>
            </a:r>
          </a:p>
        </p:txBody>
      </p:sp>
      <p:sp>
        <p:nvSpPr>
          <p:cNvPr id="24" name="Picture Placeholder 23"/>
          <p:cNvSpPr>
            <a:spLocks noGrp="1"/>
          </p:cNvSpPr>
          <p:nvPr>
            <p:ph type="pic" sz="quarter" idx="16"/>
          </p:nvPr>
        </p:nvSpPr>
        <p:spPr>
          <a:xfrm>
            <a:off x="9218855" y="3630613"/>
            <a:ext cx="2392119" cy="2392362"/>
          </a:xfrm>
          <a:prstGeom prst="ellipse">
            <a:avLst/>
          </a:prstGeom>
        </p:spPr>
        <p:txBody>
          <a:bodyPr/>
          <a:lstStyle/>
          <a:p>
            <a:r>
              <a:rPr lang="en-US"/>
              <a:t>Click icon to add picture</a:t>
            </a:r>
          </a:p>
        </p:txBody>
      </p:sp>
    </p:spTree>
    <p:extLst>
      <p:ext uri="{BB962C8B-B14F-4D97-AF65-F5344CB8AC3E}">
        <p14:creationId xmlns:p14="http://schemas.microsoft.com/office/powerpoint/2010/main" val="4204917205"/>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Picture Placeholder 12"/>
          <p:cNvSpPr>
            <a:spLocks noGrp="1"/>
          </p:cNvSpPr>
          <p:nvPr>
            <p:ph type="pic" sz="quarter" idx="12"/>
          </p:nvPr>
        </p:nvSpPr>
        <p:spPr>
          <a:xfrm>
            <a:off x="5947085" y="1446839"/>
            <a:ext cx="6244914" cy="4481287"/>
          </a:xfrm>
          <a:custGeom>
            <a:avLst/>
            <a:gdLst>
              <a:gd name="connsiteX0" fmla="*/ 743081 w 6244914"/>
              <a:gd name="connsiteY0" fmla="*/ 3021747 h 4481287"/>
              <a:gd name="connsiteX1" fmla="*/ 6244914 w 6244914"/>
              <a:gd name="connsiteY1" fmla="*/ 3021747 h 4481287"/>
              <a:gd name="connsiteX2" fmla="*/ 6244914 w 6244914"/>
              <a:gd name="connsiteY2" fmla="*/ 4481287 h 4481287"/>
              <a:gd name="connsiteX3" fmla="*/ 1475626 w 6244914"/>
              <a:gd name="connsiteY3" fmla="*/ 4481287 h 4481287"/>
              <a:gd name="connsiteX4" fmla="*/ 0 w 6244914"/>
              <a:gd name="connsiteY4" fmla="*/ 1510873 h 4481287"/>
              <a:gd name="connsiteX5" fmla="*/ 6244914 w 6244914"/>
              <a:gd name="connsiteY5" fmla="*/ 1510873 h 4481287"/>
              <a:gd name="connsiteX6" fmla="*/ 6244914 w 6244914"/>
              <a:gd name="connsiteY6" fmla="*/ 2970413 h 4481287"/>
              <a:gd name="connsiteX7" fmla="*/ 733392 w 6244914"/>
              <a:gd name="connsiteY7" fmla="*/ 2970413 h 4481287"/>
              <a:gd name="connsiteX8" fmla="*/ 723088 w 6244914"/>
              <a:gd name="connsiteY8" fmla="*/ 0 h 4481287"/>
              <a:gd name="connsiteX9" fmla="*/ 6244914 w 6244914"/>
              <a:gd name="connsiteY9" fmla="*/ 0 h 4481287"/>
              <a:gd name="connsiteX10" fmla="*/ 6244914 w 6244914"/>
              <a:gd name="connsiteY10" fmla="*/ 1459540 h 4481287"/>
              <a:gd name="connsiteX11" fmla="*/ 0 w 6244914"/>
              <a:gd name="connsiteY11" fmla="*/ 1459540 h 448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44914" h="4481287">
                <a:moveTo>
                  <a:pt x="743081" y="3021747"/>
                </a:moveTo>
                <a:lnTo>
                  <a:pt x="6244914" y="3021747"/>
                </a:lnTo>
                <a:lnTo>
                  <a:pt x="6244914" y="4481287"/>
                </a:lnTo>
                <a:lnTo>
                  <a:pt x="1475626" y="4481287"/>
                </a:lnTo>
                <a:close/>
                <a:moveTo>
                  <a:pt x="0" y="1510873"/>
                </a:moveTo>
                <a:lnTo>
                  <a:pt x="6244914" y="1510873"/>
                </a:lnTo>
                <a:lnTo>
                  <a:pt x="6244914" y="2970413"/>
                </a:lnTo>
                <a:lnTo>
                  <a:pt x="733392" y="2970413"/>
                </a:lnTo>
                <a:close/>
                <a:moveTo>
                  <a:pt x="723088" y="0"/>
                </a:moveTo>
                <a:lnTo>
                  <a:pt x="6244914" y="0"/>
                </a:lnTo>
                <a:lnTo>
                  <a:pt x="6244914" y="1459540"/>
                </a:lnTo>
                <a:lnTo>
                  <a:pt x="0" y="1459540"/>
                </a:ln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3859638371"/>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 with picture (strip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08791" y="177283"/>
            <a:ext cx="8723920" cy="801663"/>
          </a:xfrm>
        </p:spPr>
        <p:txBody>
          <a:bodyPr/>
          <a:lstStyle/>
          <a:p>
            <a:r>
              <a:rPr lang="en-US"/>
              <a:t>Click to edit title</a:t>
            </a:r>
          </a:p>
        </p:txBody>
      </p:sp>
      <p:sp>
        <p:nvSpPr>
          <p:cNvPr id="4" name="Rectangle 3">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7" name="TextBox 6"/>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
        <p:nvSpPr>
          <p:cNvPr id="14" name="Text Placeholder 13"/>
          <p:cNvSpPr>
            <a:spLocks noGrp="1"/>
          </p:cNvSpPr>
          <p:nvPr>
            <p:ph type="body" sz="quarter" idx="11"/>
          </p:nvPr>
        </p:nvSpPr>
        <p:spPr>
          <a:xfrm>
            <a:off x="409576" y="1389063"/>
            <a:ext cx="5212292" cy="4662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p:cNvSpPr>
            <a:spLocks noGrp="1"/>
          </p:cNvSpPr>
          <p:nvPr>
            <p:ph type="pic" sz="quarter" idx="12"/>
          </p:nvPr>
        </p:nvSpPr>
        <p:spPr>
          <a:xfrm>
            <a:off x="5856088" y="1"/>
            <a:ext cx="6335912" cy="6263859"/>
          </a:xfrm>
          <a:custGeom>
            <a:avLst/>
            <a:gdLst>
              <a:gd name="connsiteX0" fmla="*/ 6335911 w 6335912"/>
              <a:gd name="connsiteY0" fmla="*/ 2555883 h 6263859"/>
              <a:gd name="connsiteX1" fmla="*/ 6335911 w 6335912"/>
              <a:gd name="connsiteY1" fmla="*/ 4093940 h 6263859"/>
              <a:gd name="connsiteX2" fmla="*/ 2473897 w 6335912"/>
              <a:gd name="connsiteY2" fmla="*/ 6182304 h 6263859"/>
              <a:gd name="connsiteX3" fmla="*/ 1634032 w 6335912"/>
              <a:gd name="connsiteY3" fmla="*/ 6022415 h 6263859"/>
              <a:gd name="connsiteX4" fmla="*/ 1557097 w 6335912"/>
              <a:gd name="connsiteY4" fmla="*/ 5909031 h 6263859"/>
              <a:gd name="connsiteX5" fmla="*/ 1504339 w 6335912"/>
              <a:gd name="connsiteY5" fmla="*/ 5782574 h 6263859"/>
              <a:gd name="connsiteX6" fmla="*/ 1830371 w 6335912"/>
              <a:gd name="connsiteY6" fmla="*/ 4992231 h 6263859"/>
              <a:gd name="connsiteX7" fmla="*/ 6335912 w 6335912"/>
              <a:gd name="connsiteY7" fmla="*/ 1016220 h 6263859"/>
              <a:gd name="connsiteX8" fmla="*/ 6335912 w 6335912"/>
              <a:gd name="connsiteY8" fmla="*/ 2459009 h 6263859"/>
              <a:gd name="connsiteX9" fmla="*/ 936517 w 6335912"/>
              <a:gd name="connsiteY9" fmla="*/ 5378703 h 6263859"/>
              <a:gd name="connsiteX10" fmla="*/ 148674 w 6335912"/>
              <a:gd name="connsiteY10" fmla="*/ 5228717 h 6263859"/>
              <a:gd name="connsiteX11" fmla="*/ 76504 w 6335912"/>
              <a:gd name="connsiteY11" fmla="*/ 5122356 h 6263859"/>
              <a:gd name="connsiteX12" fmla="*/ 27015 w 6335912"/>
              <a:gd name="connsiteY12" fmla="*/ 5003733 h 6263859"/>
              <a:gd name="connsiteX13" fmla="*/ 332851 w 6335912"/>
              <a:gd name="connsiteY13" fmla="*/ 4262345 h 6263859"/>
              <a:gd name="connsiteX14" fmla="*/ 5370853 w 6335912"/>
              <a:gd name="connsiteY14" fmla="*/ 0 h 6263859"/>
              <a:gd name="connsiteX15" fmla="*/ 6335912 w 6335912"/>
              <a:gd name="connsiteY15" fmla="*/ 0 h 6263859"/>
              <a:gd name="connsiteX16" fmla="*/ 6335910 w 6335912"/>
              <a:gd name="connsiteY16" fmla="*/ 920939 h 6263859"/>
              <a:gd name="connsiteX17" fmla="*/ 1426128 w 6335912"/>
              <a:gd name="connsiteY17" fmla="*/ 3575878 h 6263859"/>
              <a:gd name="connsiteX18" fmla="*/ 638286 w 6335912"/>
              <a:gd name="connsiteY18" fmla="*/ 3425891 h 6263859"/>
              <a:gd name="connsiteX19" fmla="*/ 566116 w 6335912"/>
              <a:gd name="connsiteY19" fmla="*/ 3319531 h 6263859"/>
              <a:gd name="connsiteX20" fmla="*/ 516627 w 6335912"/>
              <a:gd name="connsiteY20" fmla="*/ 3200907 h 6263859"/>
              <a:gd name="connsiteX21" fmla="*/ 822463 w 6335912"/>
              <a:gd name="connsiteY21" fmla="*/ 2459519 h 626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335912" h="6263859">
                <a:moveTo>
                  <a:pt x="6335911" y="2555883"/>
                </a:moveTo>
                <a:lnTo>
                  <a:pt x="6335911" y="4093940"/>
                </a:lnTo>
                <a:lnTo>
                  <a:pt x="2473897" y="6182304"/>
                </a:lnTo>
                <a:cubicBezTo>
                  <a:pt x="2186346" y="6337796"/>
                  <a:pt x="1836138" y="6263560"/>
                  <a:pt x="1634032" y="6022415"/>
                </a:cubicBezTo>
                <a:lnTo>
                  <a:pt x="1557097" y="5909031"/>
                </a:lnTo>
                <a:lnTo>
                  <a:pt x="1504339" y="5782574"/>
                </a:lnTo>
                <a:cubicBezTo>
                  <a:pt x="1413202" y="5481421"/>
                  <a:pt x="1542819" y="5147723"/>
                  <a:pt x="1830371" y="4992231"/>
                </a:cubicBezTo>
                <a:close/>
                <a:moveTo>
                  <a:pt x="6335912" y="1016220"/>
                </a:moveTo>
                <a:lnTo>
                  <a:pt x="6335912" y="2459009"/>
                </a:lnTo>
                <a:lnTo>
                  <a:pt x="936517" y="5378703"/>
                </a:lnTo>
                <a:cubicBezTo>
                  <a:pt x="666777" y="5524564"/>
                  <a:pt x="338262" y="5454925"/>
                  <a:pt x="148674" y="5228717"/>
                </a:cubicBezTo>
                <a:lnTo>
                  <a:pt x="76504" y="5122356"/>
                </a:lnTo>
                <a:lnTo>
                  <a:pt x="27015" y="5003733"/>
                </a:lnTo>
                <a:cubicBezTo>
                  <a:pt x="-58478" y="4721235"/>
                  <a:pt x="63112" y="4408205"/>
                  <a:pt x="332851" y="4262345"/>
                </a:cubicBezTo>
                <a:close/>
                <a:moveTo>
                  <a:pt x="5370853" y="0"/>
                </a:moveTo>
                <a:lnTo>
                  <a:pt x="6335912" y="0"/>
                </a:lnTo>
                <a:lnTo>
                  <a:pt x="6335910" y="920939"/>
                </a:lnTo>
                <a:lnTo>
                  <a:pt x="1426128" y="3575878"/>
                </a:lnTo>
                <a:cubicBezTo>
                  <a:pt x="1156389" y="3721738"/>
                  <a:pt x="827875" y="3652099"/>
                  <a:pt x="638286" y="3425891"/>
                </a:cubicBezTo>
                <a:lnTo>
                  <a:pt x="566116" y="3319531"/>
                </a:lnTo>
                <a:lnTo>
                  <a:pt x="516627" y="3200907"/>
                </a:lnTo>
                <a:cubicBezTo>
                  <a:pt x="431135" y="2918409"/>
                  <a:pt x="552724" y="2605379"/>
                  <a:pt x="822463" y="2459519"/>
                </a:cubicBezTo>
                <a:close/>
              </a:path>
            </a:pathLst>
          </a:custGeom>
        </p:spPr>
        <p:txBody>
          <a:bodyPr wrap="square" anchor="ctr" anchorCtr="1">
            <a:noAutofit/>
          </a:bodyPr>
          <a:lstStyle>
            <a:lvl1pPr marL="0" indent="0">
              <a:buNone/>
              <a:defRPr/>
            </a:lvl1pPr>
          </a:lstStyle>
          <a:p>
            <a:r>
              <a:rPr lang="en-US"/>
              <a:t>Click icon to add picture</a:t>
            </a:r>
          </a:p>
        </p:txBody>
      </p:sp>
    </p:spTree>
    <p:extLst>
      <p:ext uri="{BB962C8B-B14F-4D97-AF65-F5344CB8AC3E}">
        <p14:creationId xmlns:p14="http://schemas.microsoft.com/office/powerpoint/2010/main" val="40796260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6096000" y="1"/>
            <a:ext cx="6095999" cy="6324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hasCustomPrompt="1"/>
          </p:nvPr>
        </p:nvSpPr>
        <p:spPr>
          <a:xfrm>
            <a:off x="361950" y="352977"/>
            <a:ext cx="5448300" cy="1418889"/>
          </a:xfrm>
        </p:spPr>
        <p:txBody>
          <a:bodyPr anchor="b"/>
          <a:lstStyle>
            <a:lvl1pPr algn="ctr">
              <a:defRPr sz="3200"/>
            </a:lvl1pPr>
          </a:lstStyle>
          <a:p>
            <a:r>
              <a:rPr lang="en-US"/>
              <a:t>Click to edit title</a:t>
            </a:r>
          </a:p>
        </p:txBody>
      </p:sp>
      <p:sp>
        <p:nvSpPr>
          <p:cNvPr id="4" name="Text Placeholder 3"/>
          <p:cNvSpPr>
            <a:spLocks noGrp="1"/>
          </p:cNvSpPr>
          <p:nvPr>
            <p:ph type="body" sz="half" idx="2"/>
          </p:nvPr>
        </p:nvSpPr>
        <p:spPr>
          <a:xfrm>
            <a:off x="361950" y="2043953"/>
            <a:ext cx="5448300" cy="382503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Rectangle 9">
            <a:extLst>
              <a:ext uri="{FF2B5EF4-FFF2-40B4-BE49-F238E27FC236}">
                <a16:creationId xmlns:a16="http://schemas.microsoft.com/office/drawing/2014/main" id="{9D265990-C2AC-43F4-A5F5-C94F93DD392D}"/>
              </a:ext>
            </a:extLst>
          </p:cNvPr>
          <p:cNvSpPr/>
          <p:nvPr userDrawn="1"/>
        </p:nvSpPr>
        <p:spPr>
          <a:xfrm>
            <a:off x="0" y="6320118"/>
            <a:ext cx="12192000" cy="537882"/>
          </a:xfrm>
          <a:prstGeom prst="rect">
            <a:avLst/>
          </a:prstGeom>
          <a:solidFill>
            <a:srgbClr val="0B2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2667" y="6373156"/>
            <a:ext cx="2149533" cy="394974"/>
          </a:xfrm>
          <a:prstGeom prst="rect">
            <a:avLst/>
          </a:prstGeom>
        </p:spPr>
      </p:pic>
      <p:sp>
        <p:nvSpPr>
          <p:cNvPr id="13" name="TextBox 12"/>
          <p:cNvSpPr txBox="1"/>
          <p:nvPr userDrawn="1"/>
        </p:nvSpPr>
        <p:spPr>
          <a:xfrm>
            <a:off x="9719079" y="6398798"/>
            <a:ext cx="2472921" cy="369332"/>
          </a:xfrm>
          <a:prstGeom prst="rect">
            <a:avLst/>
          </a:prstGeom>
          <a:noFill/>
        </p:spPr>
        <p:txBody>
          <a:bodyPr wrap="none" rtlCol="0">
            <a:spAutoFit/>
          </a:bodyPr>
          <a:lstStyle/>
          <a:p>
            <a:pPr algn="r"/>
            <a:r>
              <a:rPr lang="en-US">
                <a:solidFill>
                  <a:schemeClr val="bg1"/>
                </a:solidFill>
                <a:latin typeface="AvenirNext LT Pro Regular" panose="020B0504020202020204" pitchFamily="34" charset="0"/>
              </a:rPr>
              <a:t>https://science.osti.gov/</a:t>
            </a:r>
          </a:p>
        </p:txBody>
      </p:sp>
    </p:spTree>
    <p:extLst>
      <p:ext uri="{BB962C8B-B14F-4D97-AF65-F5344CB8AC3E}">
        <p14:creationId xmlns:p14="http://schemas.microsoft.com/office/powerpoint/2010/main" val="318268196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8791" y="177283"/>
            <a:ext cx="11317044" cy="801663"/>
          </a:xfrm>
          <a:prstGeom prst="rect">
            <a:avLst/>
          </a:prstGeom>
        </p:spPr>
        <p:txBody>
          <a:bodyPr vert="horz" lIns="91440" tIns="45720" rIns="91440" bIns="45720" rtlCol="0" anchor="ctr">
            <a:normAutofit/>
          </a:bodyPr>
          <a:lstStyle/>
          <a:p>
            <a:r>
              <a:rPr lang="en-US"/>
              <a:t>Click to edit title</a:t>
            </a:r>
          </a:p>
        </p:txBody>
      </p:sp>
      <p:sp>
        <p:nvSpPr>
          <p:cNvPr id="3" name="Text Placeholder 2"/>
          <p:cNvSpPr>
            <a:spLocks noGrp="1"/>
          </p:cNvSpPr>
          <p:nvPr>
            <p:ph type="body" idx="1"/>
          </p:nvPr>
        </p:nvSpPr>
        <p:spPr>
          <a:xfrm>
            <a:off x="408791" y="1194099"/>
            <a:ext cx="11317044" cy="498286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4724400" y="6403005"/>
            <a:ext cx="2743200" cy="365125"/>
          </a:xfrm>
          <a:prstGeom prst="rect">
            <a:avLst/>
          </a:prstGeom>
        </p:spPr>
        <p:txBody>
          <a:bodyPr vert="horz" lIns="91440" tIns="45720" rIns="91440" bIns="45720" rtlCol="0" anchor="ctr"/>
          <a:lstStyle>
            <a:lvl1pPr algn="ctr">
              <a:defRPr sz="1400">
                <a:solidFill>
                  <a:schemeClr val="bg1"/>
                </a:solidFill>
                <a:latin typeface="AvenirNext LT Pro Regular" panose="020B0504020202020204" pitchFamily="34" charset="0"/>
              </a:defRPr>
            </a:lvl1pPr>
          </a:lstStyle>
          <a:p>
            <a:fld id="{835B6AD7-18B8-4C9C-AA70-ABD830A869AC}" type="slidenum">
              <a:rPr lang="en-US" smtClean="0"/>
              <a:pPr/>
              <a:t>‹#›</a:t>
            </a:fld>
            <a:endParaRPr lang="en-US"/>
          </a:p>
        </p:txBody>
      </p:sp>
    </p:spTree>
    <p:extLst>
      <p:ext uri="{BB962C8B-B14F-4D97-AF65-F5344CB8AC3E}">
        <p14:creationId xmlns:p14="http://schemas.microsoft.com/office/powerpoint/2010/main" val="3805706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2" r:id="rId4"/>
    <p:sldLayoutId id="2147483658" r:id="rId5"/>
    <p:sldLayoutId id="2147483663" r:id="rId6"/>
    <p:sldLayoutId id="2147483659" r:id="rId7"/>
    <p:sldLayoutId id="2147483660" r:id="rId8"/>
    <p:sldLayoutId id="2147483657" r:id="rId9"/>
    <p:sldLayoutId id="2147483654" r:id="rId10"/>
    <p:sldLayoutId id="2147483655" r:id="rId11"/>
    <p:sldLayoutId id="2147483664" r:id="rId1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p:titleStyle>
    <p:body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cint.lanl.gov/index.shtml" TargetMode="External"/><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5E120E39-6702-D0E2-568E-AFCD828F0910}"/>
              </a:ext>
            </a:extLst>
          </p:cNvPr>
          <p:cNvSpPr/>
          <p:nvPr/>
        </p:nvSpPr>
        <p:spPr>
          <a:xfrm>
            <a:off x="8023541" y="6293929"/>
            <a:ext cx="1627234" cy="564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ED11C0-0B4E-4A9B-9978-226831B3CF02}"/>
              </a:ext>
            </a:extLst>
          </p:cNvPr>
          <p:cNvSpPr>
            <a:spLocks noGrp="1"/>
          </p:cNvSpPr>
          <p:nvPr>
            <p:ph type="title"/>
          </p:nvPr>
        </p:nvSpPr>
        <p:spPr>
          <a:xfrm>
            <a:off x="173992" y="71055"/>
            <a:ext cx="11356812" cy="801663"/>
          </a:xfrm>
        </p:spPr>
        <p:txBody>
          <a:bodyPr>
            <a:noAutofit/>
          </a:bodyPr>
          <a:lstStyle/>
          <a:p>
            <a:pPr algn="ctr"/>
            <a:r>
              <a:rPr lang="en-US" sz="2800" dirty="0"/>
              <a:t>Multi-perspective Microscopy Reconstruction of Interface Atomic Disorder to Infer Silicon Quantum Dot Variability</a:t>
            </a:r>
          </a:p>
        </p:txBody>
      </p:sp>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algn="r" rtl="0" fontAlgn="base">
              <a:spcBef>
                <a:spcPct val="0"/>
              </a:spcBef>
              <a:spcAft>
                <a:spcPct val="0"/>
              </a:spcAft>
              <a:defRPr sz="1000" kern="1200">
                <a:solidFill>
                  <a:schemeClr val="accent1">
                    <a:lumMod val="75000"/>
                  </a:schemeClr>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fld id="{26CA2777-A89F-4130-B308-73BB65955918}" type="slidenum">
              <a:rPr lang="en-US" smtClean="0"/>
              <a:pPr/>
              <a:t>1</a:t>
            </a:fld>
            <a:endParaRPr lang="en-US">
              <a:solidFill>
                <a:srgbClr val="0F3F66"/>
              </a:solidFill>
            </a:endParaRPr>
          </a:p>
        </p:txBody>
      </p:sp>
      <p:sp>
        <p:nvSpPr>
          <p:cNvPr id="5" name="Rectangle 35">
            <a:extLst>
              <a:ext uri="{FF2B5EF4-FFF2-40B4-BE49-F238E27FC236}">
                <a16:creationId xmlns:a16="http://schemas.microsoft.com/office/drawing/2014/main" id="{8E58DAE7-FAC5-48B9-861C-1B01EB5A8193}"/>
              </a:ext>
            </a:extLst>
          </p:cNvPr>
          <p:cNvSpPr>
            <a:spLocks noChangeArrowheads="1"/>
          </p:cNvSpPr>
          <p:nvPr/>
        </p:nvSpPr>
        <p:spPr bwMode="auto">
          <a:xfrm>
            <a:off x="5414396" y="885045"/>
            <a:ext cx="6689029" cy="18158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noAutofit/>
          </a:bodyPr>
          <a:lstStyle/>
          <a:p>
            <a:r>
              <a:rPr lang="en-US" sz="2400" b="1" dirty="0">
                <a:latin typeface="+mj-lt"/>
                <a:ea typeface="Calibri" pitchFamily="34" charset="0"/>
                <a:cs typeface="Calibri"/>
              </a:rPr>
              <a:t>Scientific Achievement</a:t>
            </a:r>
          </a:p>
          <a:p>
            <a:r>
              <a:rPr lang="en-US" altLang="ja-JP" sz="2200" dirty="0">
                <a:solidFill>
                  <a:srgbClr val="000000"/>
                </a:solidFill>
                <a:latin typeface="+mj-lt"/>
                <a:cs typeface="Calibri"/>
              </a:rPr>
              <a:t>Demonstrated large-scale reconstruction of atom-scale structure hidden at semiconductor interfaces.</a:t>
            </a:r>
          </a:p>
          <a:p>
            <a:r>
              <a:rPr lang="en-US" sz="2200" dirty="0">
                <a:solidFill>
                  <a:srgbClr val="000000"/>
                </a:solidFill>
                <a:latin typeface="+mj-lt"/>
                <a:ea typeface="Calibri" pitchFamily="34" charset="0"/>
                <a:cs typeface="Calibri"/>
              </a:rPr>
              <a:t>Through modeling, we infer resulting variability in quantum dot properties relevant for silicon qubits.</a:t>
            </a:r>
          </a:p>
        </p:txBody>
      </p:sp>
      <p:sp>
        <p:nvSpPr>
          <p:cNvPr id="6" name="TextBox 5">
            <a:extLst>
              <a:ext uri="{FF2B5EF4-FFF2-40B4-BE49-F238E27FC236}">
                <a16:creationId xmlns:a16="http://schemas.microsoft.com/office/drawing/2014/main" id="{5B5AB4DC-C268-4277-A54D-5E68D1711C3C}"/>
              </a:ext>
            </a:extLst>
          </p:cNvPr>
          <p:cNvSpPr txBox="1"/>
          <p:nvPr/>
        </p:nvSpPr>
        <p:spPr>
          <a:xfrm>
            <a:off x="5509889" y="4492638"/>
            <a:ext cx="6441621" cy="1801292"/>
          </a:xfrm>
          <a:prstGeom prst="rect">
            <a:avLst/>
          </a:prstGeom>
          <a:noFill/>
        </p:spPr>
        <p:txBody>
          <a:bodyPr wrap="square" rtlCol="0">
            <a:noAutofit/>
          </a:bodyPr>
          <a:lstStyle/>
          <a:p>
            <a:pPr>
              <a:spcAft>
                <a:spcPts val="100"/>
              </a:spcAft>
            </a:pPr>
            <a:r>
              <a:rPr lang="en-US" altLang="ja-JP" sz="2200" b="1" dirty="0">
                <a:latin typeface="+mj-lt"/>
                <a:ea typeface="Calibri" pitchFamily="34" charset="0"/>
                <a:cs typeface="Calibri"/>
              </a:rPr>
              <a:t>Research Details</a:t>
            </a:r>
          </a:p>
          <a:p>
            <a:pPr marL="182880" indent="-182880" fontAlgn="base">
              <a:spcAft>
                <a:spcPts val="100"/>
              </a:spcAft>
              <a:buFont typeface="Arial" panose="020B0604020202020204" pitchFamily="34" charset="0"/>
              <a:buChar char="•"/>
            </a:pPr>
            <a:r>
              <a:rPr lang="en-US" dirty="0">
                <a:latin typeface="+mj-lt"/>
              </a:rPr>
              <a:t>Atom-scale imaging with scanning tunneling microscopy during growth and post-growth scanning transmission electron microscopy.</a:t>
            </a:r>
          </a:p>
          <a:p>
            <a:pPr marL="182880" indent="-182880" fontAlgn="base">
              <a:spcAft>
                <a:spcPts val="100"/>
              </a:spcAft>
              <a:buFont typeface="Arial" panose="020B0604020202020204" pitchFamily="34" charset="0"/>
              <a:buChar char="•"/>
            </a:pPr>
            <a:r>
              <a:rPr lang="en-US" dirty="0">
                <a:latin typeface="+mj-lt"/>
              </a:rPr>
              <a:t>Quantum dot properties modeled with Schrödinger solves that incorporate measured atomic positions.</a:t>
            </a:r>
          </a:p>
        </p:txBody>
      </p:sp>
      <p:sp>
        <p:nvSpPr>
          <p:cNvPr id="12" name="TextBox 11">
            <a:extLst>
              <a:ext uri="{FF2B5EF4-FFF2-40B4-BE49-F238E27FC236}">
                <a16:creationId xmlns:a16="http://schemas.microsoft.com/office/drawing/2014/main" id="{59E5A144-7E9E-487C-8E31-0FE4415AA73E}"/>
              </a:ext>
            </a:extLst>
          </p:cNvPr>
          <p:cNvSpPr txBox="1"/>
          <p:nvPr/>
        </p:nvSpPr>
        <p:spPr>
          <a:xfrm>
            <a:off x="5414396" y="2662630"/>
            <a:ext cx="6620231" cy="1815882"/>
          </a:xfrm>
          <a:prstGeom prst="rect">
            <a:avLst/>
          </a:prstGeom>
          <a:noFill/>
        </p:spPr>
        <p:txBody>
          <a:bodyPr wrap="square" rtlCol="0">
            <a:noAutofit/>
          </a:bodyPr>
          <a:lstStyle/>
          <a:p>
            <a:r>
              <a:rPr lang="en-US" altLang="ja-JP" sz="2400" b="1" dirty="0">
                <a:latin typeface="+mj-lt"/>
                <a:ea typeface="Calibri" pitchFamily="34" charset="0"/>
                <a:cs typeface="Calibri"/>
              </a:rPr>
              <a:t>Significance and Impact</a:t>
            </a:r>
          </a:p>
          <a:p>
            <a:r>
              <a:rPr lang="en-US" altLang="ja-JP" sz="2200" dirty="0">
                <a:solidFill>
                  <a:srgbClr val="000000"/>
                </a:solidFill>
                <a:latin typeface="+mj-lt"/>
                <a:cs typeface="Calibri"/>
              </a:rPr>
              <a:t>Si/</a:t>
            </a:r>
            <a:r>
              <a:rPr lang="en-US" altLang="ja-JP" sz="2200" dirty="0" err="1">
                <a:solidFill>
                  <a:srgbClr val="000000"/>
                </a:solidFill>
                <a:latin typeface="+mj-lt"/>
                <a:cs typeface="Calibri"/>
              </a:rPr>
              <a:t>SiGe</a:t>
            </a:r>
            <a:r>
              <a:rPr lang="en-US" altLang="ja-JP" sz="2200" dirty="0">
                <a:solidFill>
                  <a:srgbClr val="000000"/>
                </a:solidFill>
                <a:latin typeface="+mj-lt"/>
                <a:cs typeface="Calibri"/>
              </a:rPr>
              <a:t> is a promising material for making Si qubits, but disorder affects qubit performance and yield.</a:t>
            </a:r>
          </a:p>
          <a:p>
            <a:r>
              <a:rPr lang="en-US" altLang="ja-JP" sz="2200" dirty="0">
                <a:solidFill>
                  <a:srgbClr val="000000"/>
                </a:solidFill>
                <a:latin typeface="+mj-lt"/>
                <a:cs typeface="Calibri"/>
              </a:rPr>
              <a:t>This approach enables measurement of atomic disorder and modeling of qubit variability to address this problem.</a:t>
            </a:r>
          </a:p>
        </p:txBody>
      </p:sp>
      <p:sp>
        <p:nvSpPr>
          <p:cNvPr id="23" name="Rectangle 22">
            <a:extLst>
              <a:ext uri="{FF2B5EF4-FFF2-40B4-BE49-F238E27FC236}">
                <a16:creationId xmlns:a16="http://schemas.microsoft.com/office/drawing/2014/main" id="{61E319B0-40C1-4006-BDAD-053C6FD8ABA8}"/>
              </a:ext>
            </a:extLst>
          </p:cNvPr>
          <p:cNvSpPr/>
          <p:nvPr/>
        </p:nvSpPr>
        <p:spPr>
          <a:xfrm>
            <a:off x="101176" y="5462933"/>
            <a:ext cx="5180889" cy="830997"/>
          </a:xfrm>
          <a:prstGeom prst="rect">
            <a:avLst/>
          </a:prstGeom>
          <a:noFill/>
        </p:spPr>
        <p:txBody>
          <a:bodyPr wrap="square">
            <a:spAutoFit/>
          </a:bodyPr>
          <a:lstStyle/>
          <a:p>
            <a:r>
              <a:rPr lang="en-US" sz="1200" dirty="0">
                <a:effectLst/>
              </a:rPr>
              <a:t>Peña, L. F.; </a:t>
            </a:r>
            <a:r>
              <a:rPr lang="en-US" sz="1200" dirty="0" err="1">
                <a:effectLst/>
              </a:rPr>
              <a:t>Koepke</a:t>
            </a:r>
            <a:r>
              <a:rPr lang="en-US" sz="1200" dirty="0">
                <a:effectLst/>
              </a:rPr>
              <a:t>, J. C.; Dycus, J. H.; Mounce, A.; </a:t>
            </a:r>
            <a:r>
              <a:rPr lang="en-US" sz="1200" dirty="0" err="1">
                <a:effectLst/>
              </a:rPr>
              <a:t>Baczewski</a:t>
            </a:r>
            <a:r>
              <a:rPr lang="en-US" sz="1200" dirty="0">
                <a:effectLst/>
              </a:rPr>
              <a:t>, A. D.; Jacobson, N. T.; Bussmann, E. Modeling Si/Sige Quantum Dot Variability Induced by Interface Disorder Reconstructed from </a:t>
            </a:r>
            <a:r>
              <a:rPr lang="en-US" sz="1200" dirty="0" err="1">
                <a:effectLst/>
              </a:rPr>
              <a:t>Multiperspective</a:t>
            </a:r>
            <a:r>
              <a:rPr lang="en-US" sz="1200" dirty="0">
                <a:effectLst/>
              </a:rPr>
              <a:t> Microscopy. </a:t>
            </a:r>
            <a:r>
              <a:rPr lang="en-US" sz="1200" i="1" dirty="0" err="1">
                <a:effectLst/>
              </a:rPr>
              <a:t>npj</a:t>
            </a:r>
            <a:r>
              <a:rPr lang="en-US" sz="1200" i="1" dirty="0">
                <a:effectLst/>
              </a:rPr>
              <a:t> Quantum Information</a:t>
            </a:r>
            <a:r>
              <a:rPr lang="en-US" sz="1200" dirty="0">
                <a:effectLst/>
              </a:rPr>
              <a:t> 2024, </a:t>
            </a:r>
            <a:r>
              <a:rPr lang="en-US" sz="1200" i="1" dirty="0">
                <a:effectLst/>
              </a:rPr>
              <a:t>10.</a:t>
            </a:r>
            <a:endParaRPr lang="en-US" sz="1200" dirty="0">
              <a:cs typeface="Arial" panose="020B0604020202020204" pitchFamily="34" charset="0"/>
            </a:endParaRPr>
          </a:p>
        </p:txBody>
      </p:sp>
      <p:sp>
        <p:nvSpPr>
          <p:cNvPr id="25" name="TextBox 24">
            <a:extLst>
              <a:ext uri="{FF2B5EF4-FFF2-40B4-BE49-F238E27FC236}">
                <a16:creationId xmlns:a16="http://schemas.microsoft.com/office/drawing/2014/main" id="{C305734B-C473-4428-A1A0-2D2513B567F5}"/>
              </a:ext>
            </a:extLst>
          </p:cNvPr>
          <p:cNvSpPr txBox="1"/>
          <p:nvPr/>
        </p:nvSpPr>
        <p:spPr>
          <a:xfrm>
            <a:off x="178895" y="4780369"/>
            <a:ext cx="5147275" cy="708061"/>
          </a:xfrm>
          <a:prstGeom prst="rect">
            <a:avLst/>
          </a:prstGeom>
          <a:noFill/>
        </p:spPr>
        <p:txBody>
          <a:bodyPr wrap="square" rtlCol="0">
            <a:noAutofit/>
          </a:bodyPr>
          <a:lstStyle/>
          <a:p>
            <a:pPr algn="just"/>
            <a:r>
              <a:rPr lang="en-US" sz="1400" dirty="0"/>
              <a:t>Figure: Inferring Si/</a:t>
            </a:r>
            <a:r>
              <a:rPr lang="en-US" sz="1400" dirty="0" err="1"/>
              <a:t>SiGe</a:t>
            </a:r>
            <a:r>
              <a:rPr lang="en-US" sz="1400" dirty="0"/>
              <a:t> interface disorder from multi-perspective atomic resolution images to calculate disorder-induced qubit variability.</a:t>
            </a:r>
          </a:p>
        </p:txBody>
      </p:sp>
      <p:pic>
        <p:nvPicPr>
          <p:cNvPr id="1026" name="Picture 2" descr="CINT Logo">
            <a:hlinkClick r:id="rId3"/>
            <a:extLst>
              <a:ext uri="{FF2B5EF4-FFF2-40B4-BE49-F238E27FC236}">
                <a16:creationId xmlns:a16="http://schemas.microsoft.com/office/drawing/2014/main" id="{1DC9A748-ED66-16E6-ECB9-1FB18F4FDAD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87173" y="6324670"/>
            <a:ext cx="512538" cy="512064"/>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Group 34">
            <a:extLst>
              <a:ext uri="{FF2B5EF4-FFF2-40B4-BE49-F238E27FC236}">
                <a16:creationId xmlns:a16="http://schemas.microsoft.com/office/drawing/2014/main" id="{3999A56C-BB43-4F61-E10D-67D3DD772DDD}"/>
              </a:ext>
            </a:extLst>
          </p:cNvPr>
          <p:cNvGrpSpPr/>
          <p:nvPr/>
        </p:nvGrpSpPr>
        <p:grpSpPr>
          <a:xfrm>
            <a:off x="173992" y="625294"/>
            <a:ext cx="5267099" cy="4116397"/>
            <a:chOff x="-18121" y="26420"/>
            <a:chExt cx="5267099" cy="4116397"/>
          </a:xfrm>
        </p:grpSpPr>
        <p:grpSp>
          <p:nvGrpSpPr>
            <p:cNvPr id="33" name="Group 32">
              <a:extLst>
                <a:ext uri="{FF2B5EF4-FFF2-40B4-BE49-F238E27FC236}">
                  <a16:creationId xmlns:a16="http://schemas.microsoft.com/office/drawing/2014/main" id="{9092001F-0C07-BBB6-7828-AC66A382E5AC}"/>
                </a:ext>
              </a:extLst>
            </p:cNvPr>
            <p:cNvGrpSpPr/>
            <p:nvPr/>
          </p:nvGrpSpPr>
          <p:grpSpPr>
            <a:xfrm>
              <a:off x="-18121" y="26420"/>
              <a:ext cx="5267099" cy="4116397"/>
              <a:chOff x="-18121" y="26420"/>
              <a:chExt cx="5267099" cy="4116397"/>
            </a:xfrm>
          </p:grpSpPr>
          <p:pic>
            <p:nvPicPr>
              <p:cNvPr id="30" name="Picture 29">
                <a:extLst>
                  <a:ext uri="{FF2B5EF4-FFF2-40B4-BE49-F238E27FC236}">
                    <a16:creationId xmlns:a16="http://schemas.microsoft.com/office/drawing/2014/main" id="{D18416C9-8616-CE8D-D16F-4A63F1BF7B0B}"/>
                  </a:ext>
                </a:extLst>
              </p:cNvPr>
              <p:cNvPicPr>
                <a:picLocks noChangeAspect="1"/>
              </p:cNvPicPr>
              <p:nvPr/>
            </p:nvPicPr>
            <p:blipFill>
              <a:blip r:embed="rId5"/>
              <a:stretch>
                <a:fillRect/>
              </a:stretch>
            </p:blipFill>
            <p:spPr>
              <a:xfrm>
                <a:off x="4086900" y="1372252"/>
                <a:ext cx="899525" cy="936741"/>
              </a:xfrm>
              <a:prstGeom prst="rect">
                <a:avLst/>
              </a:prstGeom>
            </p:spPr>
          </p:pic>
          <p:sp>
            <p:nvSpPr>
              <p:cNvPr id="4" name="TextBox 3">
                <a:extLst>
                  <a:ext uri="{FF2B5EF4-FFF2-40B4-BE49-F238E27FC236}">
                    <a16:creationId xmlns:a16="http://schemas.microsoft.com/office/drawing/2014/main" id="{C213D68D-E8D9-77B2-17D8-8EAE5A51C955}"/>
                  </a:ext>
                </a:extLst>
              </p:cNvPr>
              <p:cNvSpPr txBox="1"/>
              <p:nvPr/>
            </p:nvSpPr>
            <p:spPr>
              <a:xfrm>
                <a:off x="-18121" y="2235627"/>
                <a:ext cx="2597723" cy="523220"/>
              </a:xfrm>
              <a:prstGeom prst="rect">
                <a:avLst/>
              </a:prstGeom>
              <a:noFill/>
            </p:spPr>
            <p:txBody>
              <a:bodyPr wrap="square" rtlCol="0">
                <a:spAutoFit/>
              </a:bodyPr>
              <a:lstStyle/>
              <a:p>
                <a:r>
                  <a:rPr lang="en-US" sz="1400" dirty="0"/>
                  <a:t>Imaging disorder during synthesis operando STM</a:t>
                </a:r>
              </a:p>
            </p:txBody>
          </p:sp>
          <p:sp>
            <p:nvSpPr>
              <p:cNvPr id="7" name="TextBox 6">
                <a:extLst>
                  <a:ext uri="{FF2B5EF4-FFF2-40B4-BE49-F238E27FC236}">
                    <a16:creationId xmlns:a16="http://schemas.microsoft.com/office/drawing/2014/main" id="{E8F28197-B654-394F-CB7F-F2950F13A08E}"/>
                  </a:ext>
                </a:extLst>
              </p:cNvPr>
              <p:cNvSpPr txBox="1"/>
              <p:nvPr/>
            </p:nvSpPr>
            <p:spPr>
              <a:xfrm>
                <a:off x="2856201" y="2195916"/>
                <a:ext cx="2051964" cy="523220"/>
              </a:xfrm>
              <a:prstGeom prst="rect">
                <a:avLst/>
              </a:prstGeom>
              <a:noFill/>
            </p:spPr>
            <p:txBody>
              <a:bodyPr wrap="square" rtlCol="0">
                <a:spAutoFit/>
              </a:bodyPr>
              <a:lstStyle/>
              <a:p>
                <a:r>
                  <a:rPr lang="en-US" sz="1400" dirty="0"/>
                  <a:t>Post-synthesis cross-sectional imaging STEM </a:t>
                </a:r>
              </a:p>
            </p:txBody>
          </p:sp>
          <p:sp>
            <p:nvSpPr>
              <p:cNvPr id="8" name="TextBox 7">
                <a:extLst>
                  <a:ext uri="{FF2B5EF4-FFF2-40B4-BE49-F238E27FC236}">
                    <a16:creationId xmlns:a16="http://schemas.microsoft.com/office/drawing/2014/main" id="{7C2E5182-7C82-AB46-DDE9-2D28A5556325}"/>
                  </a:ext>
                </a:extLst>
              </p:cNvPr>
              <p:cNvSpPr txBox="1"/>
              <p:nvPr/>
            </p:nvSpPr>
            <p:spPr>
              <a:xfrm>
                <a:off x="12115" y="2775310"/>
                <a:ext cx="5236863" cy="307777"/>
              </a:xfrm>
              <a:prstGeom prst="rect">
                <a:avLst/>
              </a:prstGeom>
              <a:noFill/>
            </p:spPr>
            <p:txBody>
              <a:bodyPr wrap="square" rtlCol="0">
                <a:spAutoFit/>
              </a:bodyPr>
              <a:lstStyle/>
              <a:p>
                <a:r>
                  <a:rPr lang="en-US" sz="1400" dirty="0"/>
                  <a:t>Atomic structure &amp; model predicted qubit property distributions</a:t>
                </a:r>
              </a:p>
            </p:txBody>
          </p:sp>
          <p:pic>
            <p:nvPicPr>
              <p:cNvPr id="11" name="Picture 10">
                <a:extLst>
                  <a:ext uri="{FF2B5EF4-FFF2-40B4-BE49-F238E27FC236}">
                    <a16:creationId xmlns:a16="http://schemas.microsoft.com/office/drawing/2014/main" id="{12273D38-B02D-4DB4-9CF3-44F4D8E2DD0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1265" y="35160"/>
                <a:ext cx="1831524" cy="2286412"/>
              </a:xfrm>
              <a:prstGeom prst="rect">
                <a:avLst/>
              </a:prstGeom>
            </p:spPr>
          </p:pic>
          <p:grpSp>
            <p:nvGrpSpPr>
              <p:cNvPr id="16" name="Group 15">
                <a:extLst>
                  <a:ext uri="{FF2B5EF4-FFF2-40B4-BE49-F238E27FC236}">
                    <a16:creationId xmlns:a16="http://schemas.microsoft.com/office/drawing/2014/main" id="{0ECFB755-8EFD-6574-B754-4092A672D733}"/>
                  </a:ext>
                </a:extLst>
              </p:cNvPr>
              <p:cNvGrpSpPr/>
              <p:nvPr/>
            </p:nvGrpSpPr>
            <p:grpSpPr>
              <a:xfrm>
                <a:off x="2082081" y="1205768"/>
                <a:ext cx="704577" cy="1600939"/>
                <a:chOff x="2071448" y="1619599"/>
                <a:chExt cx="704577" cy="988408"/>
              </a:xfrm>
            </p:grpSpPr>
            <p:sp>
              <p:nvSpPr>
                <p:cNvPr id="13" name="Bent Arrow 12">
                  <a:extLst>
                    <a:ext uri="{FF2B5EF4-FFF2-40B4-BE49-F238E27FC236}">
                      <a16:creationId xmlns:a16="http://schemas.microsoft.com/office/drawing/2014/main" id="{26F07A05-4F15-09BF-3BD4-B8AABD6ACF8A}"/>
                    </a:ext>
                  </a:extLst>
                </p:cNvPr>
                <p:cNvSpPr/>
                <p:nvPr/>
              </p:nvSpPr>
              <p:spPr>
                <a:xfrm rot="5400000">
                  <a:off x="1812407" y="1878640"/>
                  <a:ext cx="988321" cy="470239"/>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Bent Arrow 13">
                  <a:extLst>
                    <a:ext uri="{FF2B5EF4-FFF2-40B4-BE49-F238E27FC236}">
                      <a16:creationId xmlns:a16="http://schemas.microsoft.com/office/drawing/2014/main" id="{BB91A9A3-1604-A488-7650-7F0E39A7AC2D}"/>
                    </a:ext>
                  </a:extLst>
                </p:cNvPr>
                <p:cNvSpPr/>
                <p:nvPr/>
              </p:nvSpPr>
              <p:spPr>
                <a:xfrm rot="5400000" flipV="1">
                  <a:off x="2046702" y="1878685"/>
                  <a:ext cx="988405" cy="470240"/>
                </a:xfrm>
                <a:prstGeom prst="ben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5" name="Picture 14">
                <a:extLst>
                  <a:ext uri="{FF2B5EF4-FFF2-40B4-BE49-F238E27FC236}">
                    <a16:creationId xmlns:a16="http://schemas.microsoft.com/office/drawing/2014/main" id="{A048C682-D81B-4047-842B-71CB48934073}"/>
                  </a:ext>
                </a:extLst>
              </p:cNvPr>
              <p:cNvPicPr>
                <a:picLocks noChangeAspect="1"/>
              </p:cNvPicPr>
              <p:nvPr/>
            </p:nvPicPr>
            <p:blipFill>
              <a:blip r:embed="rId7"/>
              <a:stretch>
                <a:fillRect/>
              </a:stretch>
            </p:blipFill>
            <p:spPr>
              <a:xfrm>
                <a:off x="43473" y="3042553"/>
                <a:ext cx="3444210" cy="1100264"/>
              </a:xfrm>
              <a:prstGeom prst="rect">
                <a:avLst/>
              </a:prstGeom>
            </p:spPr>
          </p:pic>
          <p:sp>
            <p:nvSpPr>
              <p:cNvPr id="17" name="TextBox 16">
                <a:extLst>
                  <a:ext uri="{FF2B5EF4-FFF2-40B4-BE49-F238E27FC236}">
                    <a16:creationId xmlns:a16="http://schemas.microsoft.com/office/drawing/2014/main" id="{AA892059-AB68-2FE8-70C8-57302C3DCA2A}"/>
                  </a:ext>
                </a:extLst>
              </p:cNvPr>
              <p:cNvSpPr txBox="1"/>
              <p:nvPr/>
            </p:nvSpPr>
            <p:spPr>
              <a:xfrm>
                <a:off x="355346" y="3049309"/>
                <a:ext cx="511679" cy="307777"/>
              </a:xfrm>
              <a:prstGeom prst="rect">
                <a:avLst/>
              </a:prstGeom>
              <a:noFill/>
            </p:spPr>
            <p:txBody>
              <a:bodyPr wrap="none" rtlCol="0">
                <a:spAutoFit/>
              </a:bodyPr>
              <a:lstStyle/>
              <a:p>
                <a:r>
                  <a:rPr lang="en-US" sz="1400" dirty="0" err="1">
                    <a:solidFill>
                      <a:schemeClr val="bg1">
                        <a:lumMod val="85000"/>
                      </a:schemeClr>
                    </a:solidFill>
                  </a:rPr>
                  <a:t>SiGe</a:t>
                </a:r>
                <a:endParaRPr lang="en-US" sz="1400" dirty="0">
                  <a:solidFill>
                    <a:schemeClr val="bg1">
                      <a:lumMod val="85000"/>
                    </a:schemeClr>
                  </a:solidFill>
                </a:endParaRPr>
              </a:p>
            </p:txBody>
          </p:sp>
          <p:sp>
            <p:nvSpPr>
              <p:cNvPr id="18" name="TextBox 17">
                <a:extLst>
                  <a:ext uri="{FF2B5EF4-FFF2-40B4-BE49-F238E27FC236}">
                    <a16:creationId xmlns:a16="http://schemas.microsoft.com/office/drawing/2014/main" id="{9992FC66-698B-F29C-7978-045BAA1EE7C2}"/>
                  </a:ext>
                </a:extLst>
              </p:cNvPr>
              <p:cNvSpPr txBox="1"/>
              <p:nvPr/>
            </p:nvSpPr>
            <p:spPr>
              <a:xfrm>
                <a:off x="399226" y="3309490"/>
                <a:ext cx="308098" cy="307777"/>
              </a:xfrm>
              <a:prstGeom prst="rect">
                <a:avLst/>
              </a:prstGeom>
              <a:noFill/>
            </p:spPr>
            <p:txBody>
              <a:bodyPr wrap="none" rtlCol="0">
                <a:spAutoFit/>
              </a:bodyPr>
              <a:lstStyle/>
              <a:p>
                <a:r>
                  <a:rPr lang="en-US" sz="1400" dirty="0">
                    <a:solidFill>
                      <a:schemeClr val="bg1">
                        <a:lumMod val="85000"/>
                      </a:schemeClr>
                    </a:solidFill>
                  </a:rPr>
                  <a:t>Si</a:t>
                </a:r>
              </a:p>
            </p:txBody>
          </p:sp>
          <p:pic>
            <p:nvPicPr>
              <p:cNvPr id="19" name="Picture 18">
                <a:extLst>
                  <a:ext uri="{FF2B5EF4-FFF2-40B4-BE49-F238E27FC236}">
                    <a16:creationId xmlns:a16="http://schemas.microsoft.com/office/drawing/2014/main" id="{B83C0CFD-EBE1-4DC9-DF4D-E65B55DD06DA}"/>
                  </a:ext>
                </a:extLst>
              </p:cNvPr>
              <p:cNvPicPr>
                <a:picLocks noChangeAspect="1"/>
              </p:cNvPicPr>
              <p:nvPr/>
            </p:nvPicPr>
            <p:blipFill>
              <a:blip r:embed="rId8"/>
              <a:stretch>
                <a:fillRect/>
              </a:stretch>
            </p:blipFill>
            <p:spPr>
              <a:xfrm>
                <a:off x="3742378" y="3025863"/>
                <a:ext cx="1030593" cy="994120"/>
              </a:xfrm>
              <a:prstGeom prst="rect">
                <a:avLst/>
              </a:prstGeom>
            </p:spPr>
          </p:pic>
          <p:sp>
            <p:nvSpPr>
              <p:cNvPr id="20" name="Rounded Rectangle 19">
                <a:extLst>
                  <a:ext uri="{FF2B5EF4-FFF2-40B4-BE49-F238E27FC236}">
                    <a16:creationId xmlns:a16="http://schemas.microsoft.com/office/drawing/2014/main" id="{2E8306BF-0191-375D-CAEB-62D484854866}"/>
                  </a:ext>
                </a:extLst>
              </p:cNvPr>
              <p:cNvSpPr/>
              <p:nvPr/>
            </p:nvSpPr>
            <p:spPr>
              <a:xfrm>
                <a:off x="4742" y="26420"/>
                <a:ext cx="2079620" cy="2718973"/>
              </a:xfrm>
              <a:prstGeom prst="roundRect">
                <a:avLst>
                  <a:gd name="adj" fmla="val 628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9CC8368B-0CF5-293E-0B71-282F577BE660}"/>
                  </a:ext>
                </a:extLst>
              </p:cNvPr>
              <p:cNvSpPr/>
              <p:nvPr/>
            </p:nvSpPr>
            <p:spPr>
              <a:xfrm>
                <a:off x="2791007" y="849328"/>
                <a:ext cx="2223213" cy="1888849"/>
              </a:xfrm>
              <a:prstGeom prst="roundRect">
                <a:avLst>
                  <a:gd name="adj" fmla="val 628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a:extLst>
                  <a:ext uri="{FF2B5EF4-FFF2-40B4-BE49-F238E27FC236}">
                    <a16:creationId xmlns:a16="http://schemas.microsoft.com/office/drawing/2014/main" id="{5514B954-4BCE-8CA1-6B2D-C6C55D0D4BD7}"/>
                  </a:ext>
                </a:extLst>
              </p:cNvPr>
              <p:cNvSpPr/>
              <p:nvPr/>
            </p:nvSpPr>
            <p:spPr>
              <a:xfrm>
                <a:off x="3543" y="2811046"/>
                <a:ext cx="4986685" cy="1321602"/>
              </a:xfrm>
              <a:prstGeom prst="roundRect">
                <a:avLst>
                  <a:gd name="adj" fmla="val 6285"/>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5B4939-AA43-6994-D5E5-25BB8AAFDEB7}"/>
                  </a:ext>
                </a:extLst>
              </p:cNvPr>
              <p:cNvSpPr txBox="1"/>
              <p:nvPr/>
            </p:nvSpPr>
            <p:spPr>
              <a:xfrm>
                <a:off x="1050038" y="3419657"/>
                <a:ext cx="1791196" cy="307777"/>
              </a:xfrm>
              <a:prstGeom prst="rect">
                <a:avLst/>
              </a:prstGeom>
              <a:noFill/>
            </p:spPr>
            <p:txBody>
              <a:bodyPr wrap="square" rtlCol="0">
                <a:spAutoFit/>
              </a:bodyPr>
              <a:lstStyle/>
              <a:p>
                <a:r>
                  <a:rPr lang="en-US" sz="1400" dirty="0">
                    <a:solidFill>
                      <a:schemeClr val="accent3">
                        <a:lumMod val="75000"/>
                      </a:schemeClr>
                    </a:solidFill>
                  </a:rPr>
                  <a:t>qubit electron density</a:t>
                </a:r>
              </a:p>
            </p:txBody>
          </p:sp>
          <p:pic>
            <p:nvPicPr>
              <p:cNvPr id="28" name="Picture 27">
                <a:extLst>
                  <a:ext uri="{FF2B5EF4-FFF2-40B4-BE49-F238E27FC236}">
                    <a16:creationId xmlns:a16="http://schemas.microsoft.com/office/drawing/2014/main" id="{5A8E161B-A479-C1FC-C8C4-A08B04F462CB}"/>
                  </a:ext>
                </a:extLst>
              </p:cNvPr>
              <p:cNvPicPr>
                <a:picLocks noChangeAspect="1"/>
              </p:cNvPicPr>
              <p:nvPr/>
            </p:nvPicPr>
            <p:blipFill>
              <a:blip r:embed="rId9"/>
              <a:stretch>
                <a:fillRect/>
              </a:stretch>
            </p:blipFill>
            <p:spPr>
              <a:xfrm>
                <a:off x="2837414" y="895834"/>
                <a:ext cx="1427831" cy="1111112"/>
              </a:xfrm>
              <a:prstGeom prst="rect">
                <a:avLst/>
              </a:prstGeom>
            </p:spPr>
          </p:pic>
          <p:pic>
            <p:nvPicPr>
              <p:cNvPr id="31" name="Picture 30">
                <a:extLst>
                  <a:ext uri="{FF2B5EF4-FFF2-40B4-BE49-F238E27FC236}">
                    <a16:creationId xmlns:a16="http://schemas.microsoft.com/office/drawing/2014/main" id="{F605F96C-A1F6-7EE1-AC25-6100422C039E}"/>
                  </a:ext>
                </a:extLst>
              </p:cNvPr>
              <p:cNvPicPr>
                <a:picLocks noChangeAspect="1"/>
              </p:cNvPicPr>
              <p:nvPr/>
            </p:nvPicPr>
            <p:blipFill>
              <a:blip r:embed="rId10"/>
              <a:stretch>
                <a:fillRect/>
              </a:stretch>
            </p:blipFill>
            <p:spPr>
              <a:xfrm>
                <a:off x="4299125" y="951841"/>
                <a:ext cx="560941" cy="449030"/>
              </a:xfrm>
              <a:prstGeom prst="rect">
                <a:avLst/>
              </a:prstGeom>
              <a:ln w="6350">
                <a:solidFill>
                  <a:srgbClr val="00B0F0"/>
                </a:solidFill>
              </a:ln>
            </p:spPr>
          </p:pic>
          <p:sp>
            <p:nvSpPr>
              <p:cNvPr id="32" name="Right Arrow 31">
                <a:extLst>
                  <a:ext uri="{FF2B5EF4-FFF2-40B4-BE49-F238E27FC236}">
                    <a16:creationId xmlns:a16="http://schemas.microsoft.com/office/drawing/2014/main" id="{A5351633-18AE-1DD3-543A-F735DFDDF189}"/>
                  </a:ext>
                </a:extLst>
              </p:cNvPr>
              <p:cNvSpPr/>
              <p:nvPr/>
            </p:nvSpPr>
            <p:spPr>
              <a:xfrm rot="5400000">
                <a:off x="4627664" y="1401262"/>
                <a:ext cx="195619" cy="112028"/>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a:extLst>
                <a:ext uri="{FF2B5EF4-FFF2-40B4-BE49-F238E27FC236}">
                  <a16:creationId xmlns:a16="http://schemas.microsoft.com/office/drawing/2014/main" id="{0DAF5B63-08F0-525D-932D-2528CC23D3FA}"/>
                </a:ext>
              </a:extLst>
            </p:cNvPr>
            <p:cNvSpPr/>
            <p:nvPr/>
          </p:nvSpPr>
          <p:spPr>
            <a:xfrm>
              <a:off x="2831982" y="1887514"/>
              <a:ext cx="264146" cy="1655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Picture 25">
            <a:extLst>
              <a:ext uri="{FF2B5EF4-FFF2-40B4-BE49-F238E27FC236}">
                <a16:creationId xmlns:a16="http://schemas.microsoft.com/office/drawing/2014/main" id="{23DAF249-BA4A-1E46-3633-17B9B99CCC32}"/>
              </a:ext>
            </a:extLst>
          </p:cNvPr>
          <p:cNvPicPr>
            <a:picLocks noChangeAspect="1"/>
          </p:cNvPicPr>
          <p:nvPr/>
        </p:nvPicPr>
        <p:blipFill>
          <a:blip r:embed="rId11"/>
          <a:stretch>
            <a:fillRect/>
          </a:stretch>
        </p:blipFill>
        <p:spPr>
          <a:xfrm>
            <a:off x="4389578" y="6342777"/>
            <a:ext cx="3244096" cy="493957"/>
          </a:xfrm>
          <a:prstGeom prst="rect">
            <a:avLst/>
          </a:prstGeom>
        </p:spPr>
      </p:pic>
      <p:pic>
        <p:nvPicPr>
          <p:cNvPr id="36" name="Picture 35" descr="A black and white logo&#10;&#10;Description automatically generated">
            <a:extLst>
              <a:ext uri="{FF2B5EF4-FFF2-40B4-BE49-F238E27FC236}">
                <a16:creationId xmlns:a16="http://schemas.microsoft.com/office/drawing/2014/main" id="{C0531143-ADCE-D277-AA84-E47CC2CD99D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43161" y="6342777"/>
            <a:ext cx="1246112" cy="490921"/>
          </a:xfrm>
          <a:prstGeom prst="rect">
            <a:avLst/>
          </a:prstGeom>
        </p:spPr>
      </p:pic>
    </p:spTree>
    <p:extLst>
      <p:ext uri="{BB962C8B-B14F-4D97-AF65-F5344CB8AC3E}">
        <p14:creationId xmlns:p14="http://schemas.microsoft.com/office/powerpoint/2010/main" val="1058520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669D57-6057-F86D-0EB4-465F8E73A41A}"/>
              </a:ext>
            </a:extLst>
          </p:cNvPr>
          <p:cNvSpPr>
            <a:spLocks noGrp="1"/>
          </p:cNvSpPr>
          <p:nvPr>
            <p:ph type="sldNum" sz="quarter" idx="4"/>
          </p:nvPr>
        </p:nvSpPr>
        <p:spPr/>
        <p:txBody>
          <a:bodyPr/>
          <a:lstStyle/>
          <a:p>
            <a:fld id="{835B6AD7-18B8-4C9C-AA70-ABD830A869AC}" type="slidenum">
              <a:rPr lang="en-US" smtClean="0"/>
              <a:pPr/>
              <a:t>2</a:t>
            </a:fld>
            <a:endParaRPr lang="en-US"/>
          </a:p>
        </p:txBody>
      </p:sp>
      <p:sp>
        <p:nvSpPr>
          <p:cNvPr id="5" name="Title 2">
            <a:extLst>
              <a:ext uri="{FF2B5EF4-FFF2-40B4-BE49-F238E27FC236}">
                <a16:creationId xmlns:a16="http://schemas.microsoft.com/office/drawing/2014/main" id="{3BD0CA96-F5CA-5D6D-07AE-6838ECFFFEE6}"/>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latin typeface="+mn-lt"/>
                <a:ea typeface="+mj-ea"/>
              </a:rPr>
              <a:t>How to Build a DOE Office of Science Highlight Slide</a:t>
            </a:r>
            <a:endParaRPr lang="en-US" sz="3400">
              <a:latin typeface="+mn-lt"/>
            </a:endParaRPr>
          </a:p>
        </p:txBody>
      </p:sp>
      <p:sp>
        <p:nvSpPr>
          <p:cNvPr id="6" name="Content Placeholder 1">
            <a:extLst>
              <a:ext uri="{FF2B5EF4-FFF2-40B4-BE49-F238E27FC236}">
                <a16:creationId xmlns:a16="http://schemas.microsoft.com/office/drawing/2014/main" id="{F247D74C-978A-8F94-D662-F58AEE8C2BD8}"/>
              </a:ext>
            </a:extLst>
          </p:cNvPr>
          <p:cNvSpPr txBox="1">
            <a:spLocks/>
          </p:cNvSpPr>
          <p:nvPr/>
        </p:nvSpPr>
        <p:spPr>
          <a:xfrm>
            <a:off x="588840" y="1100374"/>
            <a:ext cx="11014319" cy="52212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b="1">
                <a:latin typeface="+mn-lt"/>
              </a:rPr>
              <a:t>Purpose</a:t>
            </a:r>
          </a:p>
          <a:p>
            <a:pPr marL="461963" lvl="1">
              <a:buFont typeface="Arial" pitchFamily="34" charset="0"/>
              <a:buChar char="•"/>
            </a:pPr>
            <a:r>
              <a:rPr lang="en-US">
                <a:latin typeface="+mn-lt"/>
              </a:rPr>
              <a:t>Convey current scientific and technical research results in a way that is intriguing, succinct, relevant, and easily understood by both technical and non-technical communities.</a:t>
            </a:r>
          </a:p>
          <a:p>
            <a:pPr>
              <a:buFont typeface="Arial" panose="020B0604020202020204" pitchFamily="34" charset="0"/>
              <a:buNone/>
            </a:pPr>
            <a:r>
              <a:rPr lang="en-US" b="1">
                <a:latin typeface="+mn-lt"/>
              </a:rPr>
              <a:t>Use</a:t>
            </a:r>
            <a:r>
              <a:rPr lang="en-US">
                <a:latin typeface="+mn-lt"/>
              </a:rPr>
              <a:t> </a:t>
            </a:r>
          </a:p>
          <a:p>
            <a:pPr marL="461963" lvl="1">
              <a:buFont typeface="Arial" pitchFamily="34" charset="0"/>
              <a:buChar char="•"/>
            </a:pPr>
            <a:r>
              <a:rPr lang="en-US">
                <a:latin typeface="+mn-lt"/>
              </a:rPr>
              <a:t>Information can be employed and adapted for multiple uses, including meetings with other federal agencies, review committees, scientific panels, and budget meetings.</a:t>
            </a:r>
          </a:p>
          <a:p>
            <a:pPr marL="461963" lvl="1">
              <a:buFont typeface="Arial" pitchFamily="34" charset="0"/>
              <a:buChar char="•"/>
            </a:pPr>
            <a:r>
              <a:rPr lang="en-US">
                <a:latin typeface="+mn-lt"/>
              </a:rPr>
              <a:t>Highlight text can also be a critical component of annual budget request documents that are reviewed by DOE senior leadership and Congress.</a:t>
            </a:r>
          </a:p>
          <a:p>
            <a:pPr>
              <a:buFont typeface="Arial" panose="020B0604020202020204" pitchFamily="34" charset="0"/>
              <a:buNone/>
            </a:pPr>
            <a:r>
              <a:rPr lang="en-US" b="1">
                <a:latin typeface="+mn-lt"/>
              </a:rPr>
              <a:t>Needs </a:t>
            </a:r>
          </a:p>
          <a:p>
            <a:pPr marL="461963" lvl="1">
              <a:buFont typeface="Arial" pitchFamily="34" charset="0"/>
              <a:buChar char="•"/>
            </a:pPr>
            <a:r>
              <a:rPr lang="en-US">
                <a:latin typeface="+mn-lt"/>
              </a:rPr>
              <a:t>It is exceptionally important to convey the importance or significance the research has on the particular research field.</a:t>
            </a:r>
          </a:p>
          <a:p>
            <a:pPr marL="461963" lvl="1">
              <a:buFont typeface="Arial" pitchFamily="34" charset="0"/>
              <a:buChar char="•"/>
            </a:pPr>
            <a:r>
              <a:rPr lang="en-US">
                <a:latin typeface="+mn-lt"/>
              </a:rPr>
              <a:t>A standard format for scientific highlights helps the Office of Science to efficiently and effectively communicate research results to the public.</a:t>
            </a:r>
          </a:p>
        </p:txBody>
      </p:sp>
    </p:spTree>
    <p:extLst>
      <p:ext uri="{BB962C8B-B14F-4D97-AF65-F5344CB8AC3E}">
        <p14:creationId xmlns:p14="http://schemas.microsoft.com/office/powerpoint/2010/main" val="4287744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1D00A1C-EB45-5384-1EFB-D1127D87424D}"/>
              </a:ext>
            </a:extLst>
          </p:cNvPr>
          <p:cNvSpPr>
            <a:spLocks noGrp="1"/>
          </p:cNvSpPr>
          <p:nvPr>
            <p:ph type="sldNum" sz="quarter" idx="4"/>
          </p:nvPr>
        </p:nvSpPr>
        <p:spPr/>
        <p:txBody>
          <a:bodyPr/>
          <a:lstStyle/>
          <a:p>
            <a:fld id="{835B6AD7-18B8-4C9C-AA70-ABD830A869AC}" type="slidenum">
              <a:rPr lang="en-US" smtClean="0"/>
              <a:pPr/>
              <a:t>3</a:t>
            </a:fld>
            <a:endParaRPr lang="en-US"/>
          </a:p>
        </p:txBody>
      </p:sp>
      <p:sp>
        <p:nvSpPr>
          <p:cNvPr id="5" name="Title 2">
            <a:extLst>
              <a:ext uri="{FF2B5EF4-FFF2-40B4-BE49-F238E27FC236}">
                <a16:creationId xmlns:a16="http://schemas.microsoft.com/office/drawing/2014/main" id="{897E3A91-F7D8-D770-5183-1EF9E6F236A0}"/>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latin typeface="+mn-lt"/>
                <a:ea typeface="+mj-ea"/>
              </a:rPr>
              <a:t>How to Build a DOE Office of Science Highlight Slide</a:t>
            </a:r>
            <a:endParaRPr lang="en-US">
              <a:latin typeface="+mn-lt"/>
            </a:endParaRPr>
          </a:p>
        </p:txBody>
      </p:sp>
      <p:sp>
        <p:nvSpPr>
          <p:cNvPr id="6" name="Content Placeholder 1">
            <a:extLst>
              <a:ext uri="{FF2B5EF4-FFF2-40B4-BE49-F238E27FC236}">
                <a16:creationId xmlns:a16="http://schemas.microsoft.com/office/drawing/2014/main" id="{E0DEC35D-0910-1406-1EF5-E838F6C344B2}"/>
              </a:ext>
            </a:extLst>
          </p:cNvPr>
          <p:cNvSpPr txBox="1">
            <a:spLocks/>
          </p:cNvSpPr>
          <p:nvPr/>
        </p:nvSpPr>
        <p:spPr>
          <a:xfrm>
            <a:off x="642534" y="1129532"/>
            <a:ext cx="11311744" cy="55857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Tx/>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685800" indent="-228600" algn="l" defTabSz="914400" rtl="0" eaLnBrk="1" latinLnBrk="0" hangingPunct="1">
              <a:lnSpc>
                <a:spcPct val="90000"/>
              </a:lnSpc>
              <a:spcBef>
                <a:spcPts val="500"/>
              </a:spcBef>
              <a:buClrTx/>
              <a:buFontTx/>
              <a:buChar char="◦"/>
              <a:defRPr sz="2000" kern="1200">
                <a:solidFill>
                  <a:schemeClr val="tx1"/>
                </a:solidFill>
                <a:latin typeface="Avenir Next LT Pro" panose="020B0504020202020204" pitchFamily="34" charset="0"/>
                <a:ea typeface="+mn-ea"/>
                <a:cs typeface="+mn-cs"/>
              </a:defRPr>
            </a:lvl2pPr>
            <a:lvl3pPr marL="1143000" indent="-228600" algn="l" defTabSz="914400" rtl="0" eaLnBrk="1" latinLnBrk="0" hangingPunct="1">
              <a:lnSpc>
                <a:spcPct val="90000"/>
              </a:lnSpc>
              <a:spcBef>
                <a:spcPts val="500"/>
              </a:spcBef>
              <a:buClrTx/>
              <a:buFont typeface="Wingdings" panose="05000000000000000000" pitchFamily="2" charset="2"/>
              <a:buChar char="§"/>
              <a:defRPr sz="1800" kern="1200">
                <a:solidFill>
                  <a:schemeClr val="tx1"/>
                </a:solidFill>
                <a:latin typeface="Avenir Next LT Pro" panose="020B05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b="1">
                <a:latin typeface="+mn-lt"/>
              </a:rPr>
              <a:t>Submission</a:t>
            </a:r>
          </a:p>
          <a:p>
            <a:pPr marL="457200" lvl="1">
              <a:buFont typeface="Arial" pitchFamily="34" charset="0"/>
              <a:buChar char="•"/>
            </a:pPr>
            <a:r>
              <a:rPr lang="en-US">
                <a:latin typeface="+mn-lt"/>
              </a:rPr>
              <a:t>Highlights should be submitted regularly to your Point of Contact (POC). In general, highlights should focus on a published, or soon to be published, paper.  Information on publication timing, should be shared (in writing). Highlights involving sensitive information that would compromise patents, for example, should be shared in emails, not as a highlight slide.  </a:t>
            </a:r>
          </a:p>
          <a:p>
            <a:pPr marL="457200" lvl="1">
              <a:buFontTx/>
              <a:buNone/>
            </a:pPr>
            <a:endParaRPr lang="en-US" sz="1400">
              <a:latin typeface="+mn-lt"/>
            </a:endParaRPr>
          </a:p>
          <a:p>
            <a:pPr marL="457200" lvl="1">
              <a:buFont typeface="Arial" pitchFamily="34" charset="0"/>
              <a:buChar char="•"/>
            </a:pPr>
            <a:r>
              <a:rPr lang="en-US">
                <a:latin typeface="+mn-lt"/>
              </a:rPr>
              <a:t>Send your POC a copy the published paper (if available) or preprint if not yet published with the highlight. </a:t>
            </a:r>
          </a:p>
          <a:p>
            <a:pPr marL="457200" lvl="1">
              <a:buFont typeface="Arial" pitchFamily="34" charset="0"/>
              <a:buChar char="•"/>
            </a:pPr>
            <a:endParaRPr lang="en-US" sz="1400">
              <a:latin typeface="+mn-lt"/>
            </a:endParaRPr>
          </a:p>
          <a:p>
            <a:pPr marL="457200" lvl="1">
              <a:buFont typeface="Arial" pitchFamily="34" charset="0"/>
              <a:buChar char="•"/>
            </a:pPr>
            <a:r>
              <a:rPr lang="en-US">
                <a:latin typeface="+mn-lt"/>
              </a:rPr>
              <a:t>If your institution has a press release (or planned press release), please forward to your POC.  </a:t>
            </a:r>
          </a:p>
          <a:p>
            <a:pPr marL="457200" lvl="1">
              <a:buFont typeface="Arial" pitchFamily="34" charset="0"/>
              <a:buChar char="•"/>
            </a:pPr>
            <a:endParaRPr lang="en-US" sz="1400">
              <a:latin typeface="+mn-lt"/>
            </a:endParaRPr>
          </a:p>
          <a:p>
            <a:pPr marL="457200" lvl="1">
              <a:buFont typeface="Arial" pitchFamily="34" charset="0"/>
              <a:buChar char="•"/>
            </a:pPr>
            <a:r>
              <a:rPr lang="en-US">
                <a:latin typeface="+mn-lt"/>
              </a:rPr>
              <a:t>All graphics should be clear and large enough to be easily viewed.  Keep resolution of the embedded graphic in mind.</a:t>
            </a:r>
          </a:p>
          <a:p>
            <a:pPr marL="457200" lvl="1">
              <a:buFontTx/>
              <a:buNone/>
            </a:pPr>
            <a:endParaRPr lang="en-US" sz="1000">
              <a:latin typeface="+mn-lt"/>
            </a:endParaRPr>
          </a:p>
          <a:p>
            <a:pPr marL="225425" lvl="1" indent="3175" algn="ctr">
              <a:buFontTx/>
              <a:buNone/>
            </a:pPr>
            <a:r>
              <a:rPr lang="en-US" b="1">
                <a:latin typeface="+mn-lt"/>
              </a:rPr>
              <a:t>Well crafted highlight slides may be presented by many different people with many different science backgrounds!</a:t>
            </a:r>
            <a:endParaRPr lang="en-US">
              <a:latin typeface="+mn-lt"/>
            </a:endParaRPr>
          </a:p>
          <a:p>
            <a:pPr>
              <a:buFont typeface="Arial" panose="020B0604020202020204" pitchFamily="34" charset="0"/>
              <a:buNone/>
            </a:pPr>
            <a:endParaRPr lang="en-US">
              <a:solidFill>
                <a:srgbClr val="008000"/>
              </a:solidFill>
              <a:latin typeface="+mn-lt"/>
            </a:endParaRPr>
          </a:p>
        </p:txBody>
      </p:sp>
    </p:spTree>
    <p:extLst>
      <p:ext uri="{BB962C8B-B14F-4D97-AF65-F5344CB8AC3E}">
        <p14:creationId xmlns:p14="http://schemas.microsoft.com/office/powerpoint/2010/main" val="2868222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11FCFD-381C-C527-C860-CFABA2F3C87C}"/>
              </a:ext>
            </a:extLst>
          </p:cNvPr>
          <p:cNvPicPr>
            <a:picLocks noChangeAspect="1"/>
          </p:cNvPicPr>
          <p:nvPr/>
        </p:nvPicPr>
        <p:blipFill>
          <a:blip r:embed="rId2"/>
          <a:stretch>
            <a:fillRect/>
          </a:stretch>
        </p:blipFill>
        <p:spPr>
          <a:xfrm>
            <a:off x="8104798" y="1182259"/>
            <a:ext cx="3840480" cy="2157269"/>
          </a:xfrm>
          <a:prstGeom prst="rect">
            <a:avLst/>
          </a:prstGeom>
        </p:spPr>
      </p:pic>
      <p:sp>
        <p:nvSpPr>
          <p:cNvPr id="4" name="Slide Number Placeholder 3">
            <a:extLst>
              <a:ext uri="{FF2B5EF4-FFF2-40B4-BE49-F238E27FC236}">
                <a16:creationId xmlns:a16="http://schemas.microsoft.com/office/drawing/2014/main" id="{1FCC11B5-8247-D937-0095-FD295F29E845}"/>
              </a:ext>
            </a:extLst>
          </p:cNvPr>
          <p:cNvSpPr>
            <a:spLocks noGrp="1"/>
          </p:cNvSpPr>
          <p:nvPr>
            <p:ph type="sldNum" sz="quarter" idx="4"/>
          </p:nvPr>
        </p:nvSpPr>
        <p:spPr/>
        <p:txBody>
          <a:bodyPr/>
          <a:lstStyle/>
          <a:p>
            <a:fld id="{835B6AD7-18B8-4C9C-AA70-ABD830A869AC}" type="slidenum">
              <a:rPr lang="en-US" smtClean="0"/>
              <a:pPr/>
              <a:t>4</a:t>
            </a:fld>
            <a:endParaRPr lang="en-US"/>
          </a:p>
        </p:txBody>
      </p:sp>
      <p:sp>
        <p:nvSpPr>
          <p:cNvPr id="16" name="Title 3">
            <a:extLst>
              <a:ext uri="{FF2B5EF4-FFF2-40B4-BE49-F238E27FC236}">
                <a16:creationId xmlns:a16="http://schemas.microsoft.com/office/drawing/2014/main" id="{F998CCC6-B6AE-F905-065D-FE054BE908B5}"/>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t>How to Build a DOE Office of Science Highlight Slide</a:t>
            </a:r>
          </a:p>
        </p:txBody>
      </p:sp>
      <p:sp>
        <p:nvSpPr>
          <p:cNvPr id="17" name="TextBox 16">
            <a:extLst>
              <a:ext uri="{FF2B5EF4-FFF2-40B4-BE49-F238E27FC236}">
                <a16:creationId xmlns:a16="http://schemas.microsoft.com/office/drawing/2014/main" id="{1D8D2346-5F44-2085-25F0-A90332505DA2}"/>
              </a:ext>
            </a:extLst>
          </p:cNvPr>
          <p:cNvSpPr txBox="1"/>
          <p:nvPr/>
        </p:nvSpPr>
        <p:spPr>
          <a:xfrm>
            <a:off x="604350" y="926225"/>
            <a:ext cx="6552691" cy="677108"/>
          </a:xfrm>
          <a:prstGeom prst="rect">
            <a:avLst/>
          </a:prstGeom>
          <a:noFill/>
        </p:spPr>
        <p:txBody>
          <a:bodyPr wrap="none" rtlCol="0">
            <a:spAutoFit/>
          </a:bodyPr>
          <a:lstStyle/>
          <a:p>
            <a:r>
              <a:rPr lang="en-US" sz="2000" b="1">
                <a:latin typeface="+mj-lt"/>
                <a:cs typeface="Arial" pitchFamily="34" charset="0"/>
              </a:rPr>
              <a:t>Title</a:t>
            </a:r>
          </a:p>
          <a:p>
            <a:r>
              <a:rPr lang="en-US">
                <a:latin typeface="+mj-lt"/>
              </a:rPr>
              <a:t>Attention grabbing and accessible but not exaggerated</a:t>
            </a:r>
          </a:p>
        </p:txBody>
      </p:sp>
      <p:sp>
        <p:nvSpPr>
          <p:cNvPr id="18" name="TextBox 17">
            <a:extLst>
              <a:ext uri="{FF2B5EF4-FFF2-40B4-BE49-F238E27FC236}">
                <a16:creationId xmlns:a16="http://schemas.microsoft.com/office/drawing/2014/main" id="{C350A0D1-FD9C-99EC-88D3-EED5E8D1B575}"/>
              </a:ext>
            </a:extLst>
          </p:cNvPr>
          <p:cNvSpPr txBox="1"/>
          <p:nvPr/>
        </p:nvSpPr>
        <p:spPr>
          <a:xfrm>
            <a:off x="604350" y="1613617"/>
            <a:ext cx="6552691" cy="3354765"/>
          </a:xfrm>
          <a:prstGeom prst="rect">
            <a:avLst/>
          </a:prstGeom>
          <a:noFill/>
        </p:spPr>
        <p:txBody>
          <a:bodyPr wrap="square" rtlCol="0">
            <a:spAutoFit/>
          </a:bodyPr>
          <a:lstStyle/>
          <a:p>
            <a:pPr>
              <a:spcAft>
                <a:spcPts val="600"/>
              </a:spcAft>
            </a:pPr>
            <a:r>
              <a:rPr lang="en-US" sz="2000" b="1">
                <a:latin typeface="+mj-lt"/>
                <a:cs typeface="Arial" pitchFamily="34" charset="0"/>
              </a:rPr>
              <a:t>Text</a:t>
            </a:r>
          </a:p>
          <a:p>
            <a:pPr>
              <a:spcAft>
                <a:spcPts val="600"/>
              </a:spcAft>
            </a:pPr>
            <a:r>
              <a:rPr lang="en-US">
                <a:latin typeface="+mj-lt"/>
              </a:rPr>
              <a:t>All text should be short and to the point – minimize words and stress significance to society. Please do not adjust font sizes.</a:t>
            </a:r>
            <a:endParaRPr lang="en-US" sz="800">
              <a:latin typeface="+mj-lt"/>
            </a:endParaRPr>
          </a:p>
          <a:p>
            <a:pPr marL="461963" lvl="1" indent="-225425">
              <a:spcAft>
                <a:spcPts val="600"/>
              </a:spcAft>
              <a:buFont typeface="Arial" pitchFamily="34" charset="0"/>
              <a:buChar char="•"/>
            </a:pPr>
            <a:r>
              <a:rPr lang="en-US" b="1">
                <a:latin typeface="+mj-lt"/>
              </a:rPr>
              <a:t>Scientific Achievement</a:t>
            </a:r>
            <a:r>
              <a:rPr lang="en-US">
                <a:latin typeface="+mj-lt"/>
              </a:rPr>
              <a:t> – 22 pt text</a:t>
            </a:r>
          </a:p>
          <a:p>
            <a:pPr marL="461963" lvl="1" indent="-225425">
              <a:spcAft>
                <a:spcPts val="600"/>
              </a:spcAft>
              <a:buFont typeface="Arial" pitchFamily="34" charset="0"/>
              <a:buChar char="•"/>
            </a:pPr>
            <a:r>
              <a:rPr lang="en-US" b="1">
                <a:latin typeface="+mj-lt"/>
              </a:rPr>
              <a:t>Significance and Impact</a:t>
            </a:r>
            <a:r>
              <a:rPr lang="en-US">
                <a:latin typeface="+mj-lt"/>
              </a:rPr>
              <a:t> – 22 pt text</a:t>
            </a:r>
          </a:p>
          <a:p>
            <a:pPr marL="461963" lvl="1">
              <a:spcAft>
                <a:spcPts val="600"/>
              </a:spcAft>
              <a:tabLst>
                <a:tab pos="457200" algn="l"/>
              </a:tabLst>
            </a:pPr>
            <a:r>
              <a:rPr lang="en-US">
                <a:latin typeface="+mj-lt"/>
              </a:rPr>
              <a:t>	Importance, relevance, or intriguing component 	of the 	finding to the field</a:t>
            </a:r>
          </a:p>
          <a:p>
            <a:pPr marL="461963" lvl="1" indent="-225425">
              <a:spcAft>
                <a:spcPts val="600"/>
              </a:spcAft>
              <a:buFont typeface="Arial" pitchFamily="34" charset="0"/>
              <a:buChar char="•"/>
            </a:pPr>
            <a:r>
              <a:rPr lang="en-US" b="1">
                <a:latin typeface="+mj-lt"/>
              </a:rPr>
              <a:t>Research Details </a:t>
            </a:r>
            <a:r>
              <a:rPr lang="en-US">
                <a:latin typeface="+mj-lt"/>
              </a:rPr>
              <a:t>– Address the research approach in 2-4 bullet points – 20 pt text</a:t>
            </a:r>
          </a:p>
          <a:p>
            <a:pPr marL="461963" lvl="1" indent="-225425">
              <a:spcAft>
                <a:spcPts val="600"/>
              </a:spcAft>
              <a:buFont typeface="Arial" pitchFamily="34" charset="0"/>
              <a:buChar char="•"/>
            </a:pPr>
            <a:r>
              <a:rPr lang="en-US" b="1">
                <a:latin typeface="+mj-lt"/>
                <a:cs typeface="Arial" pitchFamily="34" charset="0"/>
              </a:rPr>
              <a:t>Citation - </a:t>
            </a:r>
            <a:r>
              <a:rPr lang="en-US">
                <a:latin typeface="+mj-lt"/>
              </a:rPr>
              <a:t>Full citation with DOI is preferable</a:t>
            </a:r>
          </a:p>
        </p:txBody>
      </p:sp>
      <p:sp>
        <p:nvSpPr>
          <p:cNvPr id="19" name="Freeform 15">
            <a:extLst>
              <a:ext uri="{FF2B5EF4-FFF2-40B4-BE49-F238E27FC236}">
                <a16:creationId xmlns:a16="http://schemas.microsoft.com/office/drawing/2014/main" id="{211CBD6E-B805-F5EE-0F49-DB47503BC65D}"/>
              </a:ext>
            </a:extLst>
          </p:cNvPr>
          <p:cNvSpPr/>
          <p:nvPr/>
        </p:nvSpPr>
        <p:spPr>
          <a:xfrm>
            <a:off x="2440757" y="1106088"/>
            <a:ext cx="5181600" cy="434788"/>
          </a:xfrm>
          <a:custGeom>
            <a:avLst/>
            <a:gdLst>
              <a:gd name="connsiteX0" fmla="*/ 0 w 5647765"/>
              <a:gd name="connsiteY0" fmla="*/ 258184 h 968188"/>
              <a:gd name="connsiteX1" fmla="*/ 3098202 w 5647765"/>
              <a:gd name="connsiteY1" fmla="*/ 118334 h 968188"/>
              <a:gd name="connsiteX2" fmla="*/ 5647765 w 5647765"/>
              <a:gd name="connsiteY2" fmla="*/ 968188 h 968188"/>
              <a:gd name="connsiteX3" fmla="*/ 5647765 w 5647765"/>
              <a:gd name="connsiteY3" fmla="*/ 968188 h 968188"/>
            </a:gdLst>
            <a:ahLst/>
            <a:cxnLst>
              <a:cxn ang="0">
                <a:pos x="connsiteX0" y="connsiteY0"/>
              </a:cxn>
              <a:cxn ang="0">
                <a:pos x="connsiteX1" y="connsiteY1"/>
              </a:cxn>
              <a:cxn ang="0">
                <a:pos x="connsiteX2" y="connsiteY2"/>
              </a:cxn>
              <a:cxn ang="0">
                <a:pos x="connsiteX3" y="connsiteY3"/>
              </a:cxn>
            </a:cxnLst>
            <a:rect l="l" t="t" r="r" b="b"/>
            <a:pathLst>
              <a:path w="5647765" h="968188">
                <a:moveTo>
                  <a:pt x="0" y="258184"/>
                </a:moveTo>
                <a:cubicBezTo>
                  <a:pt x="1078454" y="129092"/>
                  <a:pt x="2156908" y="0"/>
                  <a:pt x="3098202" y="118334"/>
                </a:cubicBezTo>
                <a:cubicBezTo>
                  <a:pt x="4039496" y="236668"/>
                  <a:pt x="5647765" y="968188"/>
                  <a:pt x="5647765" y="968188"/>
                </a:cubicBezTo>
                <a:lnTo>
                  <a:pt x="5647765" y="968188"/>
                </a:lnTo>
              </a:path>
            </a:pathLst>
          </a:custGeom>
          <a:ln w="5715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Left Brace 19">
            <a:extLst>
              <a:ext uri="{FF2B5EF4-FFF2-40B4-BE49-F238E27FC236}">
                <a16:creationId xmlns:a16="http://schemas.microsoft.com/office/drawing/2014/main" id="{ABA095B9-083C-0017-EF15-77DCE72CD615}"/>
              </a:ext>
            </a:extLst>
          </p:cNvPr>
          <p:cNvSpPr/>
          <p:nvPr/>
        </p:nvSpPr>
        <p:spPr>
          <a:xfrm>
            <a:off x="7418338" y="1254222"/>
            <a:ext cx="685800" cy="1909167"/>
          </a:xfrm>
          <a:prstGeom prst="leftBrace">
            <a:avLst>
              <a:gd name="adj1" fmla="val 8333"/>
              <a:gd name="adj2" fmla="val 50952"/>
            </a:avLst>
          </a:prstGeom>
          <a:ln w="508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3"/>
              </a:solidFill>
            </a:endParaRPr>
          </a:p>
        </p:txBody>
      </p:sp>
      <p:sp>
        <p:nvSpPr>
          <p:cNvPr id="21" name="Freeform 17">
            <a:extLst>
              <a:ext uri="{FF2B5EF4-FFF2-40B4-BE49-F238E27FC236}">
                <a16:creationId xmlns:a16="http://schemas.microsoft.com/office/drawing/2014/main" id="{D6508399-0E64-9239-0957-6096C4A1A6ED}"/>
              </a:ext>
            </a:extLst>
          </p:cNvPr>
          <p:cNvSpPr/>
          <p:nvPr/>
        </p:nvSpPr>
        <p:spPr>
          <a:xfrm flipV="1">
            <a:off x="6236812" y="4536070"/>
            <a:ext cx="1867327" cy="758875"/>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a:solidFill>
                  <a:schemeClr val="accent3"/>
                </a:solidFill>
              </a:ln>
              <a:solidFill>
                <a:schemeClr val="accent3"/>
              </a:solidFill>
            </a:endParaRPr>
          </a:p>
        </p:txBody>
      </p:sp>
      <p:sp>
        <p:nvSpPr>
          <p:cNvPr id="22" name="TextBox 21">
            <a:extLst>
              <a:ext uri="{FF2B5EF4-FFF2-40B4-BE49-F238E27FC236}">
                <a16:creationId xmlns:a16="http://schemas.microsoft.com/office/drawing/2014/main" id="{176610AA-2534-A7EF-1360-BE93536D49E5}"/>
              </a:ext>
            </a:extLst>
          </p:cNvPr>
          <p:cNvSpPr txBox="1"/>
          <p:nvPr/>
        </p:nvSpPr>
        <p:spPr>
          <a:xfrm>
            <a:off x="604350" y="4940572"/>
            <a:ext cx="6724278" cy="954107"/>
          </a:xfrm>
          <a:prstGeom prst="rect">
            <a:avLst/>
          </a:prstGeom>
          <a:noFill/>
        </p:spPr>
        <p:txBody>
          <a:bodyPr wrap="square">
            <a:spAutoFit/>
          </a:bodyPr>
          <a:lstStyle/>
          <a:p>
            <a:r>
              <a:rPr lang="en-US" sz="2000" b="1">
                <a:latin typeface="+mj-lt"/>
                <a:cs typeface="Arial" pitchFamily="34" charset="0"/>
              </a:rPr>
              <a:t>PowerPoint Notes</a:t>
            </a:r>
          </a:p>
          <a:p>
            <a:pPr marL="461963" indent="-227013">
              <a:buFont typeface="Arial" panose="020B0604020202020204" pitchFamily="34" charset="0"/>
              <a:buChar char="•"/>
            </a:pPr>
            <a:r>
              <a:rPr lang="en-US">
                <a:latin typeface="+mj-lt"/>
              </a:rPr>
              <a:t>Give a 1-2 paragraph detailed explanation with acknowledgements and optional related links</a:t>
            </a:r>
            <a:endParaRPr lang="en-US"/>
          </a:p>
        </p:txBody>
      </p:sp>
      <p:sp>
        <p:nvSpPr>
          <p:cNvPr id="26" name="TextBox 25">
            <a:extLst>
              <a:ext uri="{FF2B5EF4-FFF2-40B4-BE49-F238E27FC236}">
                <a16:creationId xmlns:a16="http://schemas.microsoft.com/office/drawing/2014/main" id="{8E1795E7-D3D4-C8F2-7D4B-F4E08571704B}"/>
              </a:ext>
            </a:extLst>
          </p:cNvPr>
          <p:cNvSpPr txBox="1"/>
          <p:nvPr/>
        </p:nvSpPr>
        <p:spPr>
          <a:xfrm>
            <a:off x="-81793" y="5876052"/>
            <a:ext cx="12286314" cy="400110"/>
          </a:xfrm>
          <a:prstGeom prst="rect">
            <a:avLst/>
          </a:prstGeom>
          <a:noFill/>
        </p:spPr>
        <p:txBody>
          <a:bodyPr wrap="square">
            <a:spAutoFit/>
          </a:bodyPr>
          <a:lstStyle/>
          <a:p>
            <a:pPr algn="ctr"/>
            <a:r>
              <a:rPr lang="en-US" sz="2000">
                <a:effectLst/>
                <a:latin typeface="+mj-lt"/>
                <a:ea typeface="Verdana" panose="020B0604030504040204" pitchFamily="34" charset="0"/>
              </a:rPr>
              <a:t>Sponsor delineation of work should be made clear here, and reflect acknowledgements/credit lines</a:t>
            </a:r>
            <a:endParaRPr lang="en-US" sz="2000">
              <a:latin typeface="+mj-lt"/>
              <a:ea typeface="Verdana" panose="020B0604030504040204" pitchFamily="34" charset="0"/>
            </a:endParaRPr>
          </a:p>
        </p:txBody>
      </p:sp>
      <p:pic>
        <p:nvPicPr>
          <p:cNvPr id="2" name="Picture 1">
            <a:extLst>
              <a:ext uri="{FF2B5EF4-FFF2-40B4-BE49-F238E27FC236}">
                <a16:creationId xmlns:a16="http://schemas.microsoft.com/office/drawing/2014/main" id="{2CC2B59D-25D1-7010-16BA-E7D7FECE51FF}"/>
              </a:ext>
            </a:extLst>
          </p:cNvPr>
          <p:cNvPicPr>
            <a:picLocks noChangeAspect="1"/>
          </p:cNvPicPr>
          <p:nvPr/>
        </p:nvPicPr>
        <p:blipFill>
          <a:blip r:embed="rId3"/>
          <a:stretch>
            <a:fillRect/>
          </a:stretch>
        </p:blipFill>
        <p:spPr>
          <a:xfrm>
            <a:off x="8183714" y="3350997"/>
            <a:ext cx="3761564" cy="1716070"/>
          </a:xfrm>
          <a:prstGeom prst="rect">
            <a:avLst/>
          </a:prstGeom>
        </p:spPr>
      </p:pic>
    </p:spTree>
    <p:extLst>
      <p:ext uri="{BB962C8B-B14F-4D97-AF65-F5344CB8AC3E}">
        <p14:creationId xmlns:p14="http://schemas.microsoft.com/office/powerpoint/2010/main" val="15596938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03DB65-24D5-2982-8CAE-85CD59F3DB83}"/>
              </a:ext>
            </a:extLst>
          </p:cNvPr>
          <p:cNvPicPr>
            <a:picLocks noChangeAspect="1"/>
          </p:cNvPicPr>
          <p:nvPr/>
        </p:nvPicPr>
        <p:blipFill>
          <a:blip r:embed="rId3"/>
          <a:stretch>
            <a:fillRect/>
          </a:stretch>
        </p:blipFill>
        <p:spPr>
          <a:xfrm>
            <a:off x="6666271" y="2313220"/>
            <a:ext cx="5303520" cy="2979086"/>
          </a:xfrm>
          <a:prstGeom prst="rect">
            <a:avLst/>
          </a:prstGeom>
        </p:spPr>
      </p:pic>
      <p:sp>
        <p:nvSpPr>
          <p:cNvPr id="4" name="Slide Number Placeholder 3">
            <a:extLst>
              <a:ext uri="{FF2B5EF4-FFF2-40B4-BE49-F238E27FC236}">
                <a16:creationId xmlns:a16="http://schemas.microsoft.com/office/drawing/2014/main" id="{A7D55C77-6040-28F0-75D1-67D0CF98ABF9}"/>
              </a:ext>
            </a:extLst>
          </p:cNvPr>
          <p:cNvSpPr>
            <a:spLocks noGrp="1"/>
          </p:cNvSpPr>
          <p:nvPr>
            <p:ph type="sldNum" sz="quarter" idx="4"/>
          </p:nvPr>
        </p:nvSpPr>
        <p:spPr/>
        <p:txBody>
          <a:bodyPr/>
          <a:lstStyle/>
          <a:p>
            <a:fld id="{835B6AD7-18B8-4C9C-AA70-ABD830A869AC}" type="slidenum">
              <a:rPr lang="en-US" smtClean="0"/>
              <a:pPr/>
              <a:t>5</a:t>
            </a:fld>
            <a:endParaRPr lang="en-US"/>
          </a:p>
        </p:txBody>
      </p:sp>
      <p:sp>
        <p:nvSpPr>
          <p:cNvPr id="6" name="TextBox 5">
            <a:extLst>
              <a:ext uri="{FF2B5EF4-FFF2-40B4-BE49-F238E27FC236}">
                <a16:creationId xmlns:a16="http://schemas.microsoft.com/office/drawing/2014/main" id="{6EA94FE3-A4BC-1A6B-1BBC-82B5811DEDEC}"/>
              </a:ext>
            </a:extLst>
          </p:cNvPr>
          <p:cNvSpPr txBox="1"/>
          <p:nvPr/>
        </p:nvSpPr>
        <p:spPr>
          <a:xfrm>
            <a:off x="655280" y="3770043"/>
            <a:ext cx="5342108" cy="1538883"/>
          </a:xfrm>
          <a:prstGeom prst="rect">
            <a:avLst/>
          </a:prstGeom>
          <a:noFill/>
        </p:spPr>
        <p:txBody>
          <a:bodyPr wrap="square" rtlCol="0">
            <a:spAutoFit/>
          </a:bodyPr>
          <a:lstStyle/>
          <a:p>
            <a:pPr>
              <a:spcAft>
                <a:spcPts val="600"/>
              </a:spcAft>
            </a:pPr>
            <a:r>
              <a:rPr lang="en-US" sz="2400" b="1">
                <a:cs typeface="Arial" pitchFamily="34" charset="0"/>
              </a:rPr>
              <a:t>Institutional logo(s)</a:t>
            </a:r>
          </a:p>
          <a:p>
            <a:pPr marL="461963" lvl="1" indent="-236538">
              <a:spcAft>
                <a:spcPts val="600"/>
              </a:spcAft>
              <a:buFont typeface="Arial" panose="020B0604020202020204" pitchFamily="34" charset="0"/>
              <a:buChar char="•"/>
            </a:pPr>
            <a:r>
              <a:rPr lang="en-US" sz="2000"/>
              <a:t>Include affiliations or institutional logos</a:t>
            </a:r>
          </a:p>
          <a:p>
            <a:pPr marL="461963" lvl="1" indent="-236538">
              <a:spcAft>
                <a:spcPts val="600"/>
              </a:spcAft>
              <a:buFont typeface="Arial" panose="020B0604020202020204" pitchFamily="34" charset="0"/>
              <a:buChar char="•"/>
            </a:pPr>
            <a:r>
              <a:rPr lang="en-US" sz="2000"/>
              <a:t>Indicate institution where research was performed (if possible)</a:t>
            </a:r>
          </a:p>
        </p:txBody>
      </p:sp>
      <p:sp>
        <p:nvSpPr>
          <p:cNvPr id="10" name="TextBox 9">
            <a:extLst>
              <a:ext uri="{FF2B5EF4-FFF2-40B4-BE49-F238E27FC236}">
                <a16:creationId xmlns:a16="http://schemas.microsoft.com/office/drawing/2014/main" id="{2A460A5F-E81A-F1B9-C93E-C5E8B188F265}"/>
              </a:ext>
            </a:extLst>
          </p:cNvPr>
          <p:cNvSpPr txBox="1"/>
          <p:nvPr/>
        </p:nvSpPr>
        <p:spPr>
          <a:xfrm>
            <a:off x="661562" y="1136104"/>
            <a:ext cx="5406542" cy="2462213"/>
          </a:xfrm>
          <a:prstGeom prst="rect">
            <a:avLst/>
          </a:prstGeom>
          <a:noFill/>
        </p:spPr>
        <p:txBody>
          <a:bodyPr wrap="square" rtlCol="0">
            <a:spAutoFit/>
          </a:bodyPr>
          <a:lstStyle/>
          <a:p>
            <a:pPr>
              <a:spcAft>
                <a:spcPts val="600"/>
              </a:spcAft>
            </a:pPr>
            <a:r>
              <a:rPr lang="en-US" sz="2400" b="1">
                <a:cs typeface="Arial" pitchFamily="34" charset="0"/>
              </a:rPr>
              <a:t>Figures</a:t>
            </a:r>
          </a:p>
          <a:p>
            <a:pPr marL="461963" lvl="1" indent="-236538">
              <a:spcAft>
                <a:spcPts val="600"/>
              </a:spcAft>
              <a:buFont typeface="Arial" panose="020B0604020202020204" pitchFamily="34" charset="0"/>
              <a:buChar char="•"/>
            </a:pPr>
            <a:r>
              <a:rPr lang="en-US" sz="2000"/>
              <a:t>Visually compelling figure(s) to explain the research</a:t>
            </a:r>
          </a:p>
          <a:p>
            <a:pPr marL="461963" lvl="1" indent="-236538">
              <a:spcAft>
                <a:spcPts val="600"/>
              </a:spcAft>
              <a:buFont typeface="Arial" panose="020B0604020202020204" pitchFamily="34" charset="0"/>
              <a:buChar char="•"/>
              <a:tabLst>
                <a:tab pos="288925" algn="l"/>
              </a:tabLst>
            </a:pPr>
            <a:r>
              <a:rPr lang="en-US" sz="2000"/>
              <a:t>Include legends and descriptive caption</a:t>
            </a:r>
          </a:p>
          <a:p>
            <a:pPr>
              <a:spcAft>
                <a:spcPts val="600"/>
              </a:spcAft>
            </a:pPr>
            <a:r>
              <a:rPr lang="en-US" sz="1000"/>
              <a:t>	</a:t>
            </a:r>
          </a:p>
          <a:p>
            <a:pPr>
              <a:spcAft>
                <a:spcPts val="600"/>
              </a:spcAft>
            </a:pPr>
            <a:r>
              <a:rPr lang="en-US" sz="2000"/>
              <a:t>DOE has the right to use published journal images per contractual funding agreements</a:t>
            </a:r>
          </a:p>
        </p:txBody>
      </p:sp>
      <p:sp>
        <p:nvSpPr>
          <p:cNvPr id="11" name="Title 2">
            <a:extLst>
              <a:ext uri="{FF2B5EF4-FFF2-40B4-BE49-F238E27FC236}">
                <a16:creationId xmlns:a16="http://schemas.microsoft.com/office/drawing/2014/main" id="{B40F3D39-AA3D-ECCE-8673-FB7CAFABC2EA}"/>
              </a:ext>
            </a:extLst>
          </p:cNvPr>
          <p:cNvSpPr txBox="1">
            <a:spLocks/>
          </p:cNvSpPr>
          <p:nvPr/>
        </p:nvSpPr>
        <p:spPr>
          <a:xfrm>
            <a:off x="404813" y="0"/>
            <a:ext cx="11787187" cy="9032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tx1"/>
                </a:solidFill>
                <a:latin typeface="+mj-lt"/>
                <a:ea typeface="Segoe UI Black" panose="020B0A02040204020203" pitchFamily="34" charset="0"/>
                <a:cs typeface="+mj-cs"/>
              </a:defRPr>
            </a:lvl1pPr>
          </a:lstStyle>
          <a:p>
            <a:r>
              <a:rPr lang="en-US" sz="3200">
                <a:latin typeface="+mn-lt"/>
              </a:rPr>
              <a:t>How to Build a DOE Office of Science Highlight Slide</a:t>
            </a:r>
          </a:p>
        </p:txBody>
      </p:sp>
      <p:sp>
        <p:nvSpPr>
          <p:cNvPr id="3" name="Freeform 11">
            <a:extLst>
              <a:ext uri="{FF2B5EF4-FFF2-40B4-BE49-F238E27FC236}">
                <a16:creationId xmlns:a16="http://schemas.microsoft.com/office/drawing/2014/main" id="{529140E9-79FF-A49C-1CAE-B3478A3095A2}"/>
              </a:ext>
            </a:extLst>
          </p:cNvPr>
          <p:cNvSpPr/>
          <p:nvPr/>
        </p:nvSpPr>
        <p:spPr>
          <a:xfrm>
            <a:off x="5697035" y="3294779"/>
            <a:ext cx="853726" cy="301506"/>
          </a:xfrm>
          <a:custGeom>
            <a:avLst/>
            <a:gdLst>
              <a:gd name="connsiteX0" fmla="*/ 0 w 5271247"/>
              <a:gd name="connsiteY0" fmla="*/ 0 h 2700170"/>
              <a:gd name="connsiteX1" fmla="*/ 2420470 w 5271247"/>
              <a:gd name="connsiteY1" fmla="*/ 1559859 h 2700170"/>
              <a:gd name="connsiteX2" fmla="*/ 5271247 w 5271247"/>
              <a:gd name="connsiteY2" fmla="*/ 2700170 h 2700170"/>
            </a:gdLst>
            <a:ahLst/>
            <a:cxnLst>
              <a:cxn ang="0">
                <a:pos x="connsiteX0" y="connsiteY0"/>
              </a:cxn>
              <a:cxn ang="0">
                <a:pos x="connsiteX1" y="connsiteY1"/>
              </a:cxn>
              <a:cxn ang="0">
                <a:pos x="connsiteX2" y="connsiteY2"/>
              </a:cxn>
            </a:cxnLst>
            <a:rect l="l" t="t" r="r" b="b"/>
            <a:pathLst>
              <a:path w="5271247" h="2700170">
                <a:moveTo>
                  <a:pt x="0" y="0"/>
                </a:moveTo>
                <a:cubicBezTo>
                  <a:pt x="770964" y="554915"/>
                  <a:pt x="1541929" y="1109831"/>
                  <a:pt x="2420470" y="1559859"/>
                </a:cubicBezTo>
                <a:cubicBezTo>
                  <a:pt x="3299011" y="2009887"/>
                  <a:pt x="4285129" y="2355028"/>
                  <a:pt x="5271247" y="2700170"/>
                </a:cubicBezTo>
              </a:path>
            </a:pathLst>
          </a:cu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2">
            <a:extLst>
              <a:ext uri="{FF2B5EF4-FFF2-40B4-BE49-F238E27FC236}">
                <a16:creationId xmlns:a16="http://schemas.microsoft.com/office/drawing/2014/main" id="{0A7B15D1-B0BA-B6C0-742C-E9819FB69FF1}"/>
              </a:ext>
            </a:extLst>
          </p:cNvPr>
          <p:cNvSpPr/>
          <p:nvPr/>
        </p:nvSpPr>
        <p:spPr>
          <a:xfrm>
            <a:off x="5389922" y="4855464"/>
            <a:ext cx="2743199" cy="137609"/>
          </a:xfrm>
          <a:custGeom>
            <a:avLst/>
            <a:gdLst>
              <a:gd name="connsiteX0" fmla="*/ 0 w 1818042"/>
              <a:gd name="connsiteY0" fmla="*/ 0 h 935915"/>
              <a:gd name="connsiteX1" fmla="*/ 1258645 w 1818042"/>
              <a:gd name="connsiteY1" fmla="*/ 710004 h 935915"/>
              <a:gd name="connsiteX2" fmla="*/ 1818042 w 1818042"/>
              <a:gd name="connsiteY2" fmla="*/ 935915 h 935915"/>
            </a:gdLst>
            <a:ahLst/>
            <a:cxnLst>
              <a:cxn ang="0">
                <a:pos x="connsiteX0" y="connsiteY0"/>
              </a:cxn>
              <a:cxn ang="0">
                <a:pos x="connsiteX1" y="connsiteY1"/>
              </a:cxn>
              <a:cxn ang="0">
                <a:pos x="connsiteX2" y="connsiteY2"/>
              </a:cxn>
            </a:cxnLst>
            <a:rect l="l" t="t" r="r" b="b"/>
            <a:pathLst>
              <a:path w="1818042" h="935915">
                <a:moveTo>
                  <a:pt x="0" y="0"/>
                </a:moveTo>
                <a:cubicBezTo>
                  <a:pt x="477819" y="277009"/>
                  <a:pt x="955638" y="554018"/>
                  <a:pt x="1258645" y="710004"/>
                </a:cubicBezTo>
                <a:cubicBezTo>
                  <a:pt x="1561652" y="865990"/>
                  <a:pt x="1689847" y="900952"/>
                  <a:pt x="1818042" y="935915"/>
                </a:cubicBezTo>
              </a:path>
            </a:pathLst>
          </a:custGeom>
          <a:ln w="50800">
            <a:solidFill>
              <a:schemeClr val="accent1">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e 12">
            <a:extLst>
              <a:ext uri="{FF2B5EF4-FFF2-40B4-BE49-F238E27FC236}">
                <a16:creationId xmlns:a16="http://schemas.microsoft.com/office/drawing/2014/main" id="{28228F54-18CE-2831-54F7-EFFF235B346F}"/>
              </a:ext>
            </a:extLst>
          </p:cNvPr>
          <p:cNvSpPr/>
          <p:nvPr/>
        </p:nvSpPr>
        <p:spPr>
          <a:xfrm>
            <a:off x="8199459" y="4787594"/>
            <a:ext cx="609600" cy="384953"/>
          </a:xfrm>
          <a:prstGeom prst="leftBrac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814950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A899E0-809B-46E5-9CA7-368D37C42E37}"/>
              </a:ext>
            </a:extLst>
          </p:cNvPr>
          <p:cNvSpPr>
            <a:spLocks noGrp="1"/>
          </p:cNvSpPr>
          <p:nvPr>
            <p:ph type="sldNum" sz="quarter" idx="12"/>
          </p:nvPr>
        </p:nvSpPr>
        <p:spPr>
          <a:xfrm>
            <a:off x="11436808" y="6308056"/>
            <a:ext cx="576296" cy="365125"/>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accent1">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6CA2777-A89F-4130-B308-73BB65955918}" type="slidenum">
              <a:rPr lang="en-US" smtClean="0"/>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000" b="0" i="0" u="none" strike="noStrike" kern="1200" cap="none" spc="0" normalizeH="0" baseline="0" noProof="0">
              <a:ln>
                <a:noFill/>
              </a:ln>
              <a:solidFill>
                <a:srgbClr val="0F3F66"/>
              </a:solidFill>
              <a:effectLst/>
              <a:uLnTx/>
              <a:uFillTx/>
              <a:latin typeface="Arial" charset="0"/>
              <a:ea typeface="+mn-ea"/>
              <a:cs typeface="+mn-cs"/>
            </a:endParaRPr>
          </a:p>
        </p:txBody>
      </p:sp>
      <p:sp>
        <p:nvSpPr>
          <p:cNvPr id="23" name="Rectangle 22">
            <a:extLst>
              <a:ext uri="{FF2B5EF4-FFF2-40B4-BE49-F238E27FC236}">
                <a16:creationId xmlns:a16="http://schemas.microsoft.com/office/drawing/2014/main" id="{61E319B0-40C1-4006-BDAD-053C6FD8ABA8}"/>
              </a:ext>
            </a:extLst>
          </p:cNvPr>
          <p:cNvSpPr/>
          <p:nvPr/>
        </p:nvSpPr>
        <p:spPr>
          <a:xfrm>
            <a:off x="155045" y="5492448"/>
            <a:ext cx="4173471" cy="815608"/>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a:ln>
                  <a:noFill/>
                </a:ln>
                <a:effectLst/>
                <a:uLnTx/>
                <a:uFillTx/>
                <a:ea typeface="+mn-ea"/>
                <a:cs typeface="Arial" panose="020B0604020202020204" pitchFamily="34" charset="0"/>
              </a:rPr>
              <a:t>K. Khedekar, A. </a:t>
            </a:r>
            <a:r>
              <a:rPr kumimoji="0" lang="en-US" sz="1050" b="0" i="0" u="none" strike="noStrike" kern="1200" cap="none" spc="0" normalizeH="0" baseline="0" noProof="0" err="1">
                <a:ln>
                  <a:noFill/>
                </a:ln>
                <a:effectLst/>
                <a:uLnTx/>
                <a:uFillTx/>
                <a:ea typeface="+mn-ea"/>
                <a:cs typeface="Arial" panose="020B0604020202020204" pitchFamily="34" charset="0"/>
              </a:rPr>
              <a:t>Zaffora</a:t>
            </a:r>
            <a:r>
              <a:rPr kumimoji="0" lang="en-US" sz="1050" b="0" i="0" u="none" strike="noStrike" kern="1200" cap="none" spc="0" normalizeH="0" baseline="0" noProof="0">
                <a:ln>
                  <a:noFill/>
                </a:ln>
                <a:effectLst/>
                <a:uLnTx/>
                <a:uFillTx/>
                <a:ea typeface="+mn-ea"/>
                <a:cs typeface="Arial" panose="020B0604020202020204" pitchFamily="34" charset="0"/>
              </a:rPr>
              <a:t>, M. Santamaria, M. Coats, S. </a:t>
            </a:r>
            <a:r>
              <a:rPr kumimoji="0" lang="en-US" sz="1050" b="0" i="0" u="none" strike="noStrike" kern="1200" cap="none" spc="0" normalizeH="0" baseline="0" noProof="0" err="1">
                <a:ln>
                  <a:noFill/>
                </a:ln>
                <a:effectLst/>
                <a:uLnTx/>
                <a:uFillTx/>
                <a:ea typeface="+mn-ea"/>
                <a:cs typeface="Arial" panose="020B0604020202020204" pitchFamily="34" charset="0"/>
              </a:rPr>
              <a:t>Pylypenko</a:t>
            </a:r>
            <a:r>
              <a:rPr kumimoji="0" lang="en-US" sz="1050" b="0" i="0" u="none" strike="noStrike" kern="1200" cap="none" spc="0" normalizeH="0" baseline="0" noProof="0">
                <a:ln>
                  <a:noFill/>
                </a:ln>
                <a:effectLst/>
                <a:uLnTx/>
                <a:uFillTx/>
                <a:ea typeface="+mn-ea"/>
                <a:cs typeface="Arial" panose="020B0604020202020204" pitchFamily="34" charset="0"/>
              </a:rPr>
              <a:t>, J. Braaten, P. </a:t>
            </a:r>
            <a:r>
              <a:rPr kumimoji="0" lang="en-US" sz="1050" b="0" i="0" u="none" strike="noStrike" kern="1200" cap="none" spc="0" normalizeH="0" baseline="0" noProof="0" err="1">
                <a:ln>
                  <a:noFill/>
                </a:ln>
                <a:effectLst/>
                <a:uLnTx/>
                <a:uFillTx/>
                <a:ea typeface="+mn-ea"/>
                <a:cs typeface="Arial" panose="020B0604020202020204" pitchFamily="34" charset="0"/>
              </a:rPr>
              <a:t>Atanassov</a:t>
            </a:r>
            <a:r>
              <a:rPr kumimoji="0" lang="en-US" sz="1050" b="0" i="0" u="none" strike="noStrike" kern="1200" cap="none" spc="0" normalizeH="0" baseline="0" noProof="0">
                <a:ln>
                  <a:noFill/>
                </a:ln>
                <a:effectLst/>
                <a:uLnTx/>
                <a:uFillTx/>
                <a:ea typeface="+mn-ea"/>
                <a:cs typeface="Arial" panose="020B0604020202020204" pitchFamily="34" charset="0"/>
              </a:rPr>
              <a:t>, N. Tamura, L. Cheng, C. Johnston, and I.V. </a:t>
            </a:r>
            <a:r>
              <a:rPr kumimoji="0" lang="en-US" sz="1050" b="0" i="0" u="none" strike="noStrike" kern="1200" cap="none" spc="0" normalizeH="0" baseline="0" noProof="0" err="1">
                <a:ln>
                  <a:noFill/>
                </a:ln>
                <a:effectLst/>
                <a:uLnTx/>
                <a:uFillTx/>
                <a:ea typeface="+mn-ea"/>
                <a:cs typeface="Arial" panose="020B0604020202020204" pitchFamily="34" charset="0"/>
              </a:rPr>
              <a:t>Zenyuk</a:t>
            </a:r>
            <a:r>
              <a:rPr kumimoji="0" lang="en-US" sz="1050" b="0" i="0" u="none" strike="noStrike" kern="1200" cap="none" spc="0" normalizeH="0" baseline="0" noProof="0">
                <a:ln>
                  <a:noFill/>
                </a:ln>
                <a:effectLst/>
                <a:uLnTx/>
                <a:uFillTx/>
                <a:ea typeface="+mn-ea"/>
                <a:cs typeface="Arial" panose="020B0604020202020204" pitchFamily="34" charset="0"/>
              </a:rPr>
              <a:t>, </a:t>
            </a:r>
            <a:r>
              <a:rPr kumimoji="0" lang="en-US" sz="1050" b="0" i="1" u="none" strike="noStrike" kern="1200" cap="none" spc="0" normalizeH="0" baseline="0" noProof="0">
                <a:ln>
                  <a:noFill/>
                </a:ln>
                <a:effectLst/>
                <a:uLnTx/>
                <a:uFillTx/>
                <a:ea typeface="+mn-ea"/>
                <a:cs typeface="Arial" panose="020B0604020202020204" pitchFamily="34" charset="0"/>
              </a:rPr>
              <a:t>Nat. </a:t>
            </a:r>
            <a:r>
              <a:rPr kumimoji="0" lang="en-US" sz="1050" b="0" i="1" u="none" strike="noStrike" kern="1200" cap="none" spc="0" normalizeH="0" baseline="0" noProof="0" err="1">
                <a:ln>
                  <a:noFill/>
                </a:ln>
                <a:effectLst/>
                <a:uLnTx/>
                <a:uFillTx/>
                <a:ea typeface="+mn-ea"/>
                <a:cs typeface="Arial" panose="020B0604020202020204" pitchFamily="34" charset="0"/>
              </a:rPr>
              <a:t>Catal</a:t>
            </a:r>
            <a:r>
              <a:rPr kumimoji="0" lang="en-US" sz="1050" b="0" i="1" u="none" strike="noStrike" kern="1200" cap="none" spc="0" normalizeH="0" baseline="0" noProof="0">
                <a:ln>
                  <a:noFill/>
                </a:ln>
                <a:effectLst/>
                <a:uLnTx/>
                <a:uFillTx/>
                <a:ea typeface="+mn-ea"/>
                <a:cs typeface="Arial" panose="020B0604020202020204" pitchFamily="34" charset="0"/>
              </a:rPr>
              <a:t>.</a:t>
            </a:r>
            <a:r>
              <a:rPr kumimoji="0" lang="en-US" sz="1050" b="0" i="0" u="none" strike="noStrike" kern="1200" cap="none" spc="0" normalizeH="0" baseline="0" noProof="0">
                <a:ln>
                  <a:noFill/>
                </a:ln>
                <a:effectLst/>
                <a:uLnTx/>
                <a:uFillTx/>
                <a:ea typeface="+mn-ea"/>
                <a:cs typeface="Arial" panose="020B0604020202020204" pitchFamily="34" charset="0"/>
              </a:rPr>
              <a:t> </a:t>
            </a:r>
            <a:r>
              <a:rPr kumimoji="0" lang="en-US" sz="1050" b="1" i="0" u="none" strike="noStrike" kern="1200" cap="none" spc="0" normalizeH="0" baseline="0" noProof="0">
                <a:ln>
                  <a:noFill/>
                </a:ln>
                <a:effectLst/>
                <a:uLnTx/>
                <a:uFillTx/>
                <a:ea typeface="+mn-ea"/>
                <a:cs typeface="Arial" panose="020B0604020202020204" pitchFamily="34" charset="0"/>
              </a:rPr>
              <a:t>6</a:t>
            </a:r>
            <a:r>
              <a:rPr kumimoji="0" lang="en-US" sz="1050" b="0" i="0" u="none" strike="noStrike" kern="1200" cap="none" spc="0" normalizeH="0" baseline="0" noProof="0">
                <a:ln>
                  <a:noFill/>
                </a:ln>
                <a:effectLst/>
                <a:uLnTx/>
                <a:uFillTx/>
                <a:ea typeface="+mn-ea"/>
                <a:cs typeface="Arial" panose="020B0604020202020204" pitchFamily="34" charset="0"/>
              </a:rPr>
              <a:t>, 676 (2023), doi:10.1038/s41929-023-00993-6. </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050" b="0" i="0" u="none" strike="noStrike" kern="1200" cap="none" spc="0" normalizeH="0" baseline="0" noProof="0">
                <a:ln>
                  <a:noFill/>
                </a:ln>
                <a:effectLst/>
                <a:uLnTx/>
                <a:uFillTx/>
                <a:ea typeface="+mn-ea"/>
                <a:cs typeface="Arial" panose="020B0604020202020204" pitchFamily="34" charset="0"/>
              </a:rPr>
              <a:t>Work was performed at ALS/LBNL. </a:t>
            </a:r>
          </a:p>
        </p:txBody>
      </p:sp>
      <p:sp>
        <p:nvSpPr>
          <p:cNvPr id="11" name="Title 1">
            <a:extLst>
              <a:ext uri="{FF2B5EF4-FFF2-40B4-BE49-F238E27FC236}">
                <a16:creationId xmlns:a16="http://schemas.microsoft.com/office/drawing/2014/main" id="{D7747B4D-9046-8D0D-DAD5-B6C30624EFD2}"/>
              </a:ext>
            </a:extLst>
          </p:cNvPr>
          <p:cNvSpPr>
            <a:spLocks noGrp="1"/>
          </p:cNvSpPr>
          <p:nvPr>
            <p:ph type="title"/>
          </p:nvPr>
        </p:nvSpPr>
        <p:spPr>
          <a:xfrm>
            <a:off x="145053" y="23286"/>
            <a:ext cx="11901893" cy="902525"/>
          </a:xfrm>
        </p:spPr>
        <p:txBody>
          <a:bodyPr>
            <a:normAutofit/>
          </a:bodyPr>
          <a:lstStyle/>
          <a:p>
            <a:pPr algn="ctr"/>
            <a:r>
              <a:rPr lang="en-US" sz="2800" dirty="0"/>
              <a:t>Tracking Platinum Movement on Fuel-Cell Electrodes</a:t>
            </a:r>
          </a:p>
        </p:txBody>
      </p:sp>
      <p:sp>
        <p:nvSpPr>
          <p:cNvPr id="7" name="Rectangle 35">
            <a:extLst>
              <a:ext uri="{FF2B5EF4-FFF2-40B4-BE49-F238E27FC236}">
                <a16:creationId xmlns:a16="http://schemas.microsoft.com/office/drawing/2014/main" id="{322F0C1E-BB76-835D-DB74-01D75D303C0B}"/>
              </a:ext>
            </a:extLst>
          </p:cNvPr>
          <p:cNvSpPr>
            <a:spLocks noChangeArrowheads="1"/>
          </p:cNvSpPr>
          <p:nvPr/>
        </p:nvSpPr>
        <p:spPr bwMode="auto">
          <a:xfrm>
            <a:off x="4339843" y="748369"/>
            <a:ext cx="7836965" cy="50167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sz="2400" b="1" i="0" u="none" strike="noStrike" kern="1200" cap="none" spc="0" normalizeH="0" baseline="0" noProof="0" dirty="0">
                <a:ln>
                  <a:noFill/>
                </a:ln>
                <a:effectLst/>
                <a:uLnTx/>
                <a:uFillTx/>
                <a:latin typeface="+mj-lt"/>
                <a:ea typeface="Calibri" pitchFamily="34" charset="0"/>
                <a:cs typeface="Calibri"/>
              </a:rPr>
              <a:t>Scientific Achievement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200" b="0" i="0" u="none" strike="noStrike" kern="1200" cap="none" spc="0" normalizeH="0" baseline="0" noProof="0" dirty="0">
                <a:ln>
                  <a:noFill/>
                </a:ln>
                <a:effectLst/>
                <a:uLnTx/>
                <a:uFillTx/>
                <a:latin typeface="+mj-lt"/>
                <a:ea typeface="+mn-ea"/>
                <a:cs typeface="+mn-cs"/>
              </a:rPr>
              <a:t>The movement of platinum (Pt) nanoparticles that catalyze reactions in polymer electrolyte fuel cells (PEFCs) were tracked and correlated with nanoparticle degradation.</a:t>
            </a:r>
          </a:p>
          <a:p>
            <a:pPr marL="0" marR="0" lvl="0" indent="0" algn="l" defTabSz="914400" rtl="0" eaLnBrk="1" fontAlgn="base" latinLnBrk="0" hangingPunct="1">
              <a:lnSpc>
                <a:spcPct val="100000"/>
              </a:lnSpc>
              <a:spcBef>
                <a:spcPct val="0"/>
              </a:spcBef>
              <a:spcAft>
                <a:spcPts val="300"/>
              </a:spcAft>
              <a:buClrTx/>
              <a:buSzTx/>
              <a:buFontTx/>
              <a:buNone/>
              <a:tabLst/>
              <a:defRPr/>
            </a:pPr>
            <a:r>
              <a:rPr kumimoji="0" lang="en-US" altLang="ja-JP" sz="2400" b="1" i="0" u="none" strike="noStrike" kern="1200" cap="none" spc="0" normalizeH="0" baseline="0" noProof="0" dirty="0">
                <a:ln>
                  <a:noFill/>
                </a:ln>
                <a:effectLst/>
                <a:uLnTx/>
                <a:uFillTx/>
                <a:latin typeface="+mj-lt"/>
                <a:ea typeface="Calibri" pitchFamily="34" charset="0"/>
                <a:cs typeface="Calibri"/>
              </a:rPr>
              <a:t>Significance </a:t>
            </a:r>
            <a:r>
              <a:rPr kumimoji="0" lang="en-US" altLang="ja-JP" sz="2400" b="1" i="0" u="none" strike="noStrike" kern="1200" cap="none" spc="0" normalizeH="0" baseline="0" noProof="0" dirty="0">
                <a:ln>
                  <a:noFill/>
                </a:ln>
                <a:effectLst/>
                <a:uLnTx/>
                <a:uFillTx/>
                <a:latin typeface="+mj-lt"/>
                <a:ea typeface="Calibri" panose="020F0502020204030204" pitchFamily="34" charset="0"/>
                <a:cs typeface="Calibri" panose="020F0502020204030204" pitchFamily="34" charset="0"/>
              </a:rPr>
              <a:t>and</a:t>
            </a:r>
            <a:r>
              <a:rPr kumimoji="0" lang="en-US" altLang="ja-JP" sz="2400" b="1" i="0" u="none" strike="noStrike" kern="1200" cap="none" spc="0" normalizeH="0" baseline="0" noProof="0" dirty="0">
                <a:ln>
                  <a:noFill/>
                </a:ln>
                <a:effectLst/>
                <a:uLnTx/>
                <a:uFillTx/>
                <a:latin typeface="+mj-lt"/>
                <a:ea typeface="Calibri" pitchFamily="34" charset="0"/>
                <a:cs typeface="Calibri"/>
              </a:rPr>
              <a:t> Impact</a:t>
            </a:r>
          </a:p>
          <a:p>
            <a:pPr marL="114300" marR="0" lvl="0" indent="0" algn="l" defTabSz="914400" rtl="0" eaLnBrk="1" fontAlgn="base" latinLnBrk="0" hangingPunct="1">
              <a:lnSpc>
                <a:spcPct val="100000"/>
              </a:lnSpc>
              <a:spcBef>
                <a:spcPct val="0"/>
              </a:spcBef>
              <a:spcAft>
                <a:spcPts val="600"/>
              </a:spcAft>
              <a:buClrTx/>
              <a:buSzTx/>
              <a:buFontTx/>
              <a:buNone/>
              <a:tabLst/>
              <a:defRPr/>
            </a:pPr>
            <a:r>
              <a:rPr kumimoji="0" lang="en-US" sz="2200" b="0" i="0" u="none" strike="noStrike" kern="1200" cap="none" spc="0" normalizeH="0" baseline="0" noProof="0" dirty="0">
                <a:ln>
                  <a:noFill/>
                </a:ln>
                <a:effectLst/>
                <a:uLnTx/>
                <a:uFillTx/>
                <a:latin typeface="+mj-lt"/>
                <a:ea typeface="+mn-ea"/>
                <a:cs typeface="+mn-cs"/>
              </a:rPr>
              <a:t>Yielded solutions that could mitigate loss of catalytic activity and reduce Pt waste in emission-free heavy-duty fuel-cell vehicles.</a:t>
            </a:r>
          </a:p>
          <a:p>
            <a:pPr marL="0" marR="0" lvl="0" indent="0" algn="l" defTabSz="914400" rtl="0" eaLnBrk="1" fontAlgn="base" latinLnBrk="0" hangingPunct="1">
              <a:lnSpc>
                <a:spcPct val="100000"/>
              </a:lnSpc>
              <a:spcBef>
                <a:spcPct val="0"/>
              </a:spcBef>
              <a:spcAft>
                <a:spcPts val="400"/>
              </a:spcAft>
              <a:buClrTx/>
              <a:buSzTx/>
              <a:buFontTx/>
              <a:buNone/>
              <a:tabLst/>
              <a:defRPr/>
            </a:pPr>
            <a:r>
              <a:rPr kumimoji="0" lang="en-US" altLang="ja-JP" sz="2200" b="1" i="0" u="none" strike="noStrike" kern="1200" cap="none" spc="0" normalizeH="0" baseline="0" noProof="0" dirty="0">
                <a:ln>
                  <a:noFill/>
                </a:ln>
                <a:effectLst/>
                <a:uLnTx/>
                <a:uFillTx/>
                <a:latin typeface="+mj-lt"/>
                <a:ea typeface="Calibri" pitchFamily="34" charset="0"/>
                <a:cs typeface="Calibri"/>
              </a:rPr>
              <a:t>Research Details</a:t>
            </a: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mj-lt"/>
                <a:ea typeface="+mn-ea"/>
                <a:cs typeface="Calibri"/>
              </a:rPr>
              <a:t>Catalyst-coated membranes (CCMs) designed for potential use in heavy-duty vehicles were subjected to accelerated stress tests (ASTs).</a:t>
            </a:r>
          </a:p>
          <a:p>
            <a:pPr marL="288925" marR="0" lvl="1" indent="-165100" algn="l" defTabSz="914400" rtl="0" eaLnBrk="1" fontAlgn="base" latinLnBrk="0" hangingPunct="1">
              <a:lnSpc>
                <a:spcPct val="100000"/>
              </a:lnSpc>
              <a:spcBef>
                <a:spcPts val="0"/>
              </a:spcBef>
              <a:spcAft>
                <a:spcPts val="200"/>
              </a:spcAft>
              <a:buClrTx/>
              <a:buSzTx/>
              <a:buFont typeface="Arial" panose="020B0604020202020204" pitchFamily="34" charset="0"/>
              <a:buChar char="•"/>
              <a:tabLst/>
              <a:defRPr/>
            </a:pPr>
            <a:r>
              <a:rPr kumimoji="0" lang="en-US" altLang="ja-JP" sz="2000" b="0" i="0" u="none" strike="noStrike" kern="1200" cap="none" spc="0" normalizeH="0" baseline="0" noProof="0" dirty="0">
                <a:ln>
                  <a:noFill/>
                </a:ln>
                <a:effectLst/>
                <a:uLnTx/>
                <a:uFillTx/>
                <a:latin typeface="+mj-lt"/>
                <a:ea typeface="+mn-ea"/>
                <a:cs typeface="Calibri"/>
              </a:rPr>
              <a:t>X-ray microdiffraction (µXRD) and </a:t>
            </a:r>
            <a:r>
              <a:rPr kumimoji="0" lang="en-US" altLang="ja-JP" sz="2000" b="0" i="0" u="none" strike="noStrike" kern="1200" cap="none" spc="0" normalizeH="0" baseline="0" noProof="0" dirty="0" err="1">
                <a:ln>
                  <a:noFill/>
                </a:ln>
                <a:effectLst/>
                <a:uLnTx/>
                <a:uFillTx/>
                <a:latin typeface="+mj-lt"/>
                <a:ea typeface="+mn-ea"/>
                <a:cs typeface="Calibri"/>
              </a:rPr>
              <a:t>microfluorescence</a:t>
            </a:r>
            <a:r>
              <a:rPr kumimoji="0" lang="en-US" altLang="ja-JP" sz="2000" b="0" i="0" u="none" strike="noStrike" kern="1200" cap="none" spc="0" normalizeH="0" baseline="0" noProof="0" dirty="0">
                <a:ln>
                  <a:noFill/>
                </a:ln>
                <a:effectLst/>
                <a:uLnTx/>
                <a:uFillTx/>
                <a:latin typeface="+mj-lt"/>
                <a:ea typeface="+mn-ea"/>
                <a:cs typeface="Calibri"/>
              </a:rPr>
              <a:t> (µXRF) at the Advanced Light Source revealed a linear correlation between Pt nanoparticle growth (i.e., degradation) and local Pt mass loading (i.e., distribution).</a:t>
            </a:r>
          </a:p>
        </p:txBody>
      </p:sp>
      <p:pic>
        <p:nvPicPr>
          <p:cNvPr id="21" name="Picture 20" descr="0000_2016_ALS_Primary_Multiblue_SIgnature_RGB_ELCTRONIC.png">
            <a:extLst>
              <a:ext uri="{FF2B5EF4-FFF2-40B4-BE49-F238E27FC236}">
                <a16:creationId xmlns:a16="http://schemas.microsoft.com/office/drawing/2014/main" id="{E91A8843-D6D1-83BD-ED73-598872EC52B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0993004" y="5778986"/>
            <a:ext cx="761505" cy="512552"/>
          </a:xfrm>
          <a:prstGeom prst="rect">
            <a:avLst/>
          </a:prstGeom>
        </p:spPr>
      </p:pic>
      <p:pic>
        <p:nvPicPr>
          <p:cNvPr id="22" name="Picture 21">
            <a:extLst>
              <a:ext uri="{FF2B5EF4-FFF2-40B4-BE49-F238E27FC236}">
                <a16:creationId xmlns:a16="http://schemas.microsoft.com/office/drawing/2014/main" id="{2426A68E-081E-2579-6CBC-3F109EEF0C6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01888" y="5815592"/>
            <a:ext cx="336124" cy="436336"/>
          </a:xfrm>
          <a:prstGeom prst="rect">
            <a:avLst/>
          </a:prstGeom>
        </p:spPr>
      </p:pic>
      <p:pic>
        <p:nvPicPr>
          <p:cNvPr id="12" name="Picture 11" descr="A blue and white logo&#10;&#10;Description automatically generated">
            <a:extLst>
              <a:ext uri="{FF2B5EF4-FFF2-40B4-BE49-F238E27FC236}">
                <a16:creationId xmlns:a16="http://schemas.microsoft.com/office/drawing/2014/main" id="{EF46D29C-804B-A4A6-291D-BD1F7B407F4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69997" y="5811704"/>
            <a:ext cx="1099457" cy="444111"/>
          </a:xfrm>
          <a:prstGeom prst="rect">
            <a:avLst/>
          </a:prstGeom>
        </p:spPr>
      </p:pic>
      <p:pic>
        <p:nvPicPr>
          <p:cNvPr id="14" name="Picture 13" descr="A close-up of a logo&#10;&#10;Description automatically generated">
            <a:extLst>
              <a:ext uri="{FF2B5EF4-FFF2-40B4-BE49-F238E27FC236}">
                <a16:creationId xmlns:a16="http://schemas.microsoft.com/office/drawing/2014/main" id="{45C6E099-96F8-FF04-7D6D-53EAEDF3720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79608" y="5745784"/>
            <a:ext cx="1484993" cy="541124"/>
          </a:xfrm>
          <a:prstGeom prst="rect">
            <a:avLst/>
          </a:prstGeom>
        </p:spPr>
      </p:pic>
      <p:pic>
        <p:nvPicPr>
          <p:cNvPr id="16" name="Picture 15" descr="A logo with red text&#10;&#10;Description automatically generated">
            <a:extLst>
              <a:ext uri="{FF2B5EF4-FFF2-40B4-BE49-F238E27FC236}">
                <a16:creationId xmlns:a16="http://schemas.microsoft.com/office/drawing/2014/main" id="{5E5DB5E0-4B43-D533-C7FF-88116558530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7249" b="12620"/>
          <a:stretch/>
        </p:blipFill>
        <p:spPr>
          <a:xfrm>
            <a:off x="9219028" y="5815592"/>
            <a:ext cx="1106096" cy="436336"/>
          </a:xfrm>
          <a:prstGeom prst="rect">
            <a:avLst/>
          </a:prstGeom>
        </p:spPr>
      </p:pic>
      <p:pic>
        <p:nvPicPr>
          <p:cNvPr id="29" name="Picture 28" descr="A close-up of a logo&#10;&#10;Description automatically generated">
            <a:extLst>
              <a:ext uri="{FF2B5EF4-FFF2-40B4-BE49-F238E27FC236}">
                <a16:creationId xmlns:a16="http://schemas.microsoft.com/office/drawing/2014/main" id="{827CB557-7D4F-2B3E-C10D-B5FDE694E4F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6735" r="10845"/>
          <a:stretch/>
        </p:blipFill>
        <p:spPr>
          <a:xfrm>
            <a:off x="4759273" y="5811535"/>
            <a:ext cx="1610162" cy="444447"/>
          </a:xfrm>
          <a:prstGeom prst="rect">
            <a:avLst/>
          </a:prstGeom>
        </p:spPr>
      </p:pic>
      <p:pic>
        <p:nvPicPr>
          <p:cNvPr id="18" name="Picture 17" descr="A screenshot of a screen&#10;&#10;Description automatically generated">
            <a:extLst>
              <a:ext uri="{FF2B5EF4-FFF2-40B4-BE49-F238E27FC236}">
                <a16:creationId xmlns:a16="http://schemas.microsoft.com/office/drawing/2014/main" id="{E857D34C-8ED1-A0A1-8981-A22DD50372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8294" y="867950"/>
            <a:ext cx="3946972" cy="3123025"/>
          </a:xfrm>
          <a:prstGeom prst="rect">
            <a:avLst/>
          </a:prstGeom>
        </p:spPr>
      </p:pic>
      <p:sp>
        <p:nvSpPr>
          <p:cNvPr id="5" name="TextBox 4">
            <a:extLst>
              <a:ext uri="{FF2B5EF4-FFF2-40B4-BE49-F238E27FC236}">
                <a16:creationId xmlns:a16="http://schemas.microsoft.com/office/drawing/2014/main" id="{49B2BCC9-030F-8595-73CD-F119708DF463}"/>
              </a:ext>
            </a:extLst>
          </p:cNvPr>
          <p:cNvSpPr txBox="1"/>
          <p:nvPr/>
        </p:nvSpPr>
        <p:spPr>
          <a:xfrm>
            <a:off x="155045" y="3956882"/>
            <a:ext cx="4173471"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prstClr val="black"/>
                </a:solidFill>
                <a:effectLst/>
                <a:uLnTx/>
                <a:uFillTx/>
                <a:ea typeface="+mn-ea"/>
                <a:cs typeface="+mn-cs"/>
              </a:rPr>
              <a:t>CCMs were scanned before (left) and after (right) ASTs. µXRD (top) yielded Pt particle size, and µXRF (bottom) revealed Pt particle loading. Statistical analysis showed a linear correlation between particle size and loading only after the ASTs. Scale bar = 50 µm.</a:t>
            </a:r>
          </a:p>
        </p:txBody>
      </p:sp>
    </p:spTree>
    <p:extLst>
      <p:ext uri="{BB962C8B-B14F-4D97-AF65-F5344CB8AC3E}">
        <p14:creationId xmlns:p14="http://schemas.microsoft.com/office/powerpoint/2010/main" val="285146616"/>
      </p:ext>
    </p:extLst>
  </p:cSld>
  <p:clrMapOvr>
    <a:masterClrMapping/>
  </p:clrMapOvr>
</p:sld>
</file>

<file path=ppt/theme/theme1.xml><?xml version="1.0" encoding="utf-8"?>
<a:theme xmlns:a="http://schemas.openxmlformats.org/drawingml/2006/main" name="Office Theme">
  <a:themeElements>
    <a:clrScheme name="New Science">
      <a:dk1>
        <a:sysClr val="windowText" lastClr="000000"/>
      </a:dk1>
      <a:lt1>
        <a:sysClr val="window" lastClr="FFFFFF"/>
      </a:lt1>
      <a:dk2>
        <a:srgbClr val="44546A"/>
      </a:dk2>
      <a:lt2>
        <a:srgbClr val="E7E6E6"/>
      </a:lt2>
      <a:accent1>
        <a:srgbClr val="10436A"/>
      </a:accent1>
      <a:accent2>
        <a:srgbClr val="92DCE5"/>
      </a:accent2>
      <a:accent3>
        <a:srgbClr val="D64933"/>
      </a:accent3>
      <a:accent4>
        <a:srgbClr val="7C7C7C"/>
      </a:accent4>
      <a:accent5>
        <a:srgbClr val="EFCB68"/>
      </a:accent5>
      <a:accent6>
        <a:srgbClr val="70AD47"/>
      </a:accent6>
      <a:hlink>
        <a:srgbClr val="0563C1"/>
      </a:hlink>
      <a:folHlink>
        <a:srgbClr val="954F72"/>
      </a:folHlink>
    </a:clrScheme>
    <a:fontScheme name="SC new">
      <a:majorFont>
        <a:latin typeface="AvenirNext LT Pro Bold"/>
        <a:ea typeface=""/>
        <a:cs typeface=""/>
      </a:majorFont>
      <a:minorFont>
        <a:latin typeface="AvenirNext LT Pro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C PowerPoint base template for staff.potx" id="{4612F961-56E9-4EB7-9A44-11671DE64C64}" vid="{D4CA479C-CAD5-4C1B-93CE-2627735869D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0BF6F177D6D67458FBB47B7752A5A77" ma:contentTypeVersion="5" ma:contentTypeDescription="Create a new document." ma:contentTypeScope="" ma:versionID="6114797fb1e0b26f3a9ae5c11e74391e">
  <xsd:schema xmlns:xsd="http://www.w3.org/2001/XMLSchema" xmlns:xs="http://www.w3.org/2001/XMLSchema" xmlns:p="http://schemas.microsoft.com/office/2006/metadata/properties" xmlns:ns2="d3abd939-9d94-49d1-925a-c93fb1ff4b6e" xmlns:ns3="bc761791-33a0-47b7-8145-9d3c2515a3a0" targetNamespace="http://schemas.microsoft.com/office/2006/metadata/properties" ma:root="true" ma:fieldsID="726faa9c30645863ec38f8cdf7f10856" ns2:_="" ns3:_="">
    <xsd:import namespace="d3abd939-9d94-49d1-925a-c93fb1ff4b6e"/>
    <xsd:import namespace="bc761791-33a0-47b7-8145-9d3c2515a3a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abd939-9d94-49d1-925a-c93fb1ff4b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c761791-33a0-47b7-8145-9d3c2515a3a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521C20-9E33-48A5-B56C-6DBE0ADA37F3}">
  <ds:schemaRefs>
    <ds:schemaRef ds:uri="http://schemas.microsoft.com/sharepoint/v3/contenttype/forms"/>
  </ds:schemaRefs>
</ds:datastoreItem>
</file>

<file path=customXml/itemProps2.xml><?xml version="1.0" encoding="utf-8"?>
<ds:datastoreItem xmlns:ds="http://schemas.openxmlformats.org/officeDocument/2006/customXml" ds:itemID="{8779A9CC-1221-4480-B719-A3FDECFA9433}">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3abd939-9d94-49d1-925a-c93fb1ff4b6e"/>
    <ds:schemaRef ds:uri="http://purl.org/dc/elements/1.1/"/>
    <ds:schemaRef ds:uri="http://schemas.microsoft.com/office/2006/metadata/properties"/>
    <ds:schemaRef ds:uri="bc761791-33a0-47b7-8145-9d3c2515a3a0"/>
    <ds:schemaRef ds:uri="http://www.w3.org/XML/1998/namespace"/>
  </ds:schemaRefs>
</ds:datastoreItem>
</file>

<file path=customXml/itemProps3.xml><?xml version="1.0" encoding="utf-8"?>
<ds:datastoreItem xmlns:ds="http://schemas.openxmlformats.org/officeDocument/2006/customXml" ds:itemID="{1F8BD266-3FB6-4E09-B402-9D62A4AD8DD3}">
  <ds:schemaRefs>
    <ds:schemaRef ds:uri="bc761791-33a0-47b7-8145-9d3c2515a3a0"/>
    <ds:schemaRef ds:uri="d3abd939-9d94-49d1-925a-c93fb1ff4b6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2257</TotalTime>
  <Words>1730</Words>
  <Application>Microsoft Office PowerPoint</Application>
  <PresentationFormat>Widescreen</PresentationFormat>
  <Paragraphs>101</Paragraphs>
  <Slides>6</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vt:i4>
      </vt:variant>
    </vt:vector>
  </HeadingPairs>
  <TitlesOfParts>
    <vt:vector size="15" baseType="lpstr">
      <vt:lpstr>AdvOTf0129623</vt:lpstr>
      <vt:lpstr>Arial</vt:lpstr>
      <vt:lpstr>Arial Black</vt:lpstr>
      <vt:lpstr>Avenir Next LT Pro</vt:lpstr>
      <vt:lpstr>AvenirNext LT Pro Bold</vt:lpstr>
      <vt:lpstr>AvenirNext LT Pro Regular</vt:lpstr>
      <vt:lpstr>Calibri</vt:lpstr>
      <vt:lpstr>Wingdings</vt:lpstr>
      <vt:lpstr>Office Theme</vt:lpstr>
      <vt:lpstr>Multi-perspective Microscopy Reconstruction of Interface Atomic Disorder to Infer Silicon Quantum Dot Variability</vt:lpstr>
      <vt:lpstr>PowerPoint Presentation</vt:lpstr>
      <vt:lpstr>PowerPoint Presentation</vt:lpstr>
      <vt:lpstr>PowerPoint Presentation</vt:lpstr>
      <vt:lpstr>PowerPoint Presentation</vt:lpstr>
      <vt:lpstr>Tracking Platinum Movement on Fuel-Cell Electrodes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Houston, Karyn (EXT)</dc:creator>
  <cp:lastModifiedBy>Baker, Stacy Leigh</cp:lastModifiedBy>
  <cp:revision>85</cp:revision>
  <dcterms:created xsi:type="dcterms:W3CDTF">2023-07-20T14:08:23Z</dcterms:created>
  <dcterms:modified xsi:type="dcterms:W3CDTF">2024-05-16T18:56:20Z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0x010100D0BF6F177D6D67458FBB47B7752A5A77</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{"FileActivityType":"9","FileActivityTimeStamp":"2023-08-30T15:28:56.170Z","FileActivityUsersOnPage":[{"DisplayName":"Houston, Karyn (EXT)","Id":"karyn.houston@science.doe.gov"},{"DisplayName":"Klausing, Kathleen","Id":"kathleen.klausing@science.doe.gov"}],"FileActivityNavigationId":null}</vt:lpwstr>
  </property>
  <property fmtid="{D5CDD505-2E9C-101B-9397-08002B2CF9AE}" pid="7" name="TriggerFlowInfo">
    <vt:lpwstr/>
  </property>
</Properties>
</file>