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597" autoAdjust="0"/>
  </p:normalViewPr>
  <p:slideViewPr>
    <p:cSldViewPr snapToGrid="0">
      <p:cViewPr varScale="1">
        <p:scale>
          <a:sx n="114" d="100"/>
          <a:sy n="114" d="100"/>
        </p:scale>
        <p:origin x="1254"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7/11/2024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highlight>
                  <a:srgbClr val="FFFFFF"/>
                </a:highlight>
                <a:latin typeface="Open Sans"/>
              </a:rPr>
              <a:t>Potassium metal batteries (KMBs, PMBs) and potassium ion batteries (KIBs, PIBs) are attracting the increasing scientific attention. The targeted application for potassium-based electrochemical energy storage are various stationary electrical energy storage systems (ESSs),</a:t>
            </a:r>
            <a:r>
              <a:rPr lang="en-US" b="0" i="0" u="none" strike="noStrike" baseline="30000" dirty="0">
                <a:solidFill>
                  <a:srgbClr val="000000"/>
                </a:solidFill>
                <a:effectLst/>
                <a:highlight>
                  <a:srgbClr val="FFFFFF"/>
                </a:highlight>
                <a:latin typeface="Open Sans"/>
              </a:rPr>
              <a:t> </a:t>
            </a:r>
            <a:r>
              <a:rPr lang="en-US" b="0" i="0" dirty="0">
                <a:solidFill>
                  <a:srgbClr val="000000"/>
                </a:solidFill>
                <a:effectLst/>
                <a:highlight>
                  <a:srgbClr val="FFFFFF"/>
                </a:highlight>
                <a:latin typeface="Open Sans"/>
              </a:rPr>
              <a:t>where there may be cost and supply advantage over lithium-ion batteries (LIBs). The mineral precursors employed for KMBs and KIBs are more abundant than those employed for LIBs,</a:t>
            </a:r>
            <a:r>
              <a:rPr lang="en-US" b="0" i="0" u="none" strike="noStrike" baseline="30000" dirty="0">
                <a:solidFill>
                  <a:srgbClr val="000000"/>
                </a:solidFill>
                <a:effectLst/>
                <a:highlight>
                  <a:srgbClr val="FFFFFF"/>
                </a:highlight>
                <a:latin typeface="Open Sans"/>
              </a:rPr>
              <a:t> </a:t>
            </a:r>
            <a:r>
              <a:rPr lang="en-US" b="0" i="0" dirty="0">
                <a:solidFill>
                  <a:srgbClr val="000000"/>
                </a:solidFill>
                <a:effectLst/>
                <a:highlight>
                  <a:srgbClr val="FFFFFF"/>
                </a:highlight>
                <a:latin typeface="Open Sans"/>
              </a:rPr>
              <a:t>while not directly competing with automotive applications. However, due to potassium metal‘s high reactivity with organic electrolytes, the anodes display an unstable solid electrolyte interphase (SEI) and the associated growth of dendrites. Furthermore, in the full-cell KMBs, the transition-metal elements in cathodes are known destabilize the SEI. Therefore, the stability of the cathode-electrolyte interface (CEI) is also a key consideration for electrochemical stability of KMBs.</a:t>
            </a:r>
          </a:p>
          <a:p>
            <a:pPr marL="0" marR="0" lvl="0" indent="0" algn="l" defTabSz="922264"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highlight>
                <a:srgbClr val="FFFFFF"/>
              </a:highlight>
              <a:latin typeface="Open Sans"/>
            </a:endParaRPr>
          </a:p>
          <a:p>
            <a:pPr marL="0" marR="0" lvl="0" indent="0" algn="l" defTabSz="922264"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highlight>
                  <a:srgbClr val="FFFFFF"/>
                </a:highlight>
                <a:latin typeface="Open Sans"/>
              </a:rPr>
              <a:t>Aluminum oxide (Al</a:t>
            </a:r>
            <a:r>
              <a:rPr lang="en-US" b="0" i="0" baseline="-25000" dirty="0">
                <a:solidFill>
                  <a:srgbClr val="000000"/>
                </a:solidFill>
                <a:effectLst/>
                <a:highlight>
                  <a:srgbClr val="FFFFFF"/>
                </a:highlight>
                <a:latin typeface="Open Sans"/>
              </a:rPr>
              <a:t>2</a:t>
            </a:r>
            <a:r>
              <a:rPr lang="en-US" b="0" i="0" dirty="0">
                <a:solidFill>
                  <a:srgbClr val="000000"/>
                </a:solidFill>
                <a:effectLst/>
                <a:highlight>
                  <a:srgbClr val="FFFFFF"/>
                </a:highlight>
                <a:latin typeface="Open Sans"/>
              </a:rPr>
              <a:t>O</a:t>
            </a:r>
            <a:r>
              <a:rPr lang="en-US" b="0" i="0" baseline="-25000" dirty="0">
                <a:solidFill>
                  <a:srgbClr val="000000"/>
                </a:solidFill>
                <a:effectLst/>
                <a:highlight>
                  <a:srgbClr val="FFFFFF"/>
                </a:highlight>
                <a:latin typeface="Open Sans"/>
              </a:rPr>
              <a:t>3</a:t>
            </a:r>
            <a:r>
              <a:rPr lang="en-US" b="0" i="0" dirty="0">
                <a:solidFill>
                  <a:srgbClr val="000000"/>
                </a:solidFill>
                <a:effectLst/>
                <a:highlight>
                  <a:srgbClr val="FFFFFF"/>
                </a:highlight>
                <a:latin typeface="Open Sans"/>
              </a:rPr>
              <a:t>) is known to stabilize the SEI of lithium and sodium metal batteries. However, it is not feasible to employ standard physical vapor deposition (PVD) and chemical vapor deposition routes (CVD) routes to coat it onto low melting-point K anodes. This study addresses this challenge by room-temperature spin coating 10 </a:t>
            </a:r>
            <a:r>
              <a:rPr lang="en-US" b="0" i="0" dirty="0" err="1">
                <a:solidFill>
                  <a:srgbClr val="000000"/>
                </a:solidFill>
                <a:effectLst/>
                <a:highlight>
                  <a:srgbClr val="FFFFFF"/>
                </a:highlight>
                <a:latin typeface="Open Sans"/>
              </a:rPr>
              <a:t>μm</a:t>
            </a:r>
            <a:r>
              <a:rPr lang="en-US" b="0" i="0" dirty="0">
                <a:solidFill>
                  <a:srgbClr val="000000"/>
                </a:solidFill>
                <a:effectLst/>
                <a:highlight>
                  <a:srgbClr val="FFFFFF"/>
                </a:highlight>
                <a:latin typeface="Open Sans"/>
              </a:rPr>
              <a:t> films of Al</a:t>
            </a:r>
            <a:r>
              <a:rPr lang="en-US" b="0" i="0" baseline="-25000" dirty="0">
                <a:solidFill>
                  <a:srgbClr val="000000"/>
                </a:solidFill>
                <a:effectLst/>
                <a:highlight>
                  <a:srgbClr val="FFFFFF"/>
                </a:highlight>
                <a:latin typeface="Open Sans"/>
              </a:rPr>
              <a:t>2</a:t>
            </a:r>
            <a:r>
              <a:rPr lang="en-US" b="0" i="0" dirty="0">
                <a:solidFill>
                  <a:srgbClr val="000000"/>
                </a:solidFill>
                <a:effectLst/>
                <a:highlight>
                  <a:srgbClr val="FFFFFF"/>
                </a:highlight>
                <a:latin typeface="Open Sans"/>
              </a:rPr>
              <a:t>O</a:t>
            </a:r>
            <a:r>
              <a:rPr lang="en-US" b="0" i="0" baseline="-25000" dirty="0">
                <a:solidFill>
                  <a:srgbClr val="000000"/>
                </a:solidFill>
                <a:effectLst/>
                <a:highlight>
                  <a:srgbClr val="FFFFFF"/>
                </a:highlight>
                <a:latin typeface="Open Sans"/>
              </a:rPr>
              <a:t>3</a:t>
            </a:r>
            <a:r>
              <a:rPr lang="en-US" b="0" i="0" dirty="0">
                <a:solidFill>
                  <a:srgbClr val="000000"/>
                </a:solidFill>
                <a:effectLst/>
                <a:highlight>
                  <a:srgbClr val="FFFFFF"/>
                </a:highlight>
                <a:latin typeface="Open Sans"/>
              </a:rPr>
              <a:t> </a:t>
            </a:r>
            <a:r>
              <a:rPr lang="en-US" b="0" i="0" dirty="0" err="1">
                <a:solidFill>
                  <a:srgbClr val="000000"/>
                </a:solidFill>
                <a:effectLst/>
                <a:highlight>
                  <a:srgbClr val="FFFFFF"/>
                </a:highlight>
                <a:latin typeface="Open Sans"/>
              </a:rPr>
              <a:t>nanopowder</a:t>
            </a:r>
            <a:r>
              <a:rPr lang="en-US" b="0" i="0" dirty="0">
                <a:solidFill>
                  <a:srgbClr val="000000"/>
                </a:solidFill>
                <a:effectLst/>
                <a:highlight>
                  <a:srgbClr val="FFFFFF"/>
                </a:highlight>
                <a:latin typeface="Open Sans"/>
              </a:rPr>
              <a:t> onto both sides of a commercial polypropylene separator. The alumina then becomes incorporated into the electrode surfaces during cell assembly, creating an artificial SEI/CEI that substantially enhances the stability of K metal half-cells and that of potassium metal batteries (KMBs) using Prussian Blue (PB) cathodes. State-of-the-art electrochemical properties are demonstrated.</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Researchers: Pengcheng Liu, </a:t>
            </a:r>
            <a:r>
              <a:rPr kumimoji="0" lang="en-US" sz="1200" b="0" i="0" u="none" strike="noStrike" kern="1200" cap="none" spc="0" normalizeH="0" baseline="0" noProof="0" dirty="0" err="1">
                <a:ln>
                  <a:noFill/>
                </a:ln>
                <a:solidFill>
                  <a:prstClr val="black"/>
                </a:solidFill>
                <a:effectLst/>
                <a:uLnTx/>
                <a:uFillTx/>
                <a:latin typeface="Arial"/>
                <a:ea typeface="+mn-ea"/>
                <a:cs typeface="Arial"/>
              </a:rPr>
              <a:t>Honchang</a:t>
            </a:r>
            <a:r>
              <a:rPr kumimoji="0" lang="en-US" sz="1200" b="0" i="0" u="none" strike="noStrike" kern="1200" cap="none" spc="0" normalizeH="0" baseline="0" noProof="0" dirty="0">
                <a:ln>
                  <a:noFill/>
                </a:ln>
                <a:solidFill>
                  <a:prstClr val="black"/>
                </a:solidFill>
                <a:effectLst/>
                <a:uLnTx/>
                <a:uFillTx/>
                <a:latin typeface="Arial"/>
                <a:ea typeface="+mn-ea"/>
                <a:cs typeface="Arial"/>
              </a:rPr>
              <a:t> Hao, David Mitlin (University of Texas at Austin) Aditya Singla, Bairav S. Vishnugopi, Partha P. Mukherjee (Purdue University) John Watt (LANL)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Acknowledgement from paper: </a:t>
            </a:r>
            <a:r>
              <a:rPr lang="en-US" b="0" i="0" dirty="0">
                <a:solidFill>
                  <a:srgbClr val="000000"/>
                </a:solidFill>
                <a:effectLst/>
                <a:highlight>
                  <a:srgbClr val="FFFFFF"/>
                </a:highlight>
                <a:latin typeface="Open Sans"/>
              </a:rPr>
              <a:t>This research was supported by U.S. Department of Energy, Office of Science, Basic Energy Sciences under Award# DE-SC0023260. This work was performed, in part, at the Center for Integrated Nanotechnologies, an Office of Science User Facility operated for the U.S. Department of Energy (DOE) Office of Science. Los Alamos National Laboratory, an affirmative action equal opportunity employer, is managed by Triad National Security, LLC for the U.S. Department of Energy's NNSA, under contract 89233218CNA000001.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106636"/>
                </a:solidFill>
                <a:effectLst/>
                <a:uLnTx/>
                <a:uFillTx/>
                <a:latin typeface="+mn-lt"/>
                <a:ea typeface="+mn-ea"/>
                <a:cs typeface="+mn-cs"/>
              </a:rPr>
              <a:t>Full highlight: https://onlinelibrary.wiley.com/doi/full/10.1002/anie.202402214</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59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7/11/2024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7/11/2024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lang="en-US" smtClean="0"/>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F3F66"/>
              </a:solidFill>
              <a:effectLst/>
              <a:uLnTx/>
              <a:uFillTx/>
              <a:latin typeface="Arial" charset="0"/>
              <a:ea typeface="+mn-ea"/>
              <a:cs typeface="+mn-cs"/>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 y="23286"/>
            <a:ext cx="12170364" cy="902525"/>
          </a:xfrm>
        </p:spPr>
        <p:txBody>
          <a:bodyPr>
            <a:normAutofit/>
          </a:bodyPr>
          <a:lstStyle/>
          <a:p>
            <a:pPr algn="ctr"/>
            <a:r>
              <a:rPr lang="en-US" sz="2800" dirty="0"/>
              <a:t>Artificial and Stabilized Interfaces in Potassium Metal Batteries</a:t>
            </a:r>
          </a:p>
        </p:txBody>
      </p:sp>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5024799" y="1870745"/>
            <a:ext cx="7145566" cy="39606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oAutofit/>
          </a:bodyPr>
          <a:lstStyle/>
          <a:p>
            <a:pPr marR="0" lvl="0" indent="0" algn="l" defTabSz="914400" rtl="0" eaLnBrk="1" fontAlgn="base" latinLnBrk="0" hangingPunct="1">
              <a:lnSpc>
                <a:spcPct val="100000"/>
              </a:lnSpc>
              <a:spcBef>
                <a:spcPct val="0"/>
              </a:spcBef>
              <a:spcAft>
                <a:spcPts val="600"/>
              </a:spcAft>
              <a:buClrTx/>
              <a:buSzTx/>
              <a:buFontTx/>
              <a:buNone/>
              <a:tabLst/>
              <a:defRPr/>
            </a:pPr>
            <a:r>
              <a:rPr kumimoji="0" lang="en-US" altLang="ja-JP" sz="2400" b="1" i="0" u="none" strike="noStrike" kern="1200" cap="none" spc="0" normalizeH="0" baseline="0" noProof="0" dirty="0" smtClean="0">
                <a:ln>
                  <a:noFill/>
                </a:ln>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effectLst/>
                <a:uLnTx/>
                <a:uFillTx/>
                <a:latin typeface="+mj-lt"/>
                <a:ea typeface="Calibri" pitchFamily="34" charset="0"/>
                <a:cs typeface="Calibri"/>
              </a:rPr>
              <a:t> Impact</a:t>
            </a:r>
          </a:p>
          <a:p>
            <a:pPr marL="114300" lvl="0" fontAlgn="base">
              <a:spcBef>
                <a:spcPct val="0"/>
              </a:spcBef>
              <a:spcAft>
                <a:spcPts val="600"/>
              </a:spcAft>
              <a:defRPr/>
            </a:pPr>
            <a:r>
              <a:rPr lang="en-US" sz="2000" dirty="0"/>
              <a:t>D</a:t>
            </a:r>
            <a:r>
              <a:rPr lang="en-US" sz="2000" dirty="0" smtClean="0"/>
              <a:t>emonstrated s</a:t>
            </a:r>
            <a:r>
              <a:rPr kumimoji="0" lang="en-US" sz="2000" b="0" i="0" u="none" strike="noStrike" kern="1200" cap="none" spc="0" normalizeH="0" baseline="0" noProof="0" dirty="0" err="1" smtClean="0">
                <a:ln>
                  <a:noFill/>
                </a:ln>
                <a:effectLst/>
                <a:uLnTx/>
                <a:uFillTx/>
                <a:latin typeface="+mj-lt"/>
              </a:rPr>
              <a:t>tate</a:t>
            </a:r>
            <a:r>
              <a:rPr kumimoji="0" lang="en-US" sz="2000" b="0" i="0" u="none" strike="noStrike" kern="1200" cap="none" spc="0" normalizeH="0" baseline="0" noProof="0" dirty="0" smtClean="0">
                <a:ln>
                  <a:noFill/>
                </a:ln>
                <a:effectLst/>
                <a:uLnTx/>
                <a:uFillTx/>
                <a:latin typeface="+mj-lt"/>
              </a:rPr>
              <a:t>-of-the-art </a:t>
            </a:r>
            <a:r>
              <a:rPr kumimoji="0" lang="en-US" sz="2000" b="0" i="0" u="none" strike="noStrike" kern="1200" cap="none" spc="0" normalizeH="0" baseline="0" noProof="0" dirty="0">
                <a:ln>
                  <a:noFill/>
                </a:ln>
                <a:effectLst/>
                <a:uLnTx/>
                <a:uFillTx/>
                <a:latin typeface="+mj-lt"/>
              </a:rPr>
              <a:t>electrochemical </a:t>
            </a:r>
            <a:r>
              <a:rPr kumimoji="0" lang="en-US" sz="2000" b="0" i="0" u="none" strike="noStrike" kern="1200" cap="none" spc="0" normalizeH="0" baseline="0" noProof="0" dirty="0" smtClean="0">
                <a:ln>
                  <a:noFill/>
                </a:ln>
                <a:effectLst/>
                <a:uLnTx/>
                <a:uFillTx/>
                <a:latin typeface="+mj-lt"/>
              </a:rPr>
              <a:t>properties</a:t>
            </a:r>
            <a:r>
              <a:rPr kumimoji="0" lang="en-US" sz="2000" b="0" i="0" u="none" strike="noStrike" kern="1200" cap="none" spc="0" normalizeH="0" noProof="0" dirty="0" smtClean="0">
                <a:ln>
                  <a:noFill/>
                </a:ln>
                <a:effectLst/>
                <a:uLnTx/>
                <a:uFillTx/>
                <a:latin typeface="+mj-lt"/>
              </a:rPr>
              <a:t> and </a:t>
            </a:r>
            <a:r>
              <a:rPr kumimoji="0" lang="en-US" sz="2000" b="0" i="0" u="none" strike="noStrike" kern="1200" cap="none" spc="0" normalizeH="0" baseline="0" noProof="0" dirty="0" smtClean="0">
                <a:ln>
                  <a:noFill/>
                </a:ln>
                <a:effectLst/>
                <a:uLnTx/>
                <a:uFillTx/>
                <a:latin typeface="+mj-lt"/>
              </a:rPr>
              <a:t>general </a:t>
            </a:r>
            <a:r>
              <a:rPr kumimoji="0" lang="en-US" sz="2000" b="0" i="0" u="none" strike="noStrike" kern="1200" cap="none" spc="0" normalizeH="0" baseline="0" noProof="0" dirty="0">
                <a:ln>
                  <a:noFill/>
                </a:ln>
                <a:effectLst/>
                <a:uLnTx/>
                <a:uFillTx/>
                <a:latin typeface="+mj-lt"/>
              </a:rPr>
              <a:t>approach for </a:t>
            </a:r>
            <a:r>
              <a:rPr kumimoji="0" lang="en-US" sz="2000" b="0" i="0" u="none" strike="noStrike" kern="1200" cap="none" spc="0" normalizeH="0" baseline="0" noProof="0" dirty="0" smtClean="0">
                <a:ln>
                  <a:noFill/>
                </a:ln>
                <a:effectLst/>
                <a:uLnTx/>
                <a:uFillTx/>
                <a:latin typeface="+mj-lt"/>
              </a:rPr>
              <a:t>stabilizing </a:t>
            </a:r>
            <a:r>
              <a:rPr kumimoji="0" lang="en-US" sz="2000" b="0" i="0" u="none" strike="noStrike" kern="1200" cap="none" spc="0" normalizeH="0" baseline="0" noProof="0" dirty="0">
                <a:ln>
                  <a:noFill/>
                </a:ln>
                <a:effectLst/>
                <a:uLnTx/>
                <a:uFillTx/>
                <a:latin typeface="+mj-lt"/>
              </a:rPr>
              <a:t>electrochemical interphases in K metal batteries.</a:t>
            </a:r>
          </a:p>
          <a:p>
            <a:pPr marL="0" marR="0" lvl="0" indent="0" algn="l" defTabSz="914400" rtl="0" eaLnBrk="1" fontAlgn="base" latinLnBrk="0" hangingPunct="1">
              <a:lnSpc>
                <a:spcPct val="100000"/>
              </a:lnSpc>
              <a:spcBef>
                <a:spcPct val="0"/>
              </a:spcBef>
              <a:spcAft>
                <a:spcPts val="400"/>
              </a:spcAft>
              <a:buClrTx/>
              <a:buSzTx/>
              <a:buFontTx/>
              <a:buNone/>
              <a:tabLst/>
              <a:defRPr/>
            </a:pPr>
            <a:r>
              <a:rPr kumimoji="0" lang="en-US" altLang="ja-JP" sz="2200" b="1" i="0" u="none" strike="noStrike" kern="1200" cap="none" spc="0" normalizeH="0" baseline="0" noProof="0" dirty="0" smtClean="0">
                <a:ln>
                  <a:noFill/>
                </a:ln>
                <a:effectLst/>
                <a:uLnTx/>
                <a:uFillTx/>
                <a:latin typeface="+mj-lt"/>
                <a:ea typeface="Calibri" pitchFamily="34" charset="0"/>
                <a:cs typeface="Calibri"/>
              </a:rPr>
              <a:t>Research </a:t>
            </a:r>
            <a:r>
              <a:rPr kumimoji="0" lang="en-US" altLang="ja-JP" sz="2200" b="1" i="0" u="none" strike="noStrike" kern="1200" cap="none" spc="0" normalizeH="0" baseline="0" noProof="0" dirty="0">
                <a:ln>
                  <a:noFill/>
                </a:ln>
                <a:effectLst/>
                <a:uLnTx/>
                <a:uFillTx/>
                <a:latin typeface="+mj-lt"/>
                <a:ea typeface="Calibri" pitchFamily="34" charset="0"/>
                <a:cs typeface="Calibri"/>
              </a:rPr>
              <a:t>Details</a:t>
            </a: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kumimoji="0" lang="en-US" altLang="ja-JP" b="0" i="0" u="none" strike="noStrike" kern="1200" cap="none" spc="0" normalizeH="0" baseline="0" noProof="0" dirty="0">
                <a:ln>
                  <a:noFill/>
                </a:ln>
                <a:effectLst/>
                <a:uLnTx/>
                <a:uFillTx/>
                <a:latin typeface="+mj-lt"/>
                <a:cs typeface="Calibri"/>
              </a:rPr>
              <a:t>Al</a:t>
            </a:r>
            <a:r>
              <a:rPr kumimoji="0" lang="en-US" altLang="ja-JP" b="0" i="0" u="none" strike="noStrike" kern="1200" cap="none" spc="0" normalizeH="0" baseline="-25000" noProof="0" dirty="0">
                <a:ln>
                  <a:noFill/>
                </a:ln>
                <a:effectLst/>
                <a:uLnTx/>
                <a:uFillTx/>
                <a:latin typeface="+mj-lt"/>
                <a:cs typeface="Calibri"/>
              </a:rPr>
              <a:t>2</a:t>
            </a:r>
            <a:r>
              <a:rPr kumimoji="0" lang="en-US" altLang="ja-JP" b="0" i="0" u="none" strike="noStrike" kern="1200" cap="none" spc="0" normalizeH="0" baseline="0" noProof="0" dirty="0">
                <a:ln>
                  <a:noFill/>
                </a:ln>
                <a:effectLst/>
                <a:uLnTx/>
                <a:uFillTx/>
                <a:latin typeface="+mj-lt"/>
                <a:cs typeface="Calibri"/>
              </a:rPr>
              <a:t>O</a:t>
            </a:r>
            <a:r>
              <a:rPr kumimoji="0" lang="en-US" altLang="ja-JP" b="0" i="0" u="none" strike="noStrike" kern="1200" cap="none" spc="0" normalizeH="0" baseline="-25000" noProof="0" dirty="0">
                <a:ln>
                  <a:noFill/>
                </a:ln>
                <a:effectLst/>
                <a:uLnTx/>
                <a:uFillTx/>
                <a:latin typeface="+mj-lt"/>
                <a:cs typeface="Calibri"/>
              </a:rPr>
              <a:t>3</a:t>
            </a:r>
            <a:r>
              <a:rPr kumimoji="0" lang="en-US" altLang="ja-JP" b="0" i="0" u="none" strike="noStrike" kern="1200" cap="none" spc="0" normalizeH="0" baseline="0" noProof="0" dirty="0">
                <a:ln>
                  <a:noFill/>
                </a:ln>
                <a:effectLst/>
                <a:uLnTx/>
                <a:uFillTx/>
                <a:latin typeface="+mj-lt"/>
                <a:cs typeface="Calibri"/>
              </a:rPr>
              <a:t> </a:t>
            </a:r>
            <a:r>
              <a:rPr kumimoji="0" lang="en-US" altLang="ja-JP" b="0" i="0" u="none" strike="noStrike" kern="1200" cap="none" spc="0" normalizeH="0" baseline="0" noProof="0" dirty="0" smtClean="0">
                <a:ln>
                  <a:noFill/>
                </a:ln>
                <a:effectLst/>
                <a:uLnTx/>
                <a:uFillTx/>
                <a:latin typeface="+mj-lt"/>
                <a:cs typeface="Calibri"/>
              </a:rPr>
              <a:t>is stabilizes </a:t>
            </a:r>
            <a:r>
              <a:rPr kumimoji="0" lang="en-US" altLang="ja-JP" b="0" i="0" u="none" strike="noStrike" kern="1200" cap="none" spc="0" normalizeH="0" baseline="0" noProof="0" dirty="0">
                <a:ln>
                  <a:noFill/>
                </a:ln>
                <a:effectLst/>
                <a:uLnTx/>
                <a:uFillTx/>
                <a:latin typeface="+mj-lt"/>
                <a:cs typeface="Calibri"/>
              </a:rPr>
              <a:t>sodium metal batteries </a:t>
            </a:r>
            <a:r>
              <a:rPr kumimoji="0" lang="en-US" altLang="ja-JP" b="0" i="0" u="none" strike="noStrike" kern="1200" cap="none" spc="0" normalizeH="0" baseline="0" noProof="0" dirty="0" smtClean="0">
                <a:ln>
                  <a:noFill/>
                </a:ln>
                <a:effectLst/>
                <a:uLnTx/>
                <a:uFillTx/>
                <a:latin typeface="+mj-lt"/>
                <a:cs typeface="Calibri"/>
              </a:rPr>
              <a:t>but is </a:t>
            </a:r>
            <a:r>
              <a:rPr kumimoji="0" lang="en-US" altLang="ja-JP" b="0" i="0" u="none" strike="noStrike" kern="1200" cap="none" spc="0" normalizeH="0" baseline="0" noProof="0" dirty="0">
                <a:ln>
                  <a:noFill/>
                </a:ln>
                <a:effectLst/>
                <a:uLnTx/>
                <a:uFillTx/>
                <a:latin typeface="+mj-lt"/>
                <a:cs typeface="Calibri"/>
              </a:rPr>
              <a:t>difficult to </a:t>
            </a:r>
            <a:r>
              <a:rPr kumimoji="0" lang="en-US" altLang="ja-JP" b="0" i="0" u="none" strike="noStrike" kern="1200" cap="none" spc="0" normalizeH="0" baseline="0" noProof="0" dirty="0" smtClean="0">
                <a:ln>
                  <a:noFill/>
                </a:ln>
                <a:effectLst/>
                <a:uLnTx/>
                <a:uFillTx/>
                <a:latin typeface="+mj-lt"/>
                <a:cs typeface="Calibri"/>
              </a:rPr>
              <a:t>coat </a:t>
            </a:r>
            <a:r>
              <a:rPr kumimoji="0" lang="en-US" altLang="ja-JP" b="0" i="0" u="none" strike="noStrike" kern="1200" cap="none" spc="0" normalizeH="0" baseline="0" noProof="0" dirty="0">
                <a:ln>
                  <a:noFill/>
                </a:ln>
                <a:effectLst/>
                <a:uLnTx/>
                <a:uFillTx/>
                <a:latin typeface="+mj-lt"/>
                <a:cs typeface="Calibri"/>
              </a:rPr>
              <a:t>onto low melting-point K anodes. </a:t>
            </a:r>
            <a:endParaRPr kumimoji="0" lang="en-US" altLang="ja-JP" b="0" i="0" u="none" strike="noStrike" kern="1200" cap="none" spc="0" normalizeH="0" baseline="0" noProof="0" dirty="0" smtClean="0">
              <a:ln>
                <a:noFill/>
              </a:ln>
              <a:effectLst/>
              <a:uLnTx/>
              <a:uFillTx/>
              <a:latin typeface="+mj-lt"/>
              <a:cs typeface="Calibri"/>
            </a:endParaRP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kumimoji="0" lang="en-US" altLang="ja-JP" b="0" i="0" u="none" strike="noStrike" kern="1200" cap="none" spc="0" normalizeH="0" baseline="0" noProof="0" dirty="0" smtClean="0">
                <a:ln>
                  <a:noFill/>
                </a:ln>
                <a:effectLst/>
                <a:uLnTx/>
                <a:uFillTx/>
                <a:latin typeface="+mj-lt"/>
                <a:cs typeface="Calibri"/>
              </a:rPr>
              <a:t>We</a:t>
            </a:r>
            <a:r>
              <a:rPr kumimoji="0" lang="en-US" altLang="ja-JP" b="0" i="0" u="none" strike="noStrike" kern="1200" cap="none" spc="0" normalizeH="0" noProof="0" dirty="0" smtClean="0">
                <a:ln>
                  <a:noFill/>
                </a:ln>
                <a:effectLst/>
                <a:uLnTx/>
                <a:uFillTx/>
                <a:latin typeface="+mj-lt"/>
                <a:cs typeface="Calibri"/>
              </a:rPr>
              <a:t> </a:t>
            </a:r>
            <a:r>
              <a:rPr kumimoji="0" lang="en-US" altLang="ja-JP" b="0" i="0" u="none" strike="noStrike" kern="1200" cap="none" spc="0" normalizeH="0" baseline="0" noProof="0" dirty="0" smtClean="0">
                <a:ln>
                  <a:noFill/>
                </a:ln>
                <a:effectLst/>
                <a:uLnTx/>
                <a:uFillTx/>
                <a:latin typeface="+mj-lt"/>
                <a:cs typeface="Calibri"/>
              </a:rPr>
              <a:t>address </a:t>
            </a:r>
            <a:r>
              <a:rPr kumimoji="0" lang="en-US" altLang="ja-JP" b="0" i="0" u="none" strike="noStrike" kern="1200" cap="none" spc="0" normalizeH="0" baseline="0" noProof="0" dirty="0">
                <a:ln>
                  <a:noFill/>
                </a:ln>
                <a:effectLst/>
                <a:uLnTx/>
                <a:uFillTx/>
                <a:latin typeface="+mj-lt"/>
                <a:cs typeface="Calibri"/>
              </a:rPr>
              <a:t>this challenge by room-temperature spin coating 10 </a:t>
            </a:r>
            <a:r>
              <a:rPr kumimoji="0" lang="en-US" altLang="ja-JP" b="0" i="0" u="none" strike="noStrike" kern="1200" cap="none" spc="0" normalizeH="0" baseline="0" noProof="0" dirty="0" err="1">
                <a:ln>
                  <a:noFill/>
                </a:ln>
                <a:effectLst/>
                <a:uLnTx/>
                <a:uFillTx/>
                <a:latin typeface="+mj-lt"/>
                <a:cs typeface="Calibri"/>
              </a:rPr>
              <a:t>μm</a:t>
            </a:r>
            <a:r>
              <a:rPr kumimoji="0" lang="en-US" altLang="ja-JP" b="0" i="0" u="none" strike="noStrike" kern="1200" cap="none" spc="0" normalizeH="0" baseline="0" noProof="0" dirty="0">
                <a:ln>
                  <a:noFill/>
                </a:ln>
                <a:effectLst/>
                <a:uLnTx/>
                <a:uFillTx/>
                <a:latin typeface="+mj-lt"/>
                <a:cs typeface="Calibri"/>
              </a:rPr>
              <a:t> films of Al</a:t>
            </a:r>
            <a:r>
              <a:rPr kumimoji="0" lang="en-US" altLang="ja-JP" b="0" i="0" u="none" strike="noStrike" kern="1200" cap="none" spc="0" normalizeH="0" baseline="-25000" noProof="0" dirty="0">
                <a:ln>
                  <a:noFill/>
                </a:ln>
                <a:effectLst/>
                <a:uLnTx/>
                <a:uFillTx/>
                <a:latin typeface="+mj-lt"/>
                <a:cs typeface="Calibri"/>
              </a:rPr>
              <a:t>2</a:t>
            </a:r>
            <a:r>
              <a:rPr kumimoji="0" lang="en-US" altLang="ja-JP" b="0" i="0" u="none" strike="noStrike" kern="1200" cap="none" spc="0" normalizeH="0" baseline="0" noProof="0" dirty="0">
                <a:ln>
                  <a:noFill/>
                </a:ln>
                <a:effectLst/>
                <a:uLnTx/>
                <a:uFillTx/>
                <a:latin typeface="+mj-lt"/>
                <a:cs typeface="Calibri"/>
              </a:rPr>
              <a:t>O</a:t>
            </a:r>
            <a:r>
              <a:rPr kumimoji="0" lang="en-US" altLang="ja-JP" b="0" i="0" u="none" strike="noStrike" kern="1200" cap="none" spc="0" normalizeH="0" baseline="-25000" noProof="0" dirty="0">
                <a:ln>
                  <a:noFill/>
                </a:ln>
                <a:effectLst/>
                <a:uLnTx/>
                <a:uFillTx/>
                <a:latin typeface="+mj-lt"/>
                <a:cs typeface="Calibri"/>
              </a:rPr>
              <a:t>3</a:t>
            </a:r>
            <a:r>
              <a:rPr kumimoji="0" lang="en-US" altLang="ja-JP" b="0" i="0" u="none" strike="noStrike" kern="1200" cap="none" spc="0" normalizeH="0" baseline="0" noProof="0" dirty="0">
                <a:ln>
                  <a:noFill/>
                </a:ln>
                <a:effectLst/>
                <a:uLnTx/>
                <a:uFillTx/>
                <a:latin typeface="+mj-lt"/>
                <a:cs typeface="Calibri"/>
              </a:rPr>
              <a:t> </a:t>
            </a:r>
            <a:r>
              <a:rPr kumimoji="0" lang="en-US" altLang="ja-JP" b="0" i="0" u="none" strike="noStrike" kern="1200" cap="none" spc="0" normalizeH="0" baseline="0" noProof="0" dirty="0" err="1">
                <a:ln>
                  <a:noFill/>
                </a:ln>
                <a:effectLst/>
                <a:uLnTx/>
                <a:uFillTx/>
                <a:latin typeface="+mj-lt"/>
                <a:cs typeface="Calibri"/>
              </a:rPr>
              <a:t>nanopowder</a:t>
            </a:r>
            <a:r>
              <a:rPr kumimoji="0" lang="en-US" altLang="ja-JP" b="0" i="0" u="none" strike="noStrike" kern="1200" cap="none" spc="0" normalizeH="0" baseline="0" noProof="0" dirty="0">
                <a:ln>
                  <a:noFill/>
                </a:ln>
                <a:effectLst/>
                <a:uLnTx/>
                <a:uFillTx/>
                <a:latin typeface="+mj-lt"/>
                <a:cs typeface="Calibri"/>
              </a:rPr>
              <a:t> onto both sides of a commercial polypropylene separator. </a:t>
            </a: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lang="en-US" altLang="ja-JP" dirty="0">
                <a:latin typeface="+mj-lt"/>
                <a:cs typeface="Calibri"/>
              </a:rPr>
              <a:t>S</a:t>
            </a:r>
            <a:r>
              <a:rPr lang="en-US" altLang="ja-JP" dirty="0" smtClean="0">
                <a:latin typeface="+mj-lt"/>
                <a:cs typeface="Calibri"/>
              </a:rPr>
              <a:t>pin-coated </a:t>
            </a:r>
            <a:r>
              <a:rPr lang="en-US" altLang="ja-JP" dirty="0">
                <a:latin typeface="+mj-lt"/>
                <a:cs typeface="Calibri"/>
              </a:rPr>
              <a:t>Al</a:t>
            </a:r>
            <a:r>
              <a:rPr lang="en-US" altLang="ja-JP" baseline="-25000" dirty="0">
                <a:latin typeface="+mj-lt"/>
                <a:cs typeface="Calibri"/>
              </a:rPr>
              <a:t>2</a:t>
            </a:r>
            <a:r>
              <a:rPr lang="en-US" altLang="ja-JP" dirty="0">
                <a:latin typeface="+mj-lt"/>
                <a:cs typeface="Calibri"/>
              </a:rPr>
              <a:t>O</a:t>
            </a:r>
            <a:r>
              <a:rPr lang="en-US" altLang="ja-JP" baseline="-25000" dirty="0">
                <a:latin typeface="+mj-lt"/>
                <a:cs typeface="Calibri"/>
              </a:rPr>
              <a:t>3</a:t>
            </a:r>
            <a:r>
              <a:rPr lang="en-US" altLang="ja-JP" dirty="0">
                <a:latin typeface="+mj-lt"/>
                <a:cs typeface="Calibri"/>
              </a:rPr>
              <a:t> </a:t>
            </a:r>
            <a:r>
              <a:rPr kumimoji="0" lang="en-US" altLang="ja-JP" b="0" i="0" u="none" strike="noStrike" kern="1200" cap="none" spc="0" normalizeH="0" baseline="0" noProof="0" dirty="0">
                <a:ln>
                  <a:noFill/>
                </a:ln>
                <a:effectLst/>
                <a:uLnTx/>
                <a:uFillTx/>
                <a:latin typeface="+mj-lt"/>
                <a:cs typeface="Calibri"/>
              </a:rPr>
              <a:t>prevents dendrite filament growth (half-cells) and cycling-induced cracking (full-cells).</a:t>
            </a:r>
          </a:p>
        </p:txBody>
      </p:sp>
      <p:sp>
        <p:nvSpPr>
          <p:cNvPr id="5" name="TextBox 4">
            <a:extLst>
              <a:ext uri="{FF2B5EF4-FFF2-40B4-BE49-F238E27FC236}">
                <a16:creationId xmlns:a16="http://schemas.microsoft.com/office/drawing/2014/main" id="{49B2BCC9-030F-8595-73CD-F119708DF463}"/>
              </a:ext>
            </a:extLst>
          </p:cNvPr>
          <p:cNvSpPr txBox="1"/>
          <p:nvPr/>
        </p:nvSpPr>
        <p:spPr>
          <a:xfrm>
            <a:off x="142390" y="4606359"/>
            <a:ext cx="4580612" cy="908975"/>
          </a:xfrm>
          <a:prstGeom prst="rect">
            <a:avLst/>
          </a:prstGeom>
          <a:no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a:solidFill>
                  <a:prstClr val="black"/>
                </a:solidFill>
              </a:rPr>
              <a:t>A</a:t>
            </a:r>
            <a:r>
              <a:rPr kumimoji="0" lang="en-US" sz="1000" b="0" i="0" u="none" strike="noStrike" kern="1200" cap="none" spc="0" normalizeH="0" baseline="0" noProof="0" dirty="0">
                <a:ln>
                  <a:noFill/>
                </a:ln>
                <a:solidFill>
                  <a:prstClr val="black"/>
                </a:solidFill>
                <a:effectLst/>
                <a:uLnTx/>
                <a:uFillTx/>
              </a:rPr>
              <a:t> thin film (10 </a:t>
            </a:r>
            <a:r>
              <a:rPr kumimoji="0" lang="el-GR" sz="1000" b="0" i="0" u="none" strike="noStrike" kern="1200" cap="none" spc="0" normalizeH="0" baseline="0" noProof="0" dirty="0">
                <a:ln>
                  <a:noFill/>
                </a:ln>
                <a:solidFill>
                  <a:prstClr val="black"/>
                </a:solidFill>
                <a:effectLst/>
                <a:uLnTx/>
                <a:uFillTx/>
              </a:rPr>
              <a:t>μ</a:t>
            </a:r>
            <a:r>
              <a:rPr kumimoji="0" lang="en-US" sz="1000" b="0" i="0" u="none" strike="noStrike" kern="1200" cap="none" spc="0" normalizeH="0" baseline="0" noProof="0" dirty="0">
                <a:ln>
                  <a:noFill/>
                </a:ln>
                <a:solidFill>
                  <a:prstClr val="black"/>
                </a:solidFill>
                <a:effectLst/>
                <a:uLnTx/>
                <a:uFillTx/>
              </a:rPr>
              <a:t>m) of alumina (Al</a:t>
            </a:r>
            <a:r>
              <a:rPr kumimoji="0" lang="en-US" sz="1000" b="0" i="0" u="none" strike="noStrike" kern="1200" cap="none" spc="0" normalizeH="0" baseline="-25000" noProof="0" dirty="0">
                <a:ln>
                  <a:noFill/>
                </a:ln>
                <a:solidFill>
                  <a:prstClr val="black"/>
                </a:solidFill>
                <a:effectLst/>
                <a:uLnTx/>
                <a:uFillTx/>
              </a:rPr>
              <a:t>2</a:t>
            </a:r>
            <a:r>
              <a:rPr kumimoji="0" lang="en-US" sz="1000" b="0" i="0" u="none" strike="noStrike" kern="1200" cap="none" spc="0" normalizeH="0" baseline="0" noProof="0" dirty="0">
                <a:ln>
                  <a:noFill/>
                </a:ln>
                <a:solidFill>
                  <a:prstClr val="black"/>
                </a:solidFill>
                <a:effectLst/>
                <a:uLnTx/>
                <a:uFillTx/>
              </a:rPr>
              <a:t>O</a:t>
            </a:r>
            <a:r>
              <a:rPr kumimoji="0" lang="en-US" sz="1000" b="0" i="0" u="none" strike="noStrike" kern="1200" cap="none" spc="0" normalizeH="0" baseline="-25000" noProof="0" dirty="0">
                <a:ln>
                  <a:noFill/>
                </a:ln>
                <a:solidFill>
                  <a:prstClr val="black"/>
                </a:solidFill>
                <a:effectLst/>
                <a:uLnTx/>
                <a:uFillTx/>
              </a:rPr>
              <a:t>3</a:t>
            </a:r>
            <a:r>
              <a:rPr kumimoji="0" lang="en-US" sz="1000" b="0" i="0" u="none" strike="noStrike" kern="1200" cap="none" spc="0" normalizeH="0" baseline="0" noProof="0" dirty="0">
                <a:ln>
                  <a:noFill/>
                </a:ln>
                <a:solidFill>
                  <a:prstClr val="black"/>
                </a:solidFill>
                <a:effectLst/>
                <a:uLnTx/>
                <a:uFillTx/>
              </a:rPr>
              <a:t>) </a:t>
            </a:r>
            <a:r>
              <a:rPr kumimoji="0" lang="en-US" sz="1000" b="0" i="0" u="none" strike="noStrike" kern="1200" cap="none" spc="0" normalizeH="0" baseline="0" noProof="0" dirty="0" err="1">
                <a:ln>
                  <a:noFill/>
                </a:ln>
                <a:solidFill>
                  <a:prstClr val="black"/>
                </a:solidFill>
                <a:effectLst/>
                <a:uLnTx/>
                <a:uFillTx/>
              </a:rPr>
              <a:t>nanopowder</a:t>
            </a:r>
            <a:r>
              <a:rPr kumimoji="0" lang="en-US" sz="1000" b="0" i="0" u="none" strike="noStrike" kern="1200" cap="none" spc="0" normalizeH="0" baseline="0" noProof="0" dirty="0">
                <a:ln>
                  <a:noFill/>
                </a:ln>
                <a:solidFill>
                  <a:prstClr val="black"/>
                </a:solidFill>
                <a:effectLst/>
                <a:uLnTx/>
                <a:uFillTx/>
              </a:rPr>
              <a:t> is spin-coated on both sides of commercial polypropene separators, then transferred onto both anode and cathode surfaces during cell </a:t>
            </a:r>
            <a:r>
              <a:rPr kumimoji="0" lang="en-US" sz="1000" b="0" i="0" u="none" strike="noStrike" kern="1200" cap="none" spc="0" normalizeH="0" baseline="0" noProof="0" dirty="0" err="1" smtClean="0">
                <a:ln>
                  <a:noFill/>
                </a:ln>
                <a:solidFill>
                  <a:prstClr val="black"/>
                </a:solidFill>
                <a:effectLst/>
                <a:uLnTx/>
                <a:uFillTx/>
              </a:rPr>
              <a:t>assembly.This</a:t>
            </a:r>
            <a:r>
              <a:rPr kumimoji="0" lang="en-US" sz="1000" b="0" i="0" u="none" strike="noStrike" kern="1200" cap="none" spc="0" normalizeH="0" baseline="0" noProof="0" dirty="0" smtClean="0">
                <a:ln>
                  <a:noFill/>
                </a:ln>
                <a:solidFill>
                  <a:prstClr val="black"/>
                </a:solidFill>
                <a:effectLst/>
                <a:uLnTx/>
                <a:uFillTx/>
              </a:rPr>
              <a:t> </a:t>
            </a:r>
            <a:r>
              <a:rPr kumimoji="0" lang="en-US" sz="1000" b="0" i="0" u="none" strike="noStrike" kern="1200" cap="none" spc="0" normalizeH="0" baseline="0" noProof="0" dirty="0">
                <a:ln>
                  <a:noFill/>
                </a:ln>
                <a:solidFill>
                  <a:prstClr val="black"/>
                </a:solidFill>
                <a:effectLst/>
                <a:uLnTx/>
                <a:uFillTx/>
              </a:rPr>
              <a:t>creates both artificial solid-electrolyte interphase (SEI) and cathode electrolyte interface (CEI) that enhance electrochemical kinetics of potassium metal batteries (KMBs).</a:t>
            </a:r>
          </a:p>
        </p:txBody>
      </p:sp>
      <p:pic>
        <p:nvPicPr>
          <p:cNvPr id="6" name="Picture 5" descr="A diagram of a machine&#10;&#10;Description automatically generated">
            <a:extLst>
              <a:ext uri="{FF2B5EF4-FFF2-40B4-BE49-F238E27FC236}">
                <a16:creationId xmlns:a16="http://schemas.microsoft.com/office/drawing/2014/main" id="{28631389-5F79-B735-950E-D348246EC8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390" y="1976321"/>
            <a:ext cx="4580612" cy="2690709"/>
          </a:xfrm>
          <a:prstGeom prst="rect">
            <a:avLst/>
          </a:prstGeom>
        </p:spPr>
      </p:pic>
      <p:sp>
        <p:nvSpPr>
          <p:cNvPr id="9" name="TextBox 8">
            <a:extLst>
              <a:ext uri="{FF2B5EF4-FFF2-40B4-BE49-F238E27FC236}">
                <a16:creationId xmlns:a16="http://schemas.microsoft.com/office/drawing/2014/main" id="{1EA9952E-E7B0-43C9-8122-C129CEF57CAA}"/>
              </a:ext>
            </a:extLst>
          </p:cNvPr>
          <p:cNvSpPr txBox="1"/>
          <p:nvPr/>
        </p:nvSpPr>
        <p:spPr>
          <a:xfrm>
            <a:off x="5394121" y="5773634"/>
            <a:ext cx="6776244" cy="409591"/>
          </a:xfrm>
          <a:prstGeom prst="rect">
            <a:avLst/>
          </a:prstGeom>
          <a:noFill/>
        </p:spPr>
        <p:txBody>
          <a:bodyPr wrap="square">
            <a:noAutofit/>
          </a:bodyPr>
          <a:lstStyle/>
          <a:p>
            <a:r>
              <a:rPr lang="en-US" sz="1000" dirty="0"/>
              <a:t>Liu, P.;  Hao, H.;  Singla, A.;  Vishnugopi, B. S.;  Watt, J.;  Mukherjee, P. P.; Mitlin, D., </a:t>
            </a:r>
            <a:r>
              <a:rPr lang="en-US" sz="1000" i="1" dirty="0"/>
              <a:t>Alumina - Stabilized SEI and CEI in Potassium Metal Batteries</a:t>
            </a:r>
            <a:r>
              <a:rPr lang="en-US" sz="1000" dirty="0"/>
              <a:t>. </a:t>
            </a:r>
            <a:r>
              <a:rPr lang="en-US" sz="1000" dirty="0" err="1"/>
              <a:t>Angewandte</a:t>
            </a:r>
            <a:r>
              <a:rPr lang="en-US" sz="1000" dirty="0"/>
              <a:t> </a:t>
            </a:r>
            <a:r>
              <a:rPr lang="en-US" sz="1000" dirty="0" err="1"/>
              <a:t>Chemie</a:t>
            </a:r>
            <a:r>
              <a:rPr lang="en-US" sz="1000" dirty="0"/>
              <a:t>, International Edition. 2024, e202402214.</a:t>
            </a:r>
          </a:p>
        </p:txBody>
      </p:sp>
      <p:sp>
        <p:nvSpPr>
          <p:cNvPr id="10" name="TextBox 9">
            <a:extLst>
              <a:ext uri="{FF2B5EF4-FFF2-40B4-BE49-F238E27FC236}">
                <a16:creationId xmlns:a16="http://schemas.microsoft.com/office/drawing/2014/main" id="{1294649B-4710-B11D-6030-218881BEBCD4}"/>
              </a:ext>
            </a:extLst>
          </p:cNvPr>
          <p:cNvSpPr txBox="1"/>
          <p:nvPr/>
        </p:nvSpPr>
        <p:spPr>
          <a:xfrm>
            <a:off x="0" y="6063832"/>
            <a:ext cx="4723001" cy="238785"/>
          </a:xfrm>
          <a:prstGeom prst="rect">
            <a:avLst/>
          </a:prstGeom>
          <a:noFill/>
        </p:spPr>
        <p:txBody>
          <a:bodyPr wrap="square">
            <a:noAutofit/>
          </a:bodyPr>
          <a:lstStyle/>
          <a:p>
            <a:r>
              <a:rPr lang="en-US" sz="1000" dirty="0"/>
              <a:t>This work was performed, in part, at the Center for </a:t>
            </a:r>
            <a:r>
              <a:rPr lang="en-US" sz="1000" dirty="0" smtClean="0"/>
              <a:t>Integrated Nanotechnologies.</a:t>
            </a:r>
            <a:endParaRPr lang="en-US" sz="1000" dirty="0"/>
          </a:p>
        </p:txBody>
      </p:sp>
      <p:sp>
        <p:nvSpPr>
          <p:cNvPr id="20" name="Rectangle 19">
            <a:extLst>
              <a:ext uri="{FF2B5EF4-FFF2-40B4-BE49-F238E27FC236}">
                <a16:creationId xmlns:a16="http://schemas.microsoft.com/office/drawing/2014/main" id="{14CD9038-C011-9382-9B8F-6E1813635F7A}"/>
              </a:ext>
            </a:extLst>
          </p:cNvPr>
          <p:cNvSpPr/>
          <p:nvPr/>
        </p:nvSpPr>
        <p:spPr>
          <a:xfrm>
            <a:off x="4061677" y="6308924"/>
            <a:ext cx="5534951" cy="550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blue letters on a black background&#10;&#10;Description automatically generated">
            <a:extLst>
              <a:ext uri="{FF2B5EF4-FFF2-40B4-BE49-F238E27FC236}">
                <a16:creationId xmlns:a16="http://schemas.microsoft.com/office/drawing/2014/main" id="{01FADA75-A5B8-3F5B-674A-B5F5BBD80F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6921" y="6420467"/>
            <a:ext cx="1987982" cy="390402"/>
          </a:xfrm>
          <a:prstGeom prst="rect">
            <a:avLst/>
          </a:prstGeom>
        </p:spPr>
      </p:pic>
      <p:pic>
        <p:nvPicPr>
          <p:cNvPr id="25" name="Picture 24" descr="A black and tan letter p&#10;&#10;Description automatically generated">
            <a:extLst>
              <a:ext uri="{FF2B5EF4-FFF2-40B4-BE49-F238E27FC236}">
                <a16:creationId xmlns:a16="http://schemas.microsoft.com/office/drawing/2014/main" id="{72DFBB25-2C7C-2334-5CCF-3CCBC47808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5237" y="6456477"/>
            <a:ext cx="696894" cy="351378"/>
          </a:xfrm>
          <a:prstGeom prst="rect">
            <a:avLst/>
          </a:prstGeom>
        </p:spPr>
      </p:pic>
      <p:pic>
        <p:nvPicPr>
          <p:cNvPr id="27" name="Picture 26" descr="A close-up of a logo&#10;&#10;Description automatically generated">
            <a:extLst>
              <a:ext uri="{FF2B5EF4-FFF2-40B4-BE49-F238E27FC236}">
                <a16:creationId xmlns:a16="http://schemas.microsoft.com/office/drawing/2014/main" id="{6337793D-8EA5-1B95-06EA-03B01C84EC7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18955" y="6466345"/>
            <a:ext cx="1197959" cy="342274"/>
          </a:xfrm>
          <a:prstGeom prst="rect">
            <a:avLst/>
          </a:prstGeom>
        </p:spPr>
      </p:pic>
      <p:sp>
        <p:nvSpPr>
          <p:cNvPr id="13" name="Rectangle 35">
            <a:extLst>
              <a:ext uri="{FF2B5EF4-FFF2-40B4-BE49-F238E27FC236}">
                <a16:creationId xmlns:a16="http://schemas.microsoft.com/office/drawing/2014/main" id="{322F0C1E-BB76-835D-DB74-01D75D303C0B}"/>
              </a:ext>
            </a:extLst>
          </p:cNvPr>
          <p:cNvSpPr>
            <a:spLocks noChangeArrowheads="1"/>
          </p:cNvSpPr>
          <p:nvPr/>
        </p:nvSpPr>
        <p:spPr bwMode="auto">
          <a:xfrm>
            <a:off x="142390" y="771787"/>
            <a:ext cx="12049610" cy="1098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oAutofit/>
          </a:bodyPr>
          <a:lstStyle/>
          <a:p>
            <a:pPr marL="0" marR="0" lvl="0" indent="0" algn="l" defTabSz="914400" rtl="0" eaLnBrk="1" fontAlgn="base" latinLnBrk="0" hangingPunct="1">
              <a:lnSpc>
                <a:spcPct val="100000"/>
              </a:lnSpc>
              <a:spcBef>
                <a:spcPct val="0"/>
              </a:spcBef>
              <a:spcAft>
                <a:spcPts val="300"/>
              </a:spcAft>
              <a:buClrTx/>
              <a:buSzTx/>
              <a:buFontTx/>
              <a:buNone/>
              <a:tabLst/>
              <a:defRPr/>
            </a:pPr>
            <a:r>
              <a:rPr kumimoji="0" lang="en-US" sz="2400" b="1" i="0" u="none" strike="noStrike" kern="1200" cap="none" spc="0" normalizeH="0" baseline="0" noProof="0" dirty="0" smtClean="0">
                <a:ln>
                  <a:noFill/>
                </a:ln>
                <a:effectLst/>
                <a:uLnTx/>
                <a:uFillTx/>
                <a:latin typeface="+mj-lt"/>
                <a:ea typeface="Calibri" pitchFamily="34" charset="0"/>
                <a:cs typeface="Calibri"/>
              </a:rPr>
              <a:t> Scientific </a:t>
            </a:r>
            <a:r>
              <a:rPr kumimoji="0" lang="en-US" sz="2400" b="1" i="0" u="none" strike="noStrike" kern="1200" cap="none" spc="0" normalizeH="0" baseline="0" noProof="0" dirty="0">
                <a:ln>
                  <a:noFill/>
                </a:ln>
                <a:effectLst/>
                <a:uLnTx/>
                <a:uFillTx/>
                <a:latin typeface="+mj-lt"/>
                <a:ea typeface="Calibri" pitchFamily="34" charset="0"/>
                <a:cs typeface="Calibri"/>
              </a:rPr>
              <a:t>Achievement</a:t>
            </a:r>
          </a:p>
          <a:p>
            <a:pPr marL="114300" marR="0" lvl="0" indent="0" algn="l" defTabSz="914400" rtl="0" eaLnBrk="1" fontAlgn="base" latinLnBrk="0" hangingPunct="1">
              <a:lnSpc>
                <a:spcPct val="100000"/>
              </a:lnSpc>
              <a:spcBef>
                <a:spcPct val="0"/>
              </a:spcBef>
              <a:spcAft>
                <a:spcPts val="600"/>
              </a:spcAft>
              <a:buClrTx/>
              <a:buSzTx/>
              <a:buFontTx/>
              <a:buNone/>
              <a:tabLst/>
              <a:defRPr/>
            </a:pPr>
            <a:r>
              <a:rPr kumimoji="0" lang="en-US" sz="2000" b="0" i="0" u="none" strike="noStrike" kern="1200" cap="none" spc="0" normalizeH="0" baseline="0" noProof="0" dirty="0">
                <a:ln>
                  <a:noFill/>
                </a:ln>
                <a:effectLst/>
                <a:uLnTx/>
                <a:uFillTx/>
                <a:latin typeface="+mj-lt"/>
              </a:rPr>
              <a:t>The </a:t>
            </a:r>
            <a:r>
              <a:rPr lang="en-US" sz="2000" dirty="0">
                <a:latin typeface="+mj-lt"/>
              </a:rPr>
              <a:t>c</a:t>
            </a:r>
            <a:r>
              <a:rPr kumimoji="0" lang="en-US" sz="2000" b="0" i="0" u="none" strike="noStrike" kern="1200" cap="none" spc="0" normalizeH="0" baseline="0" noProof="0" dirty="0" err="1" smtClean="0">
                <a:ln>
                  <a:noFill/>
                </a:ln>
                <a:effectLst/>
                <a:uLnTx/>
                <a:uFillTx/>
                <a:latin typeface="+mj-lt"/>
              </a:rPr>
              <a:t>reation</a:t>
            </a:r>
            <a:r>
              <a:rPr kumimoji="0" lang="en-US" sz="2000" b="0" i="0" u="none" strike="noStrike" kern="1200" cap="none" spc="0" normalizeH="0" noProof="0" dirty="0" smtClean="0">
                <a:ln>
                  <a:noFill/>
                </a:ln>
                <a:effectLst/>
                <a:uLnTx/>
                <a:uFillTx/>
                <a:latin typeface="+mj-lt"/>
              </a:rPr>
              <a:t> of</a:t>
            </a:r>
            <a:r>
              <a:rPr kumimoji="0" lang="en-US" sz="2000" b="0" i="0" u="none" strike="noStrike" kern="1200" cap="none" spc="0" normalizeH="0" baseline="0" noProof="0" dirty="0" smtClean="0">
                <a:ln>
                  <a:noFill/>
                </a:ln>
                <a:effectLst/>
                <a:uLnTx/>
                <a:uFillTx/>
                <a:latin typeface="+mj-lt"/>
              </a:rPr>
              <a:t> </a:t>
            </a:r>
            <a:r>
              <a:rPr kumimoji="0" lang="en-US" sz="2000" b="0" i="0" u="none" strike="noStrike" kern="1200" cap="none" spc="0" normalizeH="0" baseline="0" noProof="0" dirty="0">
                <a:ln>
                  <a:noFill/>
                </a:ln>
                <a:effectLst/>
                <a:uLnTx/>
                <a:uFillTx/>
                <a:latin typeface="+mj-lt"/>
              </a:rPr>
              <a:t>an artificial SEI/CEI using a spin coating of alumina (Al</a:t>
            </a:r>
            <a:r>
              <a:rPr kumimoji="0" lang="en-US" sz="2000" b="0" i="0" u="none" strike="noStrike" kern="1200" cap="none" spc="0" normalizeH="0" baseline="-25000" noProof="0" dirty="0">
                <a:ln>
                  <a:noFill/>
                </a:ln>
                <a:effectLst/>
                <a:uLnTx/>
                <a:uFillTx/>
                <a:latin typeface="+mj-lt"/>
              </a:rPr>
              <a:t>2</a:t>
            </a:r>
            <a:r>
              <a:rPr kumimoji="0" lang="en-US" sz="2000" b="0" i="0" u="none" strike="noStrike" kern="1200" cap="none" spc="0" normalizeH="0" baseline="0" noProof="0" dirty="0">
                <a:ln>
                  <a:noFill/>
                </a:ln>
                <a:effectLst/>
                <a:uLnTx/>
                <a:uFillTx/>
                <a:latin typeface="+mj-lt"/>
              </a:rPr>
              <a:t>O</a:t>
            </a:r>
            <a:r>
              <a:rPr kumimoji="0" lang="en-US" sz="2000" b="0" i="0" u="none" strike="noStrike" kern="1200" cap="none" spc="0" normalizeH="0" baseline="-25000" noProof="0" dirty="0">
                <a:ln>
                  <a:noFill/>
                </a:ln>
                <a:effectLst/>
                <a:uLnTx/>
                <a:uFillTx/>
                <a:latin typeface="+mj-lt"/>
              </a:rPr>
              <a:t>3</a:t>
            </a:r>
            <a:r>
              <a:rPr kumimoji="0" lang="en-US" sz="2000" b="0" i="0" u="none" strike="noStrike" kern="1200" cap="none" spc="0" normalizeH="0" baseline="0" noProof="0" dirty="0">
                <a:ln>
                  <a:noFill/>
                </a:ln>
                <a:effectLst/>
                <a:uLnTx/>
                <a:uFillTx/>
                <a:latin typeface="+mj-lt"/>
              </a:rPr>
              <a:t>) </a:t>
            </a:r>
            <a:r>
              <a:rPr kumimoji="0" lang="en-US" sz="2000" b="0" i="0" u="none" strike="noStrike" kern="1200" cap="none" spc="0" normalizeH="0" baseline="0" noProof="0" dirty="0" err="1" smtClean="0">
                <a:ln>
                  <a:noFill/>
                </a:ln>
                <a:effectLst/>
                <a:uLnTx/>
                <a:uFillTx/>
                <a:latin typeface="+mj-lt"/>
              </a:rPr>
              <a:t>nanopowder</a:t>
            </a:r>
            <a:r>
              <a:rPr lang="en-US" sz="2000" dirty="0">
                <a:latin typeface="+mj-lt"/>
              </a:rPr>
              <a:t>,</a:t>
            </a:r>
            <a:r>
              <a:rPr kumimoji="0" lang="en-US" sz="2000" b="0" i="0" u="none" strike="noStrike" kern="1200" cap="none" spc="0" normalizeH="0" baseline="0" noProof="0" dirty="0" smtClean="0">
                <a:ln>
                  <a:noFill/>
                </a:ln>
                <a:effectLst/>
                <a:uLnTx/>
                <a:uFillTx/>
                <a:latin typeface="+mj-lt"/>
              </a:rPr>
              <a:t> </a:t>
            </a:r>
            <a:r>
              <a:rPr kumimoji="0" lang="en-US" sz="2000" b="0" i="0" u="none" strike="noStrike" kern="1200" cap="none" spc="0" normalizeH="0" baseline="0" noProof="0" dirty="0">
                <a:ln>
                  <a:noFill/>
                </a:ln>
                <a:effectLst/>
                <a:uLnTx/>
                <a:uFillTx/>
                <a:latin typeface="+mj-lt"/>
              </a:rPr>
              <a:t>substantially </a:t>
            </a:r>
            <a:r>
              <a:rPr kumimoji="0" lang="en-US" sz="2000" b="0" i="0" u="none" strike="noStrike" kern="1200" cap="none" spc="0" normalizeH="0" baseline="0" noProof="0" dirty="0" smtClean="0">
                <a:ln>
                  <a:noFill/>
                </a:ln>
                <a:effectLst/>
                <a:uLnTx/>
                <a:uFillTx/>
                <a:latin typeface="+mj-lt"/>
              </a:rPr>
              <a:t>enhancing</a:t>
            </a:r>
            <a:r>
              <a:rPr kumimoji="0" lang="en-US" sz="2000" b="0" i="0" u="none" strike="noStrike" kern="1200" cap="none" spc="0" normalizeH="0" noProof="0" dirty="0" smtClean="0">
                <a:ln>
                  <a:noFill/>
                </a:ln>
                <a:effectLst/>
                <a:uLnTx/>
                <a:uFillTx/>
                <a:latin typeface="+mj-lt"/>
              </a:rPr>
              <a:t> the</a:t>
            </a:r>
            <a:r>
              <a:rPr kumimoji="0" lang="en-US" sz="2000" b="0" i="0" u="none" strike="noStrike" kern="1200" cap="none" spc="0" normalizeH="0" baseline="0" noProof="0" dirty="0" smtClean="0">
                <a:ln>
                  <a:noFill/>
                </a:ln>
                <a:effectLst/>
                <a:uLnTx/>
                <a:uFillTx/>
                <a:latin typeface="+mj-lt"/>
              </a:rPr>
              <a:t> </a:t>
            </a:r>
            <a:r>
              <a:rPr kumimoji="0" lang="en-US" sz="2000" b="0" i="0" u="none" strike="noStrike" kern="1200" cap="none" spc="0" normalizeH="0" baseline="0" noProof="0" dirty="0">
                <a:ln>
                  <a:noFill/>
                </a:ln>
                <a:effectLst/>
                <a:uLnTx/>
                <a:uFillTx/>
                <a:latin typeface="+mj-lt"/>
              </a:rPr>
              <a:t>electrochemical kinetics of potassium metal batteries (KMBs</a:t>
            </a:r>
            <a:r>
              <a:rPr kumimoji="0" lang="en-US" sz="2000" b="0" i="0" u="none" strike="noStrike" kern="1200" cap="none" spc="0" normalizeH="0" baseline="0" noProof="0" dirty="0" smtClean="0">
                <a:ln>
                  <a:noFill/>
                </a:ln>
                <a:effectLst/>
                <a:uLnTx/>
                <a:uFillTx/>
                <a:latin typeface="+mj-lt"/>
              </a:rPr>
              <a:t>).</a:t>
            </a:r>
            <a:endParaRPr kumimoji="0" lang="en-US" sz="2000" b="0" i="0" u="none" strike="noStrike" kern="1200" cap="none" spc="0" normalizeH="0" baseline="0" noProof="0" dirty="0">
              <a:ln>
                <a:noFill/>
              </a:ln>
              <a:effectLst/>
              <a:uLnTx/>
              <a:uFillTx/>
              <a:latin typeface="+mj-lt"/>
            </a:endParaRPr>
          </a:p>
        </p:txBody>
      </p:sp>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8743" y="6335260"/>
            <a:ext cx="498022" cy="497569"/>
          </a:xfrm>
          <a:prstGeom prst="rect">
            <a:avLst/>
          </a:prstGeom>
        </p:spPr>
      </p:pic>
    </p:spTree>
    <p:extLst>
      <p:ext uri="{BB962C8B-B14F-4D97-AF65-F5344CB8AC3E}">
        <p14:creationId xmlns:p14="http://schemas.microsoft.com/office/powerpoint/2010/main" val="285146616"/>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79A9CC-1221-4480-B719-A3FDECFA9433}">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bc761791-33a0-47b7-8145-9d3c2515a3a0"/>
    <ds:schemaRef ds:uri="d3abd939-9d94-49d1-925a-c93fb1ff4b6e"/>
    <ds:schemaRef ds:uri="http://www.w3.org/XML/1998/namespace"/>
    <ds:schemaRef ds:uri="http://purl.org/dc/dcmitype/"/>
  </ds:schemaRefs>
</ds:datastoreItem>
</file>

<file path=customXml/itemProps2.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8521C20-9E33-48A5-B56C-6DBE0ADA37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382</TotalTime>
  <Words>669</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Arial Black</vt:lpstr>
      <vt:lpstr>Avenir Next LT Pro</vt:lpstr>
      <vt:lpstr>AvenirNext LT Pro Bold</vt:lpstr>
      <vt:lpstr>AvenirNext LT Pro Regular</vt:lpstr>
      <vt:lpstr>Calibri</vt:lpstr>
      <vt:lpstr>Open Sans</vt:lpstr>
      <vt:lpstr>Segoe UI Black</vt:lpstr>
      <vt:lpstr>Wingdings</vt:lpstr>
      <vt:lpstr>Office Theme</vt:lpstr>
      <vt:lpstr>Artificial and Stabilized Interfaces in Potassium Metal Batteries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13</cp:revision>
  <dcterms:created xsi:type="dcterms:W3CDTF">2023-07-20T14:08:23Z</dcterms:created>
  <dcterms:modified xsi:type="dcterms:W3CDTF">2024-07-11T14:51:35Z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vt:lpwstr>
  </property>
  <property fmtid="{D5CDD505-2E9C-101B-9397-08002B2CF9AE}" pid="7" name="TriggerFlowInfo">
    <vt:lpwstr/>
  </property>
</Properties>
</file>