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62" autoAdjust="0"/>
  </p:normalViewPr>
  <p:slideViewPr>
    <p:cSldViewPr snapToGrid="0">
      <p:cViewPr varScale="1">
        <p:scale>
          <a:sx n="107" d="100"/>
          <a:sy n="107" d="100"/>
        </p:scale>
        <p:origin x="1536" y="96"/>
      </p:cViewPr>
      <p:guideLst/>
    </p:cSldViewPr>
  </p:slideViewPr>
  <p:notesTextViewPr>
    <p:cViewPr>
      <p:scale>
        <a:sx n="1" d="1"/>
        <a:sy n="1" d="1"/>
      </p:scale>
      <p:origin x="0" y="-744"/>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rgbClr val="0D0D0D"/>
              </a:buClr>
              <a:buSzPts val="1020"/>
              <a:buFont typeface="Arial"/>
              <a:buNone/>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Staff__, User &amp; </a:t>
            </a:r>
            <a:r>
              <a:rPr lang="en-US" sz="1200" dirty="0" err="1">
                <a:solidFill>
                  <a:srgbClr val="0D0D0D"/>
                </a:solidFill>
                <a:latin typeface="Arial"/>
                <a:ea typeface="Arial"/>
                <a:cs typeface="Arial"/>
                <a:sym typeface="Arial"/>
              </a:rPr>
              <a:t>Staff_X</a:t>
            </a:r>
            <a:r>
              <a:rPr lang="en-US" sz="1200" dirty="0">
                <a:solidFill>
                  <a:srgbClr val="0D0D0D"/>
                </a:solidFill>
                <a:latin typeface="Arial"/>
                <a:ea typeface="Arial"/>
                <a:cs typeface="Arial"/>
                <a:sym typeface="Arial"/>
              </a:rPr>
              <a:t>__</a:t>
            </a:r>
            <a:endParaRPr lang="en-US" dirty="0"/>
          </a:p>
          <a:p>
            <a:pPr marL="0" marR="0" lvl="0" indent="0" algn="l" rtl="0">
              <a:lnSpc>
                <a:spcPct val="80000"/>
              </a:lnSpc>
              <a:spcBef>
                <a:spcPts val="0"/>
              </a:spcBef>
              <a:spcAft>
                <a:spcPts val="0"/>
              </a:spcAft>
              <a:buClr>
                <a:schemeClr val="dk1"/>
              </a:buClr>
              <a:buSzPts val="1020"/>
              <a:buFont typeface="Calibri"/>
              <a:buNone/>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endParaRPr lang="en-US" sz="1200" dirty="0">
              <a:solidFill>
                <a:srgbClr val="0D0D0D"/>
              </a:solidFill>
              <a:latin typeface="Arial"/>
              <a:ea typeface="Arial"/>
              <a:cs typeface="Arial"/>
              <a:sym typeface="Arial"/>
            </a:endParaRPr>
          </a:p>
          <a:p>
            <a:pPr>
              <a:lnSpc>
                <a:spcPct val="80000"/>
              </a:lnSpc>
              <a:spcBef>
                <a:spcPts val="0"/>
              </a:spcBef>
              <a:spcAft>
                <a:spcPts val="0"/>
              </a:spcAft>
              <a:defRPr/>
            </a:pPr>
            <a:r>
              <a:rPr lang="en-US" b="0" i="0" dirty="0">
                <a:solidFill>
                  <a:srgbClr val="2A2A2A"/>
                </a:solidFill>
                <a:effectLst/>
                <a:latin typeface="Merriweather" panose="020F0502020204030204" pitchFamily="2" charset="0"/>
              </a:rPr>
              <a:t>Quantifying the material properties of hard biological materials can improve understanding of the relationships between form, function, and performance. This study illustrates the use of nanoindentation as a tool for evaluating material properties in a comparative biology framework. The CINT users provide a step-by-step guide for comparative and evolutionary biologists illustrating the collection and analysis of nanoindentation data from samples of artiodactyl skull bones. They assess the impact of methodological decisions on the output of nanoindentation tests. They also investigate whether evolutionary variations in skull bone properties are present between artiodactyl species that engage in intraspecific head-to-head combat and those that do not. Elastic modulus exhibited little variation among numbers of indents performed per test and per bone sample. The average elastic modulus was significantly lower when bones were hydrated with deionized water. The skulls of artiodactyls exhibited a gradient of elastic modulus values in which the anterior of the skull is less stiff than more posterior locations. Species involved in head-to-head combat showed little difference in elastic modulus values compared to non-combat species. This suggests that ecological factors influence the evolutionary diversity of bone material properties, rather than strictly phylogenetic constraints. In a phylogenetic context, nanoindentation reveals tetrapod bone heterogeneity and provides insights into the evolution of these traits.</a:t>
            </a:r>
            <a:br>
              <a:rPr lang="en-US" sz="1200" dirty="0">
                <a:solidFill>
                  <a:srgbClr val="0D0D0D"/>
                </a:solidFill>
                <a:latin typeface="Arial"/>
                <a:ea typeface="Arial"/>
                <a:cs typeface="Arial"/>
                <a:sym typeface="Arial"/>
              </a:rPr>
            </a:br>
            <a:br>
              <a:rPr lang="en-US" sz="1200" dirty="0">
                <a:solidFill>
                  <a:srgbClr val="0D0D0D"/>
                </a:solidFill>
                <a:latin typeface="Arial"/>
                <a:ea typeface="Arial"/>
                <a:cs typeface="Arial"/>
                <a:sym typeface="Arial"/>
              </a:rPr>
            </a:b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a:lnSpc>
                <a:spcPct val="80000"/>
              </a:lnSpc>
              <a:spcBef>
                <a:spcPts val="0"/>
              </a:spcBef>
              <a:spcAft>
                <a:spcPts val="0"/>
              </a:spcAft>
            </a:pPr>
            <a:r>
              <a:rPr lang="en-US" sz="1200" dirty="0">
                <a:solidFill>
                  <a:srgbClr val="0D0D0D"/>
                </a:solidFill>
                <a:latin typeface="Arial"/>
                <a:ea typeface="Arial"/>
                <a:cs typeface="Arial"/>
                <a:sym typeface="Arial"/>
              </a:rPr>
              <a:t>Sandia, Los Alamos, </a:t>
            </a:r>
            <a:r>
              <a:rPr lang="en-US" dirty="0">
                <a:solidFill>
                  <a:srgbClr val="0D0D0D"/>
                </a:solidFill>
                <a:latin typeface="Arial"/>
                <a:ea typeface="Arial"/>
                <a:cs typeface="Arial"/>
                <a:sym typeface="Arial"/>
              </a:rPr>
              <a:t>Clemson University</a:t>
            </a:r>
            <a:endParaRPr lang="en-US" sz="1200" dirty="0">
              <a:solidFill>
                <a:srgbClr val="0D0D0D"/>
              </a:solidFill>
              <a:latin typeface="Arial"/>
              <a:ea typeface="Arial"/>
              <a:cs typeface="Arial"/>
            </a:endParaRPr>
          </a:p>
          <a:p>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a:t>
            </a:r>
            <a:r>
              <a:rPr lang="en-US" b="1" dirty="0">
                <a:latin typeface="Arial"/>
                <a:cs typeface="Arial"/>
              </a:rPr>
              <a:t> </a:t>
            </a:r>
            <a:r>
              <a:rPr lang="en-US" b="0" dirty="0">
                <a:latin typeface="Arial"/>
                <a:cs typeface="Arial"/>
              </a:rPr>
              <a:t>MSED</a:t>
            </a:r>
            <a:r>
              <a:rPr lang="en-US" dirty="0">
                <a:latin typeface="Arial"/>
                <a:cs typeface="Arial"/>
              </a:rPr>
              <a:t>___, CSGB___, EFRC___, </a:t>
            </a:r>
            <a:r>
              <a:rPr lang="en-US" b="0" dirty="0">
                <a:latin typeface="Arial"/>
                <a:cs typeface="Arial"/>
              </a:rPr>
              <a:t>SUFD</a:t>
            </a:r>
            <a:r>
              <a:rPr lang="en-US" b="1" u="sng" dirty="0">
                <a:latin typeface="Arial"/>
                <a:cs typeface="Arial"/>
              </a:rPr>
              <a:t>___</a:t>
            </a:r>
          </a:p>
          <a:p>
            <a:pPr defTabSz="922264">
              <a:defRPr/>
            </a:pPr>
            <a:r>
              <a:rPr lang="en-US" dirty="0">
                <a:latin typeface="Arial"/>
                <a:cs typeface="Arial"/>
              </a:rPr>
              <a:t>SC Funding: ASCR___, </a:t>
            </a:r>
            <a:r>
              <a:rPr lang="en-US" b="0" dirty="0">
                <a:latin typeface="Arial"/>
                <a:cs typeface="Arial"/>
              </a:rPr>
              <a:t>BES__X</a:t>
            </a:r>
            <a:r>
              <a:rPr lang="en-US" b="1" dirty="0">
                <a:latin typeface="Arial"/>
                <a:cs typeface="Arial"/>
              </a:rPr>
              <a:t>_, </a:t>
            </a:r>
            <a:r>
              <a:rPr lang="en-US" dirty="0">
                <a:latin typeface="Arial"/>
                <a:cs typeface="Arial"/>
              </a:rPr>
              <a:t>BER___, FES___, HEP___, NP___, WDTS___, SBIR___, etc.</a:t>
            </a:r>
          </a:p>
          <a:p>
            <a:pPr defTabSz="922264">
              <a:defRPr/>
            </a:pPr>
            <a:r>
              <a:rPr lang="en-US" dirty="0">
                <a:latin typeface="Arial"/>
                <a:cs typeface="Arial"/>
              </a:rPr>
              <a:t>Other Funding: DOD___, DOE___, NIH___, NSF___, American Society of Mammologists</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The Clemson authors acknowledge support from the B</a:t>
            </a:r>
            <a:r>
              <a:rPr lang="en-US" dirty="0"/>
              <a:t>ob and Betsey Campbell Natural History Museum for obtaining the specimens and funding support from American Society of Mammologists Grant-in-Aid, the Grant ID is G20230315-5454</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endParaRPr lang="en-US" sz="1200" b="0" i="0" u="none" strike="noStrike" dirty="0">
              <a:solidFill>
                <a:srgbClr val="106636"/>
              </a:solidFill>
              <a:effectLst/>
            </a:endParaRPr>
          </a:p>
          <a:p>
            <a:r>
              <a:rPr lang="en-US" dirty="0"/>
              <a:t>https://academic.oup.com/iob/article/7/1/obaf010/8090181</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4/14/2025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4/14/2025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a:bodyPr>
          <a:lstStyle/>
          <a:p>
            <a:pPr algn="ctr"/>
            <a:r>
              <a:rPr lang="en-US" sz="2800" b="1" dirty="0" err="1">
                <a:latin typeface="Arial"/>
                <a:ea typeface="Arial"/>
                <a:cs typeface="Arial"/>
                <a:sym typeface="Arial"/>
              </a:rPr>
              <a:t>Nanostiffness</a:t>
            </a:r>
            <a:r>
              <a:rPr lang="en-US" sz="2800" b="1" dirty="0">
                <a:latin typeface="Arial"/>
                <a:ea typeface="Arial"/>
                <a:cs typeface="Arial"/>
                <a:sym typeface="Arial"/>
              </a:rPr>
              <a:t> Heterogeneities in Artiodactyl Skulls</a:t>
            </a:r>
            <a:endParaRPr lang="en-US" sz="2800" dirty="0"/>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471928" y="931250"/>
            <a:ext cx="7720071"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US" sz="2400" b="1" dirty="0">
                <a:latin typeface="+mj-lt"/>
                <a:ea typeface="Calibri" pitchFamily="34" charset="0"/>
                <a:cs typeface="Calibri"/>
              </a:rPr>
              <a:t>Scientific Achievement</a:t>
            </a:r>
          </a:p>
          <a:p>
            <a:r>
              <a:rPr lang="en-US" sz="2000" dirty="0">
                <a:latin typeface="+mj-lt"/>
              </a:rPr>
              <a:t>Posterior regions of Artiodactyl mammals’ skulls are stiffer than anterior regions. Artiodactyl mammals that participate in head-to-head combat (bighorn sheep, goats, etc.) have a stiffer posterior mandible than those that don’t. </a:t>
            </a:r>
          </a:p>
        </p:txBody>
      </p:sp>
      <p:sp>
        <p:nvSpPr>
          <p:cNvPr id="6" name="TextBox 5">
            <a:extLst>
              <a:ext uri="{FF2B5EF4-FFF2-40B4-BE49-F238E27FC236}">
                <a16:creationId xmlns:a16="http://schemas.microsoft.com/office/drawing/2014/main" id="{5B5AB4DC-C268-4277-A54D-5E68D1711C3C}"/>
              </a:ext>
            </a:extLst>
          </p:cNvPr>
          <p:cNvSpPr txBox="1"/>
          <p:nvPr/>
        </p:nvSpPr>
        <p:spPr>
          <a:xfrm>
            <a:off x="4553900" y="4904420"/>
            <a:ext cx="7638100" cy="843821"/>
          </a:xfrm>
          <a:prstGeom prst="rect">
            <a:avLst/>
          </a:prstGeom>
          <a:noFill/>
        </p:spPr>
        <p:txBody>
          <a:bodyPr wrap="square" lIns="0" tIns="0" rIns="0" bIns="0" rtlCol="0">
            <a:spAutoFit/>
          </a:bodyPr>
          <a:lstStyle/>
          <a:p>
            <a:pPr>
              <a:spcAft>
                <a:spcPts val="100"/>
              </a:spcAft>
            </a:pPr>
            <a:r>
              <a:rPr lang="en-US" altLang="ja-JP" sz="2200" b="1" dirty="0">
                <a:latin typeface="+mj-lt"/>
                <a:ea typeface="Calibri" pitchFamily="34" charset="0"/>
                <a:cs typeface="Calibri"/>
              </a:rPr>
              <a:t>Research Details</a:t>
            </a:r>
          </a:p>
          <a:p>
            <a:pPr marL="182880" lvl="1" indent="-182880" fontAlgn="base">
              <a:buFont typeface="Arial" panose="020B0604020202020204" pitchFamily="34" charset="0"/>
              <a:buChar char="•"/>
            </a:pPr>
            <a:r>
              <a:rPr lang="en-US" sz="1600" dirty="0">
                <a:latin typeface="+mj-lt"/>
              </a:rPr>
              <a:t>Use of nanoindentation minimizes disruption of museum specimens.</a:t>
            </a:r>
          </a:p>
          <a:p>
            <a:pPr marL="182880" lvl="1" indent="-182880" fontAlgn="base">
              <a:buFont typeface="Arial" panose="020B0604020202020204" pitchFamily="34" charset="0"/>
              <a:buChar char="•"/>
            </a:pPr>
            <a:r>
              <a:rPr lang="en-US" sz="1600" dirty="0">
                <a:latin typeface="+mj-lt"/>
              </a:rPr>
              <a:t>Phenogram analysis of museum artiodactyl skulls spanned the past 60 million years.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504772" y="2610058"/>
            <a:ext cx="7718754" cy="2215991"/>
          </a:xfrm>
          <a:prstGeom prst="rect">
            <a:avLst/>
          </a:prstGeom>
          <a:noFill/>
        </p:spPr>
        <p:txBody>
          <a:bodyPr wrap="square" lIns="0" tIns="0" rIns="0" bIns="0" rtlCol="0">
            <a:spAutoFit/>
          </a:bodyPr>
          <a:lstStyle/>
          <a:p>
            <a:r>
              <a:rPr lang="en-US" altLang="ja-JP" sz="2400" b="1" dirty="0">
                <a:latin typeface="+mj-lt"/>
                <a:ea typeface="Calibri" pitchFamily="34" charset="0"/>
                <a:cs typeface="Calibri"/>
              </a:rPr>
              <a:t>Significance and Impact</a:t>
            </a:r>
          </a:p>
          <a:p>
            <a:r>
              <a:rPr lang="en-US" sz="2000" dirty="0">
                <a:latin typeface="+mj-lt"/>
              </a:rPr>
              <a:t>Differentiation in skull properties over time suggests that combat-oriented Artiodactyl mammals adapted their effective bone properties to improve impact performance. The paper elucidates many of the challenges of valid nanoindentation methodology, a topic familiar in the </a:t>
            </a:r>
            <a:r>
              <a:rPr lang="en-US" sz="2000" dirty="0" err="1">
                <a:latin typeface="+mj-lt"/>
              </a:rPr>
              <a:t>nanomechanics</a:t>
            </a:r>
            <a:r>
              <a:rPr lang="en-US" sz="2000" dirty="0">
                <a:latin typeface="+mj-lt"/>
              </a:rPr>
              <a:t> community but less familiar in the comparative and evolutionary biology community. </a:t>
            </a:r>
          </a:p>
        </p:txBody>
      </p:sp>
      <p:sp>
        <p:nvSpPr>
          <p:cNvPr id="23" name="Rectangle 22">
            <a:extLst>
              <a:ext uri="{FF2B5EF4-FFF2-40B4-BE49-F238E27FC236}">
                <a16:creationId xmlns:a16="http://schemas.microsoft.com/office/drawing/2014/main" id="{61E319B0-40C1-4006-BDAD-053C6FD8ABA8}"/>
              </a:ext>
            </a:extLst>
          </p:cNvPr>
          <p:cNvSpPr/>
          <p:nvPr/>
        </p:nvSpPr>
        <p:spPr>
          <a:xfrm>
            <a:off x="128192" y="6100357"/>
            <a:ext cx="4315627" cy="246221"/>
          </a:xfrm>
          <a:prstGeom prst="rect">
            <a:avLst/>
          </a:prstGeom>
          <a:noFill/>
        </p:spPr>
        <p:txBody>
          <a:bodyPr wrap="square">
            <a:spAutoFit/>
          </a:bodyPr>
          <a:lstStyle/>
          <a:p>
            <a:pPr fontAlgn="auto">
              <a:spcBef>
                <a:spcPts val="600"/>
              </a:spcBef>
              <a:spcAft>
                <a:spcPts val="0"/>
              </a:spcAft>
            </a:pPr>
            <a:r>
              <a:rPr lang="fi-FI" sz="1000" dirty="0">
                <a:cs typeface="Arial" panose="020B0604020202020204" pitchFamily="34" charset="0"/>
              </a:rPr>
              <a:t>Work was performed, in part, at the Center for Integrated Nanotechnologies.</a:t>
            </a:r>
            <a:endParaRPr lang="en-US" sz="1000" dirty="0">
              <a:cs typeface="Arial" panose="020B0604020202020204" pitchFamily="34" charset="0"/>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461090" y="4928153"/>
            <a:ext cx="3982729" cy="338554"/>
          </a:xfrm>
          <a:prstGeom prst="rect">
            <a:avLst/>
          </a:prstGeom>
          <a:noFill/>
        </p:spPr>
        <p:txBody>
          <a:bodyPr wrap="square" rtlCol="0">
            <a:spAutoFit/>
          </a:bodyPr>
          <a:lstStyle/>
          <a:p>
            <a:pPr algn="ctr"/>
            <a:r>
              <a:rPr lang="en-US" sz="1600" dirty="0"/>
              <a:t>Figure caption</a:t>
            </a:r>
          </a:p>
        </p:txBody>
      </p:sp>
      <p:pic>
        <p:nvPicPr>
          <p:cNvPr id="8" name="Picture 7">
            <a:extLst>
              <a:ext uri="{FF2B5EF4-FFF2-40B4-BE49-F238E27FC236}">
                <a16:creationId xmlns:a16="http://schemas.microsoft.com/office/drawing/2014/main" id="{5A1DC92B-DC19-F281-F4B2-DFEE7E013A03}"/>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332130" y="1000835"/>
            <a:ext cx="3778168" cy="1503062"/>
          </a:xfrm>
          <a:prstGeom prst="rect">
            <a:avLst/>
          </a:prstGeom>
        </p:spPr>
      </p:pic>
      <p:pic>
        <p:nvPicPr>
          <p:cNvPr id="9" name="Picture 8">
            <a:extLst>
              <a:ext uri="{FF2B5EF4-FFF2-40B4-BE49-F238E27FC236}">
                <a16:creationId xmlns:a16="http://schemas.microsoft.com/office/drawing/2014/main" id="{C32F81BA-F527-162C-68BE-855B4CE3A0B5}"/>
              </a:ext>
            </a:extLst>
          </p:cNvPr>
          <p:cNvPicPr>
            <a:picLocks noChangeAspect="1"/>
          </p:cNvPicPr>
          <p:nvPr/>
        </p:nvPicPr>
        <p:blipFill>
          <a:blip r:embed="rId4"/>
          <a:stretch>
            <a:fillRect/>
          </a:stretch>
        </p:blipFill>
        <p:spPr>
          <a:xfrm>
            <a:off x="216745" y="2427547"/>
            <a:ext cx="3924448" cy="2800147"/>
          </a:xfrm>
          <a:prstGeom prst="rect">
            <a:avLst/>
          </a:prstGeom>
        </p:spPr>
      </p:pic>
      <p:pic>
        <p:nvPicPr>
          <p:cNvPr id="10" name="Picture 9">
            <a:extLst>
              <a:ext uri="{FF2B5EF4-FFF2-40B4-BE49-F238E27FC236}">
                <a16:creationId xmlns:a16="http://schemas.microsoft.com/office/drawing/2014/main" id="{1BF46F51-EFC8-0CD9-5FE9-5F197011D624}"/>
              </a:ext>
            </a:extLst>
          </p:cNvPr>
          <p:cNvPicPr>
            <a:picLocks noChangeAspect="1"/>
          </p:cNvPicPr>
          <p:nvPr/>
        </p:nvPicPr>
        <p:blipFill>
          <a:blip r:embed="rId5"/>
          <a:stretch>
            <a:fillRect/>
          </a:stretch>
        </p:blipFill>
        <p:spPr>
          <a:xfrm>
            <a:off x="2240930" y="4411219"/>
            <a:ext cx="1828909" cy="457947"/>
          </a:xfrm>
          <a:prstGeom prst="rect">
            <a:avLst/>
          </a:prstGeom>
        </p:spPr>
      </p:pic>
      <p:sp>
        <p:nvSpPr>
          <p:cNvPr id="13" name="TextBox 12">
            <a:extLst>
              <a:ext uri="{FF2B5EF4-FFF2-40B4-BE49-F238E27FC236}">
                <a16:creationId xmlns:a16="http://schemas.microsoft.com/office/drawing/2014/main" id="{0E724C07-902A-DA45-E954-C353BFA25303}"/>
              </a:ext>
            </a:extLst>
          </p:cNvPr>
          <p:cNvSpPr txBox="1"/>
          <p:nvPr/>
        </p:nvSpPr>
        <p:spPr>
          <a:xfrm>
            <a:off x="437479" y="5326331"/>
            <a:ext cx="3797296" cy="415498"/>
          </a:xfrm>
          <a:prstGeom prst="rect">
            <a:avLst/>
          </a:prstGeom>
          <a:noFill/>
        </p:spPr>
        <p:txBody>
          <a:bodyPr wrap="square">
            <a:spAutoFit/>
          </a:bodyPr>
          <a:lstStyle/>
          <a:p>
            <a:pPr lvl="0" algn="just">
              <a:spcBef>
                <a:spcPts val="0"/>
              </a:spcBef>
              <a:spcAft>
                <a:spcPts val="0"/>
              </a:spcAft>
            </a:pPr>
            <a:r>
              <a:rPr lang="en-US" sz="1050" dirty="0">
                <a:solidFill>
                  <a:schemeClr val="dk1"/>
                </a:solidFill>
                <a:latin typeface="Calibri"/>
                <a:ea typeface="Calibri"/>
                <a:cs typeface="Calibri"/>
                <a:sym typeface="Calibri"/>
              </a:rPr>
              <a:t>Spatial variation in the reduced modulus distribution in five locations across a range of artiodactyl skulls</a:t>
            </a:r>
          </a:p>
        </p:txBody>
      </p:sp>
      <p:sp>
        <p:nvSpPr>
          <p:cNvPr id="15" name="TextBox 14">
            <a:extLst>
              <a:ext uri="{FF2B5EF4-FFF2-40B4-BE49-F238E27FC236}">
                <a16:creationId xmlns:a16="http://schemas.microsoft.com/office/drawing/2014/main" id="{A5AD31BE-0936-DE7D-58DC-AF76E3ECB7A6}"/>
              </a:ext>
            </a:extLst>
          </p:cNvPr>
          <p:cNvSpPr txBox="1"/>
          <p:nvPr/>
        </p:nvSpPr>
        <p:spPr>
          <a:xfrm>
            <a:off x="4807398" y="5769497"/>
            <a:ext cx="7306539" cy="577081"/>
          </a:xfrm>
          <a:prstGeom prst="rect">
            <a:avLst/>
          </a:prstGeom>
          <a:noFill/>
        </p:spPr>
        <p:txBody>
          <a:bodyPr wrap="square">
            <a:spAutoFit/>
          </a:bodyPr>
          <a:lstStyle/>
          <a:p>
            <a:r>
              <a:rPr lang="en-US" sz="1050" dirty="0"/>
              <a:t>Adams, D. S.; Boyce, B. L.; Hooks, D. E.; Garber, K. W.; Klitsner, B.; Price, S. A.; Blob, R. “A Brief Introductory Guide to Nanoindentation for Comparative and Evolutionary Biologists, with a Case Study of Bone Material Property Diversity across Artiodactyl Skulls.” </a:t>
            </a:r>
            <a:r>
              <a:rPr lang="en-US" sz="1050" i="1" dirty="0"/>
              <a:t>Integrative Organismal Biology</a:t>
            </a:r>
            <a:r>
              <a:rPr lang="en-US" sz="1050" dirty="0"/>
              <a:t>, Volume 7, Issue 1, 2025</a:t>
            </a:r>
          </a:p>
        </p:txBody>
      </p:sp>
      <p:sp>
        <p:nvSpPr>
          <p:cNvPr id="16" name="Rectangle 15">
            <a:extLst>
              <a:ext uri="{FF2B5EF4-FFF2-40B4-BE49-F238E27FC236}">
                <a16:creationId xmlns:a16="http://schemas.microsoft.com/office/drawing/2014/main" id="{804CFAC6-FB63-4A0E-2460-92B3B5B1A7A1}"/>
              </a:ext>
            </a:extLst>
          </p:cNvPr>
          <p:cNvSpPr/>
          <p:nvPr/>
        </p:nvSpPr>
        <p:spPr>
          <a:xfrm>
            <a:off x="4347883" y="6296959"/>
            <a:ext cx="5006956"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666C82-4572-E9CB-746A-81C2D0CD7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2807" y="6367834"/>
            <a:ext cx="1146494" cy="458598"/>
          </a:xfrm>
          <a:prstGeom prst="rect">
            <a:avLst/>
          </a:prstGeom>
        </p:spPr>
      </p:pic>
      <p:pic>
        <p:nvPicPr>
          <p:cNvPr id="4" name="Picture 3">
            <a:extLst>
              <a:ext uri="{FF2B5EF4-FFF2-40B4-BE49-F238E27FC236}">
                <a16:creationId xmlns:a16="http://schemas.microsoft.com/office/drawing/2014/main" id="{D5562D2B-1011-6A4A-1619-7FC63CB7D8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6667" y="6364941"/>
            <a:ext cx="464806" cy="464384"/>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483</TotalTime>
  <Words>617</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Merriweather</vt:lpstr>
      <vt:lpstr>Times New Roman</vt:lpstr>
      <vt:lpstr>Wingdings</vt:lpstr>
      <vt:lpstr>Office Theme</vt:lpstr>
      <vt:lpstr>Nanostiffness Heterogeneities in Artiodactyl Skulls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5</cp:revision>
  <dcterms:created xsi:type="dcterms:W3CDTF">2023-07-20T14:08:23Z</dcterms:created>
  <dcterms:modified xsi:type="dcterms:W3CDTF">2025-04-14T19:21:35Z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