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sldIdLst>
    <p:sldId id="1940" r:id="rId5"/>
    <p:sldId id="1941" r:id="rId6"/>
    <p:sldId id="1942" r:id="rId7"/>
    <p:sldId id="1944" r:id="rId8"/>
    <p:sldId id="1945" r:id="rId9"/>
    <p:sldId id="194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54C03-F464-A633-3944-F591ECBA64AC}" v="27" dt="2024-01-16T19:29:52.218"/>
    <p1510:client id="{7C850C72-03DF-4F7D-96C8-A57D42EFC934}" v="160" dt="2024-01-16T19:26:10.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76" autoAdjust="0"/>
  </p:normalViewPr>
  <p:slideViewPr>
    <p:cSldViewPr snapToGrid="0">
      <p:cViewPr>
        <p:scale>
          <a:sx n="98" d="100"/>
          <a:sy n="98" d="100"/>
        </p:scale>
        <p:origin x="2574" y="834"/>
      </p:cViewPr>
      <p:guideLst/>
    </p:cSldViewPr>
  </p:slideViewPr>
  <p:notesTextViewPr>
    <p:cViewPr>
      <p:scale>
        <a:sx n="1" d="1"/>
        <a:sy n="1" d="1"/>
      </p:scale>
      <p:origin x="0" y="-684"/>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p>
          <a:p>
            <a:pPr marL="0" marR="0" lvl="0" indent="0" algn="l" defTabSz="922264" rtl="0" eaLnBrk="1" fontAlgn="auto" latinLnBrk="0" hangingPunct="1">
              <a:lnSpc>
                <a:spcPct val="100000"/>
              </a:lnSpc>
              <a:spcBef>
                <a:spcPts val="0"/>
              </a:spcBef>
              <a:spcAft>
                <a:spcPts val="0"/>
              </a:spcAft>
              <a:buClrTx/>
              <a:buSzTx/>
              <a:buFontTx/>
              <a:buNone/>
              <a:tabLst/>
              <a:defRPr/>
            </a:pPr>
            <a:r>
              <a:rPr lang="en-US" dirty="0"/>
              <a:t>The reaction of aqueous suspensions of single-wall carbon nanotubes (SWCNTs) with UV-excited sodium hypochlorite has previously been reported to be an efficient route for doping nanotubes with oxygen atoms. We have investigated how this reaction system is affected by pH level, dissolved O</a:t>
            </a:r>
            <a:r>
              <a:rPr lang="en-US" baseline="-25000" dirty="0"/>
              <a:t>2</a:t>
            </a:r>
            <a:r>
              <a:rPr lang="en-US" dirty="0"/>
              <a:t> content, and radical scavengers and traps. Products were characterized with near-IR fluorescence, Raman, and XPS spectroscopy. The reaction is greatly accelerated by removal of dissolved O</a:t>
            </a:r>
            <a:r>
              <a:rPr lang="en-US" baseline="-25000" dirty="0"/>
              <a:t>2</a:t>
            </a:r>
            <a:r>
              <a:rPr lang="en-US" dirty="0"/>
              <a:t> and strongly suppressed by TEMPO, a radical trap. Alcohols added as radical scavengers alter the reaction efficiency and the product peak emission wavelengths. </a:t>
            </a:r>
            <a:r>
              <a:rPr lang="en-US" dirty="0" err="1"/>
              <a:t>Photofunctionalization</a:t>
            </a:r>
            <a:r>
              <a:rPr lang="en-US" dirty="0"/>
              <a:t> with 300 nm irradiation is substantially less efficient at pH levels low enough to protonate the </a:t>
            </a:r>
            <a:r>
              <a:rPr lang="en-US" dirty="0" err="1"/>
              <a:t>OCl</a:t>
            </a:r>
            <a:r>
              <a:rPr lang="en-US" baseline="30000" dirty="0"/>
              <a:t>-</a:t>
            </a:r>
            <a:r>
              <a:rPr lang="en-US" dirty="0"/>
              <a:t> ion to </a:t>
            </a:r>
            <a:r>
              <a:rPr lang="en-US" dirty="0" err="1"/>
              <a:t>HOCl</a:t>
            </a:r>
            <a:r>
              <a:rPr lang="en-US" dirty="0"/>
              <a:t>. We deduce that in mildly treated high pH samples, the main product is sp</a:t>
            </a:r>
            <a:r>
              <a:rPr lang="en-US" baseline="30000" dirty="0"/>
              <a:t>2</a:t>
            </a:r>
            <a:r>
              <a:rPr lang="en-US" dirty="0"/>
              <a:t> hybridized O-doped adducts formed by reaction of SWCNTs with atomic oxygen in its </a:t>
            </a:r>
            <a:r>
              <a:rPr lang="en-US" baseline="30000" dirty="0"/>
              <a:t>3</a:t>
            </a:r>
            <a:r>
              <a:rPr lang="en-US" dirty="0"/>
              <a:t>P (ground) level. By contrast, treatment under low pH conditions leads to sp</a:t>
            </a:r>
            <a:r>
              <a:rPr lang="en-US" baseline="30000" dirty="0"/>
              <a:t>3</a:t>
            </a:r>
            <a:r>
              <a:rPr lang="en-US" dirty="0"/>
              <a:t> hybridized SWCNT adducts formed by the addition of secondary radicals from reactions of </a:t>
            </a:r>
            <a:r>
              <a:rPr lang="en-US" baseline="30000" dirty="0"/>
              <a:t>•</a:t>
            </a:r>
            <a:r>
              <a:rPr lang="en-US" dirty="0"/>
              <a:t>OH and </a:t>
            </a:r>
            <a:r>
              <a:rPr lang="en-US" baseline="30000" dirty="0"/>
              <a:t>•</a:t>
            </a:r>
            <a:r>
              <a:rPr lang="en-US" dirty="0"/>
              <a:t>Cl. There is also evidence for additional photoreactions of product species under stronger irradiation. Researchers using photoexcited hypochlorite for SWCNT functionalization should be alert to the range of products and the sensitivity to reaction conditions in this system. </a:t>
            </a:r>
            <a:endParaRPr lang="en-US" sz="1200" dirty="0">
              <a:solidFill>
                <a:srgbClr val="0D0D0D"/>
              </a:solidFill>
              <a:latin typeface="Arial"/>
              <a:ea typeface="Arial"/>
              <a:cs typeface="Arial"/>
              <a:sym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research was supported by grant CHE-2203309 from the National Science Foundation. We thank Bo Chen of the Rice Shared Equipment Authority for expert guidance in XPS interpretation. This work was conducted in part at the Center for Integrated Nanotechnologies, an Office of Science User Facility operated for the U.S. Department of Energy (DOE) Office of Science. Los Alamos National Laboratory (LANL), an affirmative action equal opportunity employer, is managed by Triad National Security, LLC for the U.S. Department of Energy’s NNSA, under contract 89233218CNA000001. Y.Z. was supported by Los Alamos National Laboratory Directed Research and Development fund 20200104DR. H.H. acknowledges support by Quantum Science Center, a National Quantum Information Science Research Center.</a:t>
            </a:r>
            <a:endParaRPr lang="en-US" u="sng" dirty="0">
              <a:solidFill>
                <a:srgbClr val="0D0D0D"/>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dirty="0">
                <a:effectLst/>
              </a:rPr>
              <a:t>Espinoza, V. B.; </a:t>
            </a:r>
            <a:r>
              <a:rPr lang="en-US" dirty="0" err="1">
                <a:effectLst/>
              </a:rPr>
              <a:t>Bachilo</a:t>
            </a:r>
            <a:r>
              <a:rPr lang="en-US" dirty="0">
                <a:effectLst/>
              </a:rPr>
              <a:t>, S. M.; Zheng, Y.; Htoon, H.; Weisman, R. B. Complexity in the </a:t>
            </a:r>
            <a:r>
              <a:rPr lang="en-US" dirty="0" err="1">
                <a:effectLst/>
              </a:rPr>
              <a:t>Photofunctionalization</a:t>
            </a:r>
            <a:r>
              <a:rPr lang="en-US" dirty="0">
                <a:effectLst/>
              </a:rPr>
              <a:t> of Single-Wall Carbon Nanotubes with Hypochlorite. </a:t>
            </a:r>
            <a:r>
              <a:rPr lang="en-US" i="1" dirty="0">
                <a:effectLst/>
              </a:rPr>
              <a:t>ACS Nano</a:t>
            </a:r>
            <a:r>
              <a:rPr lang="en-US" dirty="0">
                <a:effectLst/>
              </a:rPr>
              <a:t> </a:t>
            </a:r>
            <a:r>
              <a:rPr lang="en-US" b="1" dirty="0">
                <a:effectLst/>
              </a:rPr>
              <a:t>2025</a:t>
            </a:r>
            <a:r>
              <a:rPr lang="en-US" dirty="0">
                <a:effectLst/>
              </a:rPr>
              <a:t>, </a:t>
            </a:r>
            <a:r>
              <a:rPr lang="en-US" i="1" dirty="0">
                <a:effectLst/>
              </a:rPr>
              <a:t>19</a:t>
            </a:r>
            <a:r>
              <a:rPr lang="en-US" dirty="0">
                <a:effectLst/>
              </a:rPr>
              <a:t> (2), 2497–2506. DOI:10.1021/acsnano.4c13605. </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Polymer electrolyte fuel cells (PEFCs) that run on green hydrogen are a promising option for powering heavy-duty vehicles that produce zero greenhouse-gas emissions. This type of fuel cell has the potential to extend driving range without incurring additional weight penalties. However, PEFCs use platinum as a catalyst to drive a key chemical reaction. The fast degradation of this precious metal in a PEFC and the resulting high cost currently prevent the widespread commercialization of this otherwise excellent technology. In this study, researchers wanted to better understand the nanoscale mechanisms by which platinum degrades during PEFC operation. They put the relevant components through accelerated stress tests that simulated the conditions of use in heavy-duty vehicles. They then probed the changes in platinum nanoparticle size and location using x-ray microdiffraction and </a:t>
            </a:r>
            <a:r>
              <a:rPr kumimoji="0" lang="en-US" sz="1200" b="0" i="0" u="none" strike="noStrike" kern="1200" cap="none" spc="0" normalizeH="0" baseline="0" noProof="0" err="1">
                <a:ln>
                  <a:noFill/>
                </a:ln>
                <a:solidFill>
                  <a:prstClr val="black"/>
                </a:solidFill>
                <a:effectLst/>
                <a:uLnTx/>
                <a:uFillTx/>
                <a:latin typeface="Arial"/>
                <a:ea typeface="+mn-ea"/>
                <a:cs typeface="Arial"/>
              </a:rPr>
              <a:t>microfluorescence</a:t>
            </a:r>
            <a:r>
              <a:rPr kumimoji="0" lang="en-US" sz="1200" b="0" i="0" u="none" strike="noStrike" kern="1200" cap="none" spc="0" normalizeH="0" baseline="0" noProof="0">
                <a:ln>
                  <a:noFill/>
                </a:ln>
                <a:solidFill>
                  <a:prstClr val="black"/>
                </a:solidFill>
                <a:effectLst/>
                <a:uLnTx/>
                <a:uFillTx/>
                <a:latin typeface="Arial"/>
                <a:ea typeface="+mn-ea"/>
                <a:cs typeface="Arial"/>
              </a:rPr>
              <a:t> at the ALS. The results point the way to improvements in PEFC fabrication that can significantly extend the lifetime and efficiency of PEFCs in heavy-duty vehicles, reduce their cost, improve air quality, and fight climate change.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K. Khedekar, P. </a:t>
            </a:r>
            <a:r>
              <a:rPr lang="en-US" sz="1200" b="0" i="0" u="none" strike="noStrike" kern="1200" err="1">
                <a:solidFill>
                  <a:schemeClr val="tx1"/>
                </a:solidFill>
                <a:effectLst/>
                <a:latin typeface="+mn-lt"/>
                <a:ea typeface="+mn-ea"/>
                <a:cs typeface="+mn-cs"/>
              </a:rPr>
              <a:t>Atanassov</a:t>
            </a:r>
            <a:r>
              <a:rPr lang="en-US" sz="1200" b="0" i="0" u="none" strike="noStrike" kern="1200">
                <a:solidFill>
                  <a:schemeClr val="tx1"/>
                </a:solidFill>
                <a:effectLst/>
                <a:latin typeface="+mn-lt"/>
                <a:ea typeface="+mn-ea"/>
                <a:cs typeface="+mn-cs"/>
              </a:rPr>
              <a:t>, and I.V. </a:t>
            </a:r>
            <a:r>
              <a:rPr lang="en-US" sz="1200" b="0" i="0" u="none" strike="noStrike" kern="1200" err="1">
                <a:solidFill>
                  <a:schemeClr val="tx1"/>
                </a:solidFill>
                <a:effectLst/>
                <a:latin typeface="+mn-lt"/>
                <a:ea typeface="+mn-ea"/>
                <a:cs typeface="+mn-cs"/>
              </a:rPr>
              <a:t>Zenyuk</a:t>
            </a:r>
            <a:r>
              <a:rPr lang="en-US" sz="1200" b="0" i="0" u="none" strike="noStrike" kern="1200">
                <a:solidFill>
                  <a:schemeClr val="tx1"/>
                </a:solidFill>
                <a:effectLst/>
                <a:latin typeface="+mn-lt"/>
                <a:ea typeface="+mn-ea"/>
                <a:cs typeface="+mn-cs"/>
              </a:rPr>
              <a:t> (University of California, Irvine); A. </a:t>
            </a:r>
            <a:r>
              <a:rPr lang="en-US" sz="1200" b="0" i="0" u="none" strike="noStrike" kern="1200" err="1">
                <a:solidFill>
                  <a:schemeClr val="tx1"/>
                </a:solidFill>
                <a:effectLst/>
                <a:latin typeface="+mn-lt"/>
                <a:ea typeface="+mn-ea"/>
                <a:cs typeface="+mn-cs"/>
              </a:rPr>
              <a:t>Zaffora</a:t>
            </a:r>
            <a:r>
              <a:rPr lang="en-US" sz="1200" b="0" i="0" u="none" strike="noStrike" kern="1200">
                <a:solidFill>
                  <a:schemeClr val="tx1"/>
                </a:solidFill>
                <a:effectLst/>
                <a:latin typeface="+mn-lt"/>
                <a:ea typeface="+mn-ea"/>
                <a:cs typeface="+mn-cs"/>
              </a:rPr>
              <a:t> (UC Irvine and University of Palermo, Italy); M. Santamaria (University of Palermo, Italy); M. Coats and S. </a:t>
            </a:r>
            <a:r>
              <a:rPr lang="en-US" sz="1200" b="0" i="0" u="none" strike="noStrike" kern="1200" err="1">
                <a:solidFill>
                  <a:schemeClr val="tx1"/>
                </a:solidFill>
                <a:effectLst/>
                <a:latin typeface="+mn-lt"/>
                <a:ea typeface="+mn-ea"/>
                <a:cs typeface="+mn-cs"/>
              </a:rPr>
              <a:t>Pylypenko</a:t>
            </a:r>
            <a:r>
              <a:rPr lang="en-US" sz="1200" b="0" i="0" u="none" strike="noStrike" kern="1200">
                <a:solidFill>
                  <a:schemeClr val="tx1"/>
                </a:solidFill>
                <a:effectLst/>
                <a:latin typeface="+mn-lt"/>
                <a:ea typeface="+mn-ea"/>
                <a:cs typeface="+mn-cs"/>
              </a:rPr>
              <a:t> (Colorado School of Mines); J. Braaten, L. Cheng, and C. Johnston (Bosch Research and Technology Center North America); and N. Tamura (ALS).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Acknowledgement from paper: Bosch Research and Technology Center North America. Operation of the ALS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https://als.lbl.gov/tracking-platinum-movement-on-fuel-cell-electrodes/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3/24/2025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3/24/2025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4B78514-5BC9-7F34-822D-C1FD4ED9D1AE}"/>
              </a:ext>
            </a:extLst>
          </p:cNvPr>
          <p:cNvSpPr/>
          <p:nvPr/>
        </p:nvSpPr>
        <p:spPr>
          <a:xfrm>
            <a:off x="4865101" y="6296959"/>
            <a:ext cx="4489737"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0"/>
            <a:ext cx="11317044" cy="801663"/>
          </a:xfrm>
        </p:spPr>
        <p:txBody>
          <a:bodyPr>
            <a:normAutofit/>
          </a:bodyPr>
          <a:lstStyle/>
          <a:p>
            <a:pPr algn="ctr"/>
            <a:r>
              <a:rPr lang="en-US" sz="2400" b="1" dirty="0">
                <a:latin typeface="Arial"/>
                <a:ea typeface="Arial"/>
                <a:cs typeface="Arial"/>
                <a:sym typeface="Arial"/>
              </a:rPr>
              <a:t>Complexity in the </a:t>
            </a:r>
            <a:r>
              <a:rPr lang="en-US" sz="2400" b="1" dirty="0" err="1">
                <a:latin typeface="Arial"/>
                <a:ea typeface="Arial"/>
                <a:cs typeface="Arial"/>
                <a:sym typeface="Arial"/>
              </a:rPr>
              <a:t>Photofunctionalization</a:t>
            </a:r>
            <a:r>
              <a:rPr lang="en-US" sz="2400" b="1" dirty="0">
                <a:latin typeface="Arial"/>
                <a:ea typeface="Arial"/>
                <a:cs typeface="Arial"/>
                <a:sym typeface="Arial"/>
              </a:rPr>
              <a:t> of </a:t>
            </a:r>
            <a:br>
              <a:rPr lang="en-US" sz="2400" b="1" dirty="0">
                <a:latin typeface="Arial"/>
                <a:ea typeface="Arial"/>
                <a:cs typeface="Arial"/>
                <a:sym typeface="Arial"/>
              </a:rPr>
            </a:br>
            <a:r>
              <a:rPr lang="en-US" sz="2400" b="1" dirty="0">
                <a:latin typeface="Arial"/>
                <a:ea typeface="Arial"/>
                <a:cs typeface="Arial"/>
                <a:sym typeface="Arial"/>
              </a:rPr>
              <a:t>Single-Wall Carbon Nanotubes with Hypochlorite </a:t>
            </a:r>
            <a:endParaRPr lang="en-US" sz="2800" dirty="0"/>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233465" y="728842"/>
            <a:ext cx="11676102"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1" dirty="0">
                <a:latin typeface="+mj-lt"/>
                <a:ea typeface="Calibri" pitchFamily="34" charset="0"/>
                <a:cs typeface="Calibri"/>
              </a:rPr>
              <a:t>Scientific Achievement</a:t>
            </a:r>
          </a:p>
          <a:p>
            <a:r>
              <a:rPr lang="en-US" dirty="0"/>
              <a:t>Exploration of the </a:t>
            </a:r>
            <a:r>
              <a:rPr lang="en-US" dirty="0" err="1"/>
              <a:t>photofunctionalization</a:t>
            </a:r>
            <a:r>
              <a:rPr lang="en-US" dirty="0"/>
              <a:t> of SWCNTs by </a:t>
            </a:r>
            <a:r>
              <a:rPr lang="en-US" dirty="0" err="1"/>
              <a:t>NaClO</a:t>
            </a:r>
            <a:r>
              <a:rPr lang="en-US" dirty="0"/>
              <a:t> at varying pH and dissolved oxygen levels reveals that the process is much more complex than previously realized. </a:t>
            </a:r>
          </a:p>
        </p:txBody>
      </p:sp>
      <p:sp>
        <p:nvSpPr>
          <p:cNvPr id="6" name="TextBox 5">
            <a:extLst>
              <a:ext uri="{FF2B5EF4-FFF2-40B4-BE49-F238E27FC236}">
                <a16:creationId xmlns:a16="http://schemas.microsoft.com/office/drawing/2014/main" id="{5B5AB4DC-C268-4277-A54D-5E68D1711C3C}"/>
              </a:ext>
            </a:extLst>
          </p:cNvPr>
          <p:cNvSpPr txBox="1"/>
          <p:nvPr/>
        </p:nvSpPr>
        <p:spPr>
          <a:xfrm>
            <a:off x="6561594" y="3899170"/>
            <a:ext cx="5630405" cy="1951816"/>
          </a:xfrm>
          <a:prstGeom prst="rect">
            <a:avLst/>
          </a:prstGeom>
          <a:noFill/>
        </p:spPr>
        <p:txBody>
          <a:bodyPr wrap="square" rtlCol="0">
            <a:spAutoFit/>
          </a:bodyPr>
          <a:lstStyle/>
          <a:p>
            <a:pPr>
              <a:spcAft>
                <a:spcPts val="100"/>
              </a:spcAft>
            </a:pPr>
            <a:r>
              <a:rPr lang="en-US" altLang="ja-JP" sz="2200" b="1" dirty="0">
                <a:latin typeface="+mj-lt"/>
                <a:ea typeface="Calibri" pitchFamily="34" charset="0"/>
                <a:cs typeface="Calibri"/>
              </a:rPr>
              <a:t>Research Details</a:t>
            </a:r>
          </a:p>
          <a:p>
            <a:pPr marL="182880" indent="-137160">
              <a:buFont typeface="Arial" panose="020B0604020202020204" pitchFamily="34" charset="0"/>
              <a:buChar char="•"/>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Sodium hypochlorite was photolyzed by UV light in the presence of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coated SWCNTs under both low and high pH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conditions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giving initially </a:t>
            </a:r>
            <a:r>
              <a:rPr lang="en-US"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HOCl</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en-US"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OCl</a:t>
            </a:r>
            <a:r>
              <a:rPr lang="en-US" sz="16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air-saturated and argon-saturated conditions.</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82880" indent="-137160">
              <a:buFont typeface="Arial" panose="020B0604020202020204" pitchFamily="34" charset="0"/>
              <a:buChar char="•"/>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Resulting covalently functionalized SWCNTs were</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characterized with NIR fluorescence, UV-Vis absorption, and X-ray photoelectron Spectroscopies</a:t>
            </a:r>
          </a:p>
        </p:txBody>
      </p:sp>
      <p:sp>
        <p:nvSpPr>
          <p:cNvPr id="12" name="TextBox 11">
            <a:extLst>
              <a:ext uri="{FF2B5EF4-FFF2-40B4-BE49-F238E27FC236}">
                <a16:creationId xmlns:a16="http://schemas.microsoft.com/office/drawing/2014/main" id="{59E5A144-7E9E-487C-8E31-0FE4415AA73E}"/>
              </a:ext>
            </a:extLst>
          </p:cNvPr>
          <p:cNvSpPr txBox="1"/>
          <p:nvPr/>
        </p:nvSpPr>
        <p:spPr>
          <a:xfrm>
            <a:off x="6561594" y="1530505"/>
            <a:ext cx="5630404" cy="2400657"/>
          </a:xfrm>
          <a:prstGeom prst="rect">
            <a:avLst/>
          </a:prstGeom>
          <a:noFill/>
        </p:spPr>
        <p:txBody>
          <a:bodyPr wrap="square" rtlCol="0">
            <a:spAutoFit/>
          </a:bodyPr>
          <a:lstStyle/>
          <a:p>
            <a:r>
              <a:rPr lang="en-US" altLang="ja-JP" sz="2400" b="1" dirty="0">
                <a:latin typeface="+mj-lt"/>
                <a:ea typeface="Calibri" pitchFamily="34" charset="0"/>
                <a:cs typeface="Calibri"/>
              </a:rPr>
              <a:t>Significance and Impact</a:t>
            </a:r>
          </a:p>
          <a:p>
            <a:pPr marL="182880" indent="-137160">
              <a:buFont typeface="Arial" panose="020B0604020202020204" pitchFamily="34" charset="0"/>
              <a:buChar char="•"/>
            </a:pPr>
            <a:r>
              <a:rPr lang="en-US" dirty="0">
                <a:solidFill>
                  <a:srgbClr val="000000"/>
                </a:solidFill>
                <a:ea typeface="Times New Roman" panose="02020603050405020304" pitchFamily="18" charset="0"/>
                <a:cs typeface="Arial" panose="020B0604020202020204" pitchFamily="34" charset="0"/>
              </a:rPr>
              <a:t>Prior reports claimed that nanotube </a:t>
            </a:r>
            <a:r>
              <a:rPr lang="en-US" dirty="0" err="1">
                <a:solidFill>
                  <a:srgbClr val="000000"/>
                </a:solidFill>
                <a:ea typeface="Times New Roman" panose="02020603050405020304" pitchFamily="18" charset="0"/>
                <a:cs typeface="Arial" panose="020B0604020202020204" pitchFamily="34" charset="0"/>
              </a:rPr>
              <a:t>photofunctionalization</a:t>
            </a:r>
            <a:r>
              <a:rPr lang="en-US" dirty="0">
                <a:solidFill>
                  <a:srgbClr val="000000"/>
                </a:solidFill>
                <a:ea typeface="Times New Roman" panose="02020603050405020304" pitchFamily="18" charset="0"/>
                <a:cs typeface="Arial" panose="020B0604020202020204" pitchFamily="34" charset="0"/>
              </a:rPr>
              <a:t> with </a:t>
            </a:r>
            <a:r>
              <a:rPr lang="en-US" dirty="0" err="1">
                <a:solidFill>
                  <a:srgbClr val="000000"/>
                </a:solidFill>
                <a:ea typeface="Times New Roman" panose="02020603050405020304" pitchFamily="18" charset="0"/>
                <a:cs typeface="Arial" panose="020B0604020202020204" pitchFamily="34" charset="0"/>
              </a:rPr>
              <a:t>NaClO</a:t>
            </a:r>
            <a:r>
              <a:rPr lang="en-US" dirty="0">
                <a:solidFill>
                  <a:srgbClr val="000000"/>
                </a:solidFill>
                <a:ea typeface="Times New Roman" panose="02020603050405020304" pitchFamily="18" charset="0"/>
                <a:cs typeface="Arial" panose="020B0604020202020204" pitchFamily="34" charset="0"/>
              </a:rPr>
              <a:t> gave oxygen doping through an addition reaction with O(</a:t>
            </a:r>
            <a:r>
              <a:rPr lang="en-US" baseline="30000" dirty="0">
                <a:solidFill>
                  <a:srgbClr val="000000"/>
                </a:solidFill>
                <a:ea typeface="Times New Roman" panose="02020603050405020304" pitchFamily="18" charset="0"/>
                <a:cs typeface="Arial" panose="020B0604020202020204" pitchFamily="34" charset="0"/>
              </a:rPr>
              <a:t>1</a:t>
            </a:r>
            <a:r>
              <a:rPr lang="en-US" dirty="0">
                <a:solidFill>
                  <a:srgbClr val="000000"/>
                </a:solidFill>
                <a:ea typeface="Times New Roman" panose="02020603050405020304" pitchFamily="18" charset="0"/>
                <a:cs typeface="Arial" panose="020B0604020202020204" pitchFamily="34" charset="0"/>
              </a:rPr>
              <a:t>D).</a:t>
            </a:r>
          </a:p>
          <a:p>
            <a:pPr marL="182880" indent="-137160">
              <a:buFont typeface="Arial" panose="020B0604020202020204" pitchFamily="34" charset="0"/>
              <a:buChar char="•"/>
            </a:pPr>
            <a:r>
              <a:rPr lang="en-US" dirty="0">
                <a:solidFill>
                  <a:srgbClr val="000000"/>
                </a:solidFill>
                <a:ea typeface="Times New Roman" panose="02020603050405020304" pitchFamily="18" charset="0"/>
                <a:cs typeface="Arial" panose="020B0604020202020204" pitchFamily="34" charset="0"/>
              </a:rPr>
              <a:t>This work reveals a different and more complex reaction process that depends strongly on sample conditions.</a:t>
            </a:r>
            <a:endParaRPr lang="en-US" dirty="0">
              <a:solidFill>
                <a:srgbClr val="000000"/>
              </a:solidFill>
              <a:effectLst/>
              <a:ea typeface="Times New Roman" panose="02020603050405020304" pitchFamily="18" charset="0"/>
              <a:cs typeface="Arial" panose="020B0604020202020204" pitchFamily="34" charset="0"/>
            </a:endParaRPr>
          </a:p>
          <a:p>
            <a:pPr marL="182880" indent="-137160">
              <a:buFont typeface="Arial" panose="020B0604020202020204" pitchFamily="34" charset="0"/>
              <a:buChar char="•"/>
            </a:pPr>
            <a:r>
              <a:rPr lang="en-US" dirty="0">
                <a:solidFill>
                  <a:srgbClr val="000000"/>
                </a:solidFill>
                <a:ea typeface="Times New Roman" panose="02020603050405020304" pitchFamily="18" charset="0"/>
                <a:cs typeface="Arial" panose="020B0604020202020204" pitchFamily="34" charset="0"/>
              </a:rPr>
              <a:t>T</a:t>
            </a:r>
            <a:r>
              <a:rPr lang="en-US" dirty="0">
                <a:solidFill>
                  <a:srgbClr val="000000"/>
                </a:solidFill>
                <a:effectLst/>
                <a:ea typeface="Times New Roman" panose="02020603050405020304" pitchFamily="18" charset="0"/>
                <a:cs typeface="Arial" panose="020B0604020202020204" pitchFamily="34" charset="0"/>
              </a:rPr>
              <a:t>his system can lead not only to O-doped SWCNTs, but also to adducts from addition of </a:t>
            </a:r>
            <a:r>
              <a:rPr lang="en-US" baseline="30000" dirty="0">
                <a:solidFill>
                  <a:srgbClr val="000000"/>
                </a:solidFill>
                <a:effectLst/>
              </a:rPr>
              <a:t>•</a:t>
            </a:r>
            <a:r>
              <a:rPr lang="en-US" dirty="0">
                <a:solidFill>
                  <a:srgbClr val="000000"/>
                </a:solidFill>
                <a:effectLst/>
                <a:ea typeface="Times New Roman" panose="02020603050405020304" pitchFamily="18" charset="0"/>
                <a:cs typeface="Arial" panose="020B0604020202020204" pitchFamily="34" charset="0"/>
              </a:rPr>
              <a:t>OH and </a:t>
            </a:r>
            <a:r>
              <a:rPr lang="en-US" baseline="30000" dirty="0">
                <a:solidFill>
                  <a:srgbClr val="000000"/>
                </a:solidFill>
                <a:effectLst/>
              </a:rPr>
              <a:t>• </a:t>
            </a:r>
            <a:r>
              <a:rPr lang="en-US" dirty="0">
                <a:solidFill>
                  <a:srgbClr val="000000"/>
                </a:solidFill>
                <a:effectLst/>
                <a:ea typeface="Times New Roman" panose="02020603050405020304" pitchFamily="18" charset="0"/>
                <a:cs typeface="Arial" panose="020B0604020202020204" pitchFamily="34" charset="0"/>
              </a:rPr>
              <a:t>Cl radicals.</a:t>
            </a:r>
          </a:p>
        </p:txBody>
      </p:sp>
      <p:sp>
        <p:nvSpPr>
          <p:cNvPr id="25" name="TextBox 24">
            <a:extLst>
              <a:ext uri="{FF2B5EF4-FFF2-40B4-BE49-F238E27FC236}">
                <a16:creationId xmlns:a16="http://schemas.microsoft.com/office/drawing/2014/main" id="{C305734B-C473-4428-A1A0-2D2513B567F5}"/>
              </a:ext>
            </a:extLst>
          </p:cNvPr>
          <p:cNvSpPr txBox="1"/>
          <p:nvPr/>
        </p:nvSpPr>
        <p:spPr>
          <a:xfrm>
            <a:off x="461090" y="4928153"/>
            <a:ext cx="3982729" cy="338554"/>
          </a:xfrm>
          <a:prstGeom prst="rect">
            <a:avLst/>
          </a:prstGeom>
          <a:noFill/>
        </p:spPr>
        <p:txBody>
          <a:bodyPr wrap="square" rtlCol="0">
            <a:spAutoFit/>
          </a:bodyPr>
          <a:lstStyle/>
          <a:p>
            <a:pPr algn="ctr"/>
            <a:r>
              <a:rPr lang="en-US" sz="1600" dirty="0"/>
              <a:t>Figure caption</a:t>
            </a:r>
          </a:p>
        </p:txBody>
      </p:sp>
      <p:pic>
        <p:nvPicPr>
          <p:cNvPr id="4" name="Picture 3">
            <a:extLst>
              <a:ext uri="{FF2B5EF4-FFF2-40B4-BE49-F238E27FC236}">
                <a16:creationId xmlns:a16="http://schemas.microsoft.com/office/drawing/2014/main" id="{8E3FB976-0239-3EB6-21B5-FF8465AA4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131" y="6362004"/>
            <a:ext cx="478238" cy="477804"/>
          </a:xfrm>
          <a:prstGeom prst="rect">
            <a:avLst/>
          </a:prstGeom>
        </p:spPr>
      </p:pic>
      <p:sp>
        <p:nvSpPr>
          <p:cNvPr id="7" name="Rectangle 6">
            <a:extLst>
              <a:ext uri="{FF2B5EF4-FFF2-40B4-BE49-F238E27FC236}">
                <a16:creationId xmlns:a16="http://schemas.microsoft.com/office/drawing/2014/main" id="{04DA50ED-EAA1-76D2-4E7E-64C9660D0EA4}"/>
              </a:ext>
            </a:extLst>
          </p:cNvPr>
          <p:cNvSpPr/>
          <p:nvPr/>
        </p:nvSpPr>
        <p:spPr>
          <a:xfrm>
            <a:off x="80376" y="6127608"/>
            <a:ext cx="4582111" cy="200765"/>
          </a:xfrm>
          <a:prstGeom prst="rect">
            <a:avLst/>
          </a:prstGeom>
          <a:noFill/>
        </p:spPr>
        <p:txBody>
          <a:bodyPr wrap="square" lIns="0" tIns="0" rIns="0" bIns="0">
            <a:noAutofit/>
          </a:bodyPr>
          <a:lstStyle/>
          <a:p>
            <a:pPr lvl="0">
              <a:spcBef>
                <a:spcPts val="0"/>
              </a:spcBef>
              <a:spcAft>
                <a:spcPts val="0"/>
              </a:spcAft>
            </a:pPr>
            <a:r>
              <a:rPr lang="en-US" sz="1050" dirty="0">
                <a:latin typeface="Calibri"/>
                <a:ea typeface="Calibri"/>
                <a:cs typeface="Calibri"/>
                <a:sym typeface="Calibri"/>
              </a:rPr>
              <a:t>This work was performed in part at The Center for Integrated Nanotechnologies.</a:t>
            </a:r>
          </a:p>
        </p:txBody>
      </p:sp>
      <p:pic>
        <p:nvPicPr>
          <p:cNvPr id="8" name="Picture 7" descr="A blue letters on a black background&#10;&#10;Description automatically generated">
            <a:extLst>
              <a:ext uri="{FF2B5EF4-FFF2-40B4-BE49-F238E27FC236}">
                <a16:creationId xmlns:a16="http://schemas.microsoft.com/office/drawing/2014/main" id="{ACF00539-9019-B01A-C3AE-DF6101941F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869" y="6452323"/>
            <a:ext cx="1920921" cy="377232"/>
          </a:xfrm>
          <a:prstGeom prst="rect">
            <a:avLst/>
          </a:prstGeom>
        </p:spPr>
      </p:pic>
      <p:pic>
        <p:nvPicPr>
          <p:cNvPr id="9" name="Picture 8" descr="A close up of a clock&#10;&#10;Description automatically generated">
            <a:extLst>
              <a:ext uri="{FF2B5EF4-FFF2-40B4-BE49-F238E27FC236}">
                <a16:creationId xmlns:a16="http://schemas.microsoft.com/office/drawing/2014/main" id="{C1BB4B3A-587F-B3CF-5520-28405F2C33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5267" y="6377206"/>
            <a:ext cx="1294668" cy="462602"/>
          </a:xfrm>
          <a:prstGeom prst="rect">
            <a:avLst/>
          </a:prstGeom>
        </p:spPr>
      </p:pic>
      <p:pic>
        <p:nvPicPr>
          <p:cNvPr id="10" name="Picture 2" descr="Rice University Logo PNG Transparent &amp; SVG Vector - Freebie ...">
            <a:extLst>
              <a:ext uri="{FF2B5EF4-FFF2-40B4-BE49-F238E27FC236}">
                <a16:creationId xmlns:a16="http://schemas.microsoft.com/office/drawing/2014/main" id="{574777FE-1AB8-BB1C-F9D4-33577583E2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0149" y="6437521"/>
            <a:ext cx="446759" cy="4204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A0D03FF-6455-0BB8-EBF2-DCB7CA2CAFAB}"/>
              </a:ext>
            </a:extLst>
          </p:cNvPr>
          <p:cNvSpPr/>
          <p:nvPr/>
        </p:nvSpPr>
        <p:spPr>
          <a:xfrm>
            <a:off x="6212281" y="6000998"/>
            <a:ext cx="5899343" cy="373160"/>
          </a:xfrm>
          <a:prstGeom prst="rect">
            <a:avLst/>
          </a:prstGeom>
          <a:noFill/>
        </p:spPr>
        <p:txBody>
          <a:bodyPr wrap="square" lIns="0" tIns="0" rIns="0" bIns="0">
            <a:noAutofit/>
          </a:bodyPr>
          <a:lstStyle/>
          <a:p>
            <a:r>
              <a:rPr lang="en-US" sz="1050" dirty="0">
                <a:effectLst/>
              </a:rPr>
              <a:t>Espinoza, V. B.; </a:t>
            </a:r>
            <a:r>
              <a:rPr lang="en-US" sz="1050" dirty="0" err="1">
                <a:effectLst/>
              </a:rPr>
              <a:t>Bachilo</a:t>
            </a:r>
            <a:r>
              <a:rPr lang="en-US" sz="1050" dirty="0">
                <a:effectLst/>
              </a:rPr>
              <a:t>, S. M.; Zheng, Y.; Htoon, H.; Weisman, R. B. Complexity in the </a:t>
            </a:r>
            <a:r>
              <a:rPr lang="en-US" sz="1050" dirty="0" err="1">
                <a:effectLst/>
              </a:rPr>
              <a:t>Photofunctionalization</a:t>
            </a:r>
            <a:r>
              <a:rPr lang="en-US" sz="1050" dirty="0">
                <a:effectLst/>
              </a:rPr>
              <a:t> of Single-Wall Carbon Nanotubes with Hypochlorite. </a:t>
            </a:r>
            <a:r>
              <a:rPr lang="en-US" sz="1050" i="1" dirty="0">
                <a:effectLst/>
              </a:rPr>
              <a:t>ACS Nano</a:t>
            </a:r>
            <a:r>
              <a:rPr lang="en-US" sz="1050" dirty="0">
                <a:effectLst/>
              </a:rPr>
              <a:t> </a:t>
            </a:r>
            <a:r>
              <a:rPr lang="en-US" sz="1050" b="1" dirty="0">
                <a:effectLst/>
              </a:rPr>
              <a:t>2025</a:t>
            </a:r>
            <a:r>
              <a:rPr lang="en-US" sz="1050" dirty="0">
                <a:effectLst/>
              </a:rPr>
              <a:t>, </a:t>
            </a:r>
            <a:r>
              <a:rPr lang="en-US" sz="1050" i="1" dirty="0">
                <a:effectLst/>
              </a:rPr>
              <a:t>19</a:t>
            </a:r>
            <a:r>
              <a:rPr lang="en-US" sz="1050" dirty="0">
                <a:effectLst/>
              </a:rPr>
              <a:t> (2), 2497–2506. </a:t>
            </a:r>
          </a:p>
        </p:txBody>
      </p:sp>
      <p:pic>
        <p:nvPicPr>
          <p:cNvPr id="13" name="Picture 12">
            <a:extLst>
              <a:ext uri="{FF2B5EF4-FFF2-40B4-BE49-F238E27FC236}">
                <a16:creationId xmlns:a16="http://schemas.microsoft.com/office/drawing/2014/main" id="{1DC8B47F-2AD8-1E53-DD51-DC21961F9FD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3095436" y="1781149"/>
            <a:ext cx="3061417" cy="2161039"/>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943FD416-92F9-E40A-FA49-D804E82CEE0F}"/>
              </a:ext>
            </a:extLst>
          </p:cNvPr>
          <p:cNvSpPr txBox="1"/>
          <p:nvPr/>
        </p:nvSpPr>
        <p:spPr>
          <a:xfrm>
            <a:off x="221047" y="3670996"/>
            <a:ext cx="3175057" cy="553998"/>
          </a:xfrm>
          <a:prstGeom prst="rect">
            <a:avLst/>
          </a:prstGeom>
          <a:noFill/>
        </p:spPr>
        <p:txBody>
          <a:bodyPr wrap="square" rtlCol="0">
            <a:spAutoFit/>
          </a:bodyPr>
          <a:lstStyle/>
          <a:p>
            <a:r>
              <a:rPr lang="en-US" sz="1000" dirty="0"/>
              <a:t>Fluorescence spectra of products following </a:t>
            </a:r>
            <a:r>
              <a:rPr lang="en-US" sz="1000" dirty="0" err="1"/>
              <a:t>HOCl</a:t>
            </a:r>
            <a:r>
              <a:rPr lang="en-US" sz="1000" dirty="0"/>
              <a:t> photofunctionalization treatment show that dissolved O</a:t>
            </a:r>
            <a:r>
              <a:rPr lang="en-US" sz="1000" baseline="-25000" dirty="0"/>
              <a:t>2</a:t>
            </a:r>
            <a:r>
              <a:rPr lang="en-US" sz="1000" dirty="0"/>
              <a:t> strongly hinders the functionalization reaction.  </a:t>
            </a:r>
          </a:p>
        </p:txBody>
      </p:sp>
      <p:graphicFrame>
        <p:nvGraphicFramePr>
          <p:cNvPr id="15" name="Object 14">
            <a:extLst>
              <a:ext uri="{FF2B5EF4-FFF2-40B4-BE49-F238E27FC236}">
                <a16:creationId xmlns:a16="http://schemas.microsoft.com/office/drawing/2014/main" id="{CE65DC45-163B-76C2-9010-CA8F7027F8B7}"/>
              </a:ext>
            </a:extLst>
          </p:cNvPr>
          <p:cNvGraphicFramePr>
            <a:graphicFrameLocks noChangeAspect="1"/>
          </p:cNvGraphicFramePr>
          <p:nvPr>
            <p:extLst>
              <p:ext uri="{D42A27DB-BD31-4B8C-83A1-F6EECF244321}">
                <p14:modId xmlns:p14="http://schemas.microsoft.com/office/powerpoint/2010/main" val="2018129457"/>
              </p:ext>
            </p:extLst>
          </p:nvPr>
        </p:nvGraphicFramePr>
        <p:xfrm>
          <a:off x="221047" y="1781462"/>
          <a:ext cx="2618633" cy="1927245"/>
        </p:xfrm>
        <a:graphic>
          <a:graphicData uri="http://schemas.openxmlformats.org/presentationml/2006/ole">
            <mc:AlternateContent xmlns:mc="http://schemas.openxmlformats.org/markup-compatibility/2006">
              <mc:Choice xmlns:v="urn:schemas-microsoft-com:vml" Requires="v">
                <p:oleObj r:id="rId8" imgW="3251200" imgH="2374900" progId="Origin95.Graph">
                  <p:embed/>
                </p:oleObj>
              </mc:Choice>
              <mc:Fallback>
                <p:oleObj r:id="rId8" imgW="3251200" imgH="2374900" progId="Origin95.Graph">
                  <p:embed/>
                  <p:pic>
                    <p:nvPicPr>
                      <p:cNvPr id="15" name="Object 14">
                        <a:extLst>
                          <a:ext uri="{FF2B5EF4-FFF2-40B4-BE49-F238E27FC236}">
                            <a16:creationId xmlns:a16="http://schemas.microsoft.com/office/drawing/2014/main" id="{9FDC3250-4FCF-50F0-911C-9A4AC96253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047" y="1781462"/>
                        <a:ext cx="2618633" cy="1927245"/>
                      </a:xfrm>
                      <a:prstGeom prst="rect">
                        <a:avLst/>
                      </a:prstGeom>
                      <a:noFill/>
                    </p:spPr>
                  </p:pic>
                </p:oleObj>
              </mc:Fallback>
            </mc:AlternateContent>
          </a:graphicData>
        </a:graphic>
      </p:graphicFrame>
      <p:pic>
        <p:nvPicPr>
          <p:cNvPr id="16" name="Picture 15">
            <a:extLst>
              <a:ext uri="{FF2B5EF4-FFF2-40B4-BE49-F238E27FC236}">
                <a16:creationId xmlns:a16="http://schemas.microsoft.com/office/drawing/2014/main" id="{99025CB8-F028-08E4-E6F7-11E12EE195E2}"/>
              </a:ext>
            </a:extLst>
          </p:cNvPr>
          <p:cNvPicPr>
            <a:picLocks noChangeAspect="1"/>
          </p:cNvPicPr>
          <p:nvPr/>
        </p:nvPicPr>
        <p:blipFill>
          <a:blip r:embed="rId10"/>
          <a:stretch>
            <a:fillRect/>
          </a:stretch>
        </p:blipFill>
        <p:spPr>
          <a:xfrm>
            <a:off x="94854" y="4248363"/>
            <a:ext cx="3678125" cy="1429388"/>
          </a:xfrm>
          <a:prstGeom prst="rect">
            <a:avLst/>
          </a:prstGeom>
        </p:spPr>
      </p:pic>
      <p:sp>
        <p:nvSpPr>
          <p:cNvPr id="17" name="TextBox 16">
            <a:extLst>
              <a:ext uri="{FF2B5EF4-FFF2-40B4-BE49-F238E27FC236}">
                <a16:creationId xmlns:a16="http://schemas.microsoft.com/office/drawing/2014/main" id="{7C7C777A-8F6B-7952-30E4-4EFC2255878E}"/>
              </a:ext>
            </a:extLst>
          </p:cNvPr>
          <p:cNvSpPr txBox="1"/>
          <p:nvPr/>
        </p:nvSpPr>
        <p:spPr>
          <a:xfrm>
            <a:off x="94854" y="5646566"/>
            <a:ext cx="6037052" cy="400110"/>
          </a:xfrm>
          <a:prstGeom prst="rect">
            <a:avLst/>
          </a:prstGeom>
          <a:noFill/>
        </p:spPr>
        <p:txBody>
          <a:bodyPr wrap="square" rtlCol="0">
            <a:spAutoFit/>
          </a:bodyPr>
          <a:lstStyle/>
          <a:p>
            <a:r>
              <a:rPr lang="en-US" sz="1000" dirty="0"/>
              <a:t>These spectra compare spectra of products formed under low and high pH reaction conditions. While similarities suggest similar exciton trap depths, study results show that different pH levels lead to different chemical adducts.</a:t>
            </a:r>
          </a:p>
        </p:txBody>
      </p:sp>
      <p:sp>
        <p:nvSpPr>
          <p:cNvPr id="18" name="TextBox 17">
            <a:extLst>
              <a:ext uri="{FF2B5EF4-FFF2-40B4-BE49-F238E27FC236}">
                <a16:creationId xmlns:a16="http://schemas.microsoft.com/office/drawing/2014/main" id="{F7B6CD42-A252-B5D7-3270-99BD823A712D}"/>
              </a:ext>
            </a:extLst>
          </p:cNvPr>
          <p:cNvSpPr txBox="1"/>
          <p:nvPr/>
        </p:nvSpPr>
        <p:spPr>
          <a:xfrm>
            <a:off x="3843202" y="3899170"/>
            <a:ext cx="2405252" cy="553998"/>
          </a:xfrm>
          <a:prstGeom prst="rect">
            <a:avLst/>
          </a:prstGeom>
          <a:noFill/>
        </p:spPr>
        <p:txBody>
          <a:bodyPr wrap="square" rtlCol="0">
            <a:spAutoFit/>
          </a:bodyPr>
          <a:lstStyle/>
          <a:p>
            <a:r>
              <a:rPr lang="en-US" sz="1000" dirty="0"/>
              <a:t>Proposed relevant reaction pathways for photodissociation of </a:t>
            </a:r>
            <a:r>
              <a:rPr lang="en-US" sz="1000" dirty="0" err="1"/>
              <a:t>NaOCl</a:t>
            </a:r>
            <a:r>
              <a:rPr lang="en-US" sz="1000" dirty="0"/>
              <a:t> under low and high pH conditions</a:t>
            </a:r>
          </a:p>
        </p:txBody>
      </p:sp>
    </p:spTree>
    <p:extLst>
      <p:ext uri="{BB962C8B-B14F-4D97-AF65-F5344CB8AC3E}">
        <p14:creationId xmlns:p14="http://schemas.microsoft.com/office/powerpoint/2010/main" val="193065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669D57-6057-F86D-0EB4-465F8E73A41A}"/>
              </a:ext>
            </a:extLst>
          </p:cNvPr>
          <p:cNvSpPr>
            <a:spLocks noGrp="1"/>
          </p:cNvSpPr>
          <p:nvPr>
            <p:ph type="sldNum" sz="quarter" idx="4"/>
          </p:nvPr>
        </p:nvSpPr>
        <p:spPr/>
        <p:txBody>
          <a:bodyPr/>
          <a:lstStyle/>
          <a:p>
            <a:fld id="{835B6AD7-18B8-4C9C-AA70-ABD830A869AC}" type="slidenum">
              <a:rPr lang="en-US" smtClean="0"/>
              <a:pPr/>
              <a:t>2</a:t>
            </a:fld>
            <a:endParaRPr lang="en-US"/>
          </a:p>
        </p:txBody>
      </p:sp>
      <p:sp>
        <p:nvSpPr>
          <p:cNvPr id="5" name="Title 2">
            <a:extLst>
              <a:ext uri="{FF2B5EF4-FFF2-40B4-BE49-F238E27FC236}">
                <a16:creationId xmlns:a16="http://schemas.microsoft.com/office/drawing/2014/main" id="{3BD0CA96-F5CA-5D6D-07AE-6838ECFFFEE6}"/>
              </a:ext>
            </a:extLst>
          </p:cNvPr>
          <p:cNvSpPr txBox="1">
            <a:spLocks/>
          </p:cNvSpPr>
          <p:nvPr/>
        </p:nvSpPr>
        <p:spPr>
          <a:xfrm>
            <a:off x="404813" y="0"/>
            <a:ext cx="11787187" cy="903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a:lstStyle>
          <a:p>
            <a:r>
              <a:rPr lang="en-US" sz="3200">
                <a:latin typeface="+mn-lt"/>
                <a:ea typeface="+mj-ea"/>
              </a:rPr>
              <a:t>How to Build a DOE Office of Science Highlight Slide</a:t>
            </a:r>
            <a:endParaRPr lang="en-US" sz="3400">
              <a:latin typeface="+mn-lt"/>
            </a:endParaRPr>
          </a:p>
        </p:txBody>
      </p:sp>
      <p:sp>
        <p:nvSpPr>
          <p:cNvPr id="6" name="Content Placeholder 1">
            <a:extLst>
              <a:ext uri="{FF2B5EF4-FFF2-40B4-BE49-F238E27FC236}">
                <a16:creationId xmlns:a16="http://schemas.microsoft.com/office/drawing/2014/main" id="{F247D74C-978A-8F94-D662-F58AEE8C2BD8}"/>
              </a:ext>
            </a:extLst>
          </p:cNvPr>
          <p:cNvSpPr txBox="1">
            <a:spLocks/>
          </p:cNvSpPr>
          <p:nvPr/>
        </p:nvSpPr>
        <p:spPr>
          <a:xfrm>
            <a:off x="588840" y="1100374"/>
            <a:ext cx="11014319" cy="5221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b="1">
                <a:latin typeface="+mn-lt"/>
              </a:rPr>
              <a:t>Purpose</a:t>
            </a:r>
          </a:p>
          <a:p>
            <a:pPr marL="461963" lvl="1">
              <a:buFont typeface="Arial" pitchFamily="34" charset="0"/>
              <a:buChar char="•"/>
            </a:pPr>
            <a:r>
              <a:rPr lang="en-US">
                <a:latin typeface="+mn-lt"/>
              </a:rPr>
              <a:t>Convey current scientific and technical research results in a way that is intriguing, succinct, relevant, and easily understood by both technical and non-technical communities.</a:t>
            </a:r>
          </a:p>
          <a:p>
            <a:pPr>
              <a:buFont typeface="Arial" panose="020B0604020202020204" pitchFamily="34" charset="0"/>
              <a:buNone/>
            </a:pPr>
            <a:r>
              <a:rPr lang="en-US" b="1">
                <a:latin typeface="+mn-lt"/>
              </a:rPr>
              <a:t>Use</a:t>
            </a:r>
            <a:r>
              <a:rPr lang="en-US">
                <a:latin typeface="+mn-lt"/>
              </a:rPr>
              <a:t> </a:t>
            </a:r>
          </a:p>
          <a:p>
            <a:pPr marL="461963" lvl="1">
              <a:buFont typeface="Arial" pitchFamily="34" charset="0"/>
              <a:buChar char="•"/>
            </a:pPr>
            <a:r>
              <a:rPr lang="en-US">
                <a:latin typeface="+mn-lt"/>
              </a:rPr>
              <a:t>Information can be employed and adapted for multiple uses, including meetings with other federal agencies, review committees, scientific panels, and budget meetings.</a:t>
            </a:r>
          </a:p>
          <a:p>
            <a:pPr marL="461963" lvl="1">
              <a:buFont typeface="Arial" pitchFamily="34" charset="0"/>
              <a:buChar char="•"/>
            </a:pPr>
            <a:r>
              <a:rPr lang="en-US">
                <a:latin typeface="+mn-lt"/>
              </a:rPr>
              <a:t>Highlight text can also be a critical component of annual budget request documents that are reviewed by DOE senior leadership and Congress.</a:t>
            </a:r>
          </a:p>
          <a:p>
            <a:pPr>
              <a:buFont typeface="Arial" panose="020B0604020202020204" pitchFamily="34" charset="0"/>
              <a:buNone/>
            </a:pPr>
            <a:r>
              <a:rPr lang="en-US" b="1">
                <a:latin typeface="+mn-lt"/>
              </a:rPr>
              <a:t>Needs </a:t>
            </a:r>
          </a:p>
          <a:p>
            <a:pPr marL="461963" lvl="1">
              <a:buFont typeface="Arial" pitchFamily="34" charset="0"/>
              <a:buChar char="•"/>
            </a:pPr>
            <a:r>
              <a:rPr lang="en-US">
                <a:latin typeface="+mn-lt"/>
              </a:rPr>
              <a:t>It is exceptionally important to convey the importance or significance the research has on the particular research field.</a:t>
            </a:r>
          </a:p>
          <a:p>
            <a:pPr marL="461963" lvl="1">
              <a:buFont typeface="Arial" pitchFamily="34" charset="0"/>
              <a:buChar char="•"/>
            </a:pPr>
            <a:r>
              <a:rPr lang="en-US">
                <a:latin typeface="+mn-lt"/>
              </a:rPr>
              <a:t>A standard format for scientific highlights helps the Office of Science to efficiently and effectively communicate research results to the public.</a:t>
            </a:r>
          </a:p>
        </p:txBody>
      </p:sp>
    </p:spTree>
    <p:extLst>
      <p:ext uri="{BB962C8B-B14F-4D97-AF65-F5344CB8AC3E}">
        <p14:creationId xmlns:p14="http://schemas.microsoft.com/office/powerpoint/2010/main" val="428774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D00A1C-EB45-5384-1EFB-D1127D87424D}"/>
              </a:ext>
            </a:extLst>
          </p:cNvPr>
          <p:cNvSpPr>
            <a:spLocks noGrp="1"/>
          </p:cNvSpPr>
          <p:nvPr>
            <p:ph type="sldNum" sz="quarter" idx="4"/>
          </p:nvPr>
        </p:nvSpPr>
        <p:spPr/>
        <p:txBody>
          <a:bodyPr/>
          <a:lstStyle/>
          <a:p>
            <a:fld id="{835B6AD7-18B8-4C9C-AA70-ABD830A869AC}" type="slidenum">
              <a:rPr lang="en-US" smtClean="0"/>
              <a:pPr/>
              <a:t>3</a:t>
            </a:fld>
            <a:endParaRPr lang="en-US"/>
          </a:p>
        </p:txBody>
      </p:sp>
      <p:sp>
        <p:nvSpPr>
          <p:cNvPr id="5" name="Title 2">
            <a:extLst>
              <a:ext uri="{FF2B5EF4-FFF2-40B4-BE49-F238E27FC236}">
                <a16:creationId xmlns:a16="http://schemas.microsoft.com/office/drawing/2014/main" id="{897E3A91-F7D8-D770-5183-1EF9E6F236A0}"/>
              </a:ext>
            </a:extLst>
          </p:cNvPr>
          <p:cNvSpPr txBox="1">
            <a:spLocks/>
          </p:cNvSpPr>
          <p:nvPr/>
        </p:nvSpPr>
        <p:spPr>
          <a:xfrm>
            <a:off x="404813" y="0"/>
            <a:ext cx="11787187" cy="903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a:lstStyle>
          <a:p>
            <a:r>
              <a:rPr lang="en-US" sz="3200">
                <a:latin typeface="+mn-lt"/>
                <a:ea typeface="+mj-ea"/>
              </a:rPr>
              <a:t>How to Build a DOE Office of Science Highlight Slide</a:t>
            </a:r>
            <a:endParaRPr lang="en-US">
              <a:latin typeface="+mn-lt"/>
            </a:endParaRPr>
          </a:p>
        </p:txBody>
      </p:sp>
      <p:sp>
        <p:nvSpPr>
          <p:cNvPr id="6" name="Content Placeholder 1">
            <a:extLst>
              <a:ext uri="{FF2B5EF4-FFF2-40B4-BE49-F238E27FC236}">
                <a16:creationId xmlns:a16="http://schemas.microsoft.com/office/drawing/2014/main" id="{E0DEC35D-0910-1406-1EF5-E838F6C344B2}"/>
              </a:ext>
            </a:extLst>
          </p:cNvPr>
          <p:cNvSpPr txBox="1">
            <a:spLocks/>
          </p:cNvSpPr>
          <p:nvPr/>
        </p:nvSpPr>
        <p:spPr>
          <a:xfrm>
            <a:off x="642534" y="1129532"/>
            <a:ext cx="11311744" cy="5585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b="1">
                <a:latin typeface="+mn-lt"/>
              </a:rPr>
              <a:t>Submission</a:t>
            </a:r>
          </a:p>
          <a:p>
            <a:pPr marL="457200" lvl="1">
              <a:buFont typeface="Arial" pitchFamily="34" charset="0"/>
              <a:buChar char="•"/>
            </a:pPr>
            <a:r>
              <a:rPr lang="en-US">
                <a:latin typeface="+mn-lt"/>
              </a:rPr>
              <a:t>Highlights should be submitted regularly to your Point of Contact (POC). In general, highlights should focus on a published, or soon to be published, paper.  Information on publication timing, should be shared (in writing). Highlights involving sensitive information that would compromise patents, for example, should be shared in emails, not as a highlight slide.  </a:t>
            </a:r>
          </a:p>
          <a:p>
            <a:pPr marL="457200" lvl="1">
              <a:buFontTx/>
              <a:buNone/>
            </a:pPr>
            <a:endParaRPr lang="en-US" sz="1400">
              <a:latin typeface="+mn-lt"/>
            </a:endParaRPr>
          </a:p>
          <a:p>
            <a:pPr marL="457200" lvl="1">
              <a:buFont typeface="Arial" pitchFamily="34" charset="0"/>
              <a:buChar char="•"/>
            </a:pPr>
            <a:r>
              <a:rPr lang="en-US">
                <a:latin typeface="+mn-lt"/>
              </a:rPr>
              <a:t>Send your POC a copy the published paper (if available) or preprint if not yet published with the highlight. </a:t>
            </a:r>
          </a:p>
          <a:p>
            <a:pPr marL="457200" lvl="1">
              <a:buFont typeface="Arial" pitchFamily="34" charset="0"/>
              <a:buChar char="•"/>
            </a:pPr>
            <a:endParaRPr lang="en-US" sz="1400">
              <a:latin typeface="+mn-lt"/>
            </a:endParaRPr>
          </a:p>
          <a:p>
            <a:pPr marL="457200" lvl="1">
              <a:buFont typeface="Arial" pitchFamily="34" charset="0"/>
              <a:buChar char="•"/>
            </a:pPr>
            <a:r>
              <a:rPr lang="en-US">
                <a:latin typeface="+mn-lt"/>
              </a:rPr>
              <a:t>If your institution has a press release (or planned press release), please forward to your POC.  </a:t>
            </a:r>
          </a:p>
          <a:p>
            <a:pPr marL="457200" lvl="1">
              <a:buFont typeface="Arial" pitchFamily="34" charset="0"/>
              <a:buChar char="•"/>
            </a:pPr>
            <a:endParaRPr lang="en-US" sz="1400">
              <a:latin typeface="+mn-lt"/>
            </a:endParaRPr>
          </a:p>
          <a:p>
            <a:pPr marL="457200" lvl="1">
              <a:buFont typeface="Arial" pitchFamily="34" charset="0"/>
              <a:buChar char="•"/>
            </a:pPr>
            <a:r>
              <a:rPr lang="en-US">
                <a:latin typeface="+mn-lt"/>
              </a:rPr>
              <a:t>All graphics should be clear and large enough to be easily viewed.  Keep resolution of the embedded graphic in mind.</a:t>
            </a:r>
          </a:p>
          <a:p>
            <a:pPr marL="457200" lvl="1">
              <a:buFontTx/>
              <a:buNone/>
            </a:pPr>
            <a:endParaRPr lang="en-US" sz="1000">
              <a:latin typeface="+mn-lt"/>
            </a:endParaRPr>
          </a:p>
          <a:p>
            <a:pPr marL="225425" lvl="1" indent="3175" algn="ctr">
              <a:buFontTx/>
              <a:buNone/>
            </a:pPr>
            <a:r>
              <a:rPr lang="en-US" b="1">
                <a:latin typeface="+mn-lt"/>
              </a:rPr>
              <a:t>Well crafted highlight slides may be presented by many different people with many different science backgrounds!</a:t>
            </a:r>
            <a:endParaRPr lang="en-US">
              <a:latin typeface="+mn-lt"/>
            </a:endParaRPr>
          </a:p>
          <a:p>
            <a:pPr>
              <a:buFont typeface="Arial" panose="020B0604020202020204" pitchFamily="34" charset="0"/>
              <a:buNone/>
            </a:pPr>
            <a:endParaRPr lang="en-US">
              <a:solidFill>
                <a:srgbClr val="008000"/>
              </a:solidFill>
              <a:latin typeface="+mn-lt"/>
            </a:endParaRPr>
          </a:p>
        </p:txBody>
      </p:sp>
    </p:spTree>
    <p:extLst>
      <p:ext uri="{BB962C8B-B14F-4D97-AF65-F5344CB8AC3E}">
        <p14:creationId xmlns:p14="http://schemas.microsoft.com/office/powerpoint/2010/main" val="286822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11FCFD-381C-C527-C860-CFABA2F3C87C}"/>
              </a:ext>
            </a:extLst>
          </p:cNvPr>
          <p:cNvPicPr>
            <a:picLocks noChangeAspect="1"/>
          </p:cNvPicPr>
          <p:nvPr/>
        </p:nvPicPr>
        <p:blipFill>
          <a:blip r:embed="rId2"/>
          <a:stretch>
            <a:fillRect/>
          </a:stretch>
        </p:blipFill>
        <p:spPr>
          <a:xfrm>
            <a:off x="8104798" y="1182259"/>
            <a:ext cx="3840480" cy="2157269"/>
          </a:xfrm>
          <a:prstGeom prst="rect">
            <a:avLst/>
          </a:prstGeom>
        </p:spPr>
      </p:pic>
      <p:sp>
        <p:nvSpPr>
          <p:cNvPr id="4" name="Slide Number Placeholder 3">
            <a:extLst>
              <a:ext uri="{FF2B5EF4-FFF2-40B4-BE49-F238E27FC236}">
                <a16:creationId xmlns:a16="http://schemas.microsoft.com/office/drawing/2014/main" id="{1FCC11B5-8247-D937-0095-FD295F29E845}"/>
              </a:ext>
            </a:extLst>
          </p:cNvPr>
          <p:cNvSpPr>
            <a:spLocks noGrp="1"/>
          </p:cNvSpPr>
          <p:nvPr>
            <p:ph type="sldNum" sz="quarter" idx="4"/>
          </p:nvPr>
        </p:nvSpPr>
        <p:spPr/>
        <p:txBody>
          <a:bodyPr/>
          <a:lstStyle/>
          <a:p>
            <a:fld id="{835B6AD7-18B8-4C9C-AA70-ABD830A869AC}" type="slidenum">
              <a:rPr lang="en-US" smtClean="0"/>
              <a:pPr/>
              <a:t>4</a:t>
            </a:fld>
            <a:endParaRPr lang="en-US"/>
          </a:p>
        </p:txBody>
      </p:sp>
      <p:sp>
        <p:nvSpPr>
          <p:cNvPr id="16" name="Title 3">
            <a:extLst>
              <a:ext uri="{FF2B5EF4-FFF2-40B4-BE49-F238E27FC236}">
                <a16:creationId xmlns:a16="http://schemas.microsoft.com/office/drawing/2014/main" id="{F998CCC6-B6AE-F905-065D-FE054BE908B5}"/>
              </a:ext>
            </a:extLst>
          </p:cNvPr>
          <p:cNvSpPr txBox="1">
            <a:spLocks/>
          </p:cNvSpPr>
          <p:nvPr/>
        </p:nvSpPr>
        <p:spPr>
          <a:xfrm>
            <a:off x="404813" y="0"/>
            <a:ext cx="11787187" cy="903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a:lstStyle>
          <a:p>
            <a:r>
              <a:rPr lang="en-US" sz="3200"/>
              <a:t>How to Build a DOE Office of Science Highlight Slide</a:t>
            </a:r>
          </a:p>
        </p:txBody>
      </p:sp>
      <p:sp>
        <p:nvSpPr>
          <p:cNvPr id="17" name="TextBox 16">
            <a:extLst>
              <a:ext uri="{FF2B5EF4-FFF2-40B4-BE49-F238E27FC236}">
                <a16:creationId xmlns:a16="http://schemas.microsoft.com/office/drawing/2014/main" id="{1D8D2346-5F44-2085-25F0-A90332505DA2}"/>
              </a:ext>
            </a:extLst>
          </p:cNvPr>
          <p:cNvSpPr txBox="1"/>
          <p:nvPr/>
        </p:nvSpPr>
        <p:spPr>
          <a:xfrm>
            <a:off x="604350" y="926225"/>
            <a:ext cx="6552691" cy="677108"/>
          </a:xfrm>
          <a:prstGeom prst="rect">
            <a:avLst/>
          </a:prstGeom>
          <a:noFill/>
        </p:spPr>
        <p:txBody>
          <a:bodyPr wrap="none" rtlCol="0">
            <a:spAutoFit/>
          </a:bodyPr>
          <a:lstStyle/>
          <a:p>
            <a:r>
              <a:rPr lang="en-US" sz="2000" b="1">
                <a:latin typeface="+mj-lt"/>
                <a:cs typeface="Arial" pitchFamily="34" charset="0"/>
              </a:rPr>
              <a:t>Title</a:t>
            </a:r>
          </a:p>
          <a:p>
            <a:r>
              <a:rPr lang="en-US">
                <a:latin typeface="+mj-lt"/>
              </a:rPr>
              <a:t>Attention grabbing and accessible but not exaggerated</a:t>
            </a:r>
          </a:p>
        </p:txBody>
      </p:sp>
      <p:sp>
        <p:nvSpPr>
          <p:cNvPr id="18" name="TextBox 17">
            <a:extLst>
              <a:ext uri="{FF2B5EF4-FFF2-40B4-BE49-F238E27FC236}">
                <a16:creationId xmlns:a16="http://schemas.microsoft.com/office/drawing/2014/main" id="{C350A0D1-FD9C-99EC-88D3-EED5E8D1B575}"/>
              </a:ext>
            </a:extLst>
          </p:cNvPr>
          <p:cNvSpPr txBox="1"/>
          <p:nvPr/>
        </p:nvSpPr>
        <p:spPr>
          <a:xfrm>
            <a:off x="604350" y="1613617"/>
            <a:ext cx="6552691" cy="3354765"/>
          </a:xfrm>
          <a:prstGeom prst="rect">
            <a:avLst/>
          </a:prstGeom>
          <a:noFill/>
        </p:spPr>
        <p:txBody>
          <a:bodyPr wrap="square" rtlCol="0">
            <a:spAutoFit/>
          </a:bodyPr>
          <a:lstStyle/>
          <a:p>
            <a:pPr>
              <a:spcAft>
                <a:spcPts val="600"/>
              </a:spcAft>
            </a:pPr>
            <a:r>
              <a:rPr lang="en-US" sz="2000" b="1">
                <a:latin typeface="+mj-lt"/>
                <a:cs typeface="Arial" pitchFamily="34" charset="0"/>
              </a:rPr>
              <a:t>Text</a:t>
            </a:r>
          </a:p>
          <a:p>
            <a:pPr>
              <a:spcAft>
                <a:spcPts val="600"/>
              </a:spcAft>
            </a:pPr>
            <a:r>
              <a:rPr lang="en-US">
                <a:latin typeface="+mj-lt"/>
              </a:rPr>
              <a:t>All text should be short and to the point – minimize words and stress significance to society. Please do not adjust font sizes.</a:t>
            </a:r>
            <a:endParaRPr lang="en-US" sz="800">
              <a:latin typeface="+mj-lt"/>
            </a:endParaRPr>
          </a:p>
          <a:p>
            <a:pPr marL="461963" lvl="1" indent="-225425">
              <a:spcAft>
                <a:spcPts val="600"/>
              </a:spcAft>
              <a:buFont typeface="Arial" pitchFamily="34" charset="0"/>
              <a:buChar char="•"/>
            </a:pPr>
            <a:r>
              <a:rPr lang="en-US" b="1">
                <a:latin typeface="+mj-lt"/>
              </a:rPr>
              <a:t>Scientific Achievement</a:t>
            </a:r>
            <a:r>
              <a:rPr lang="en-US">
                <a:latin typeface="+mj-lt"/>
              </a:rPr>
              <a:t> – 22 pt text</a:t>
            </a:r>
          </a:p>
          <a:p>
            <a:pPr marL="461963" lvl="1" indent="-225425">
              <a:spcAft>
                <a:spcPts val="600"/>
              </a:spcAft>
              <a:buFont typeface="Arial" pitchFamily="34" charset="0"/>
              <a:buChar char="•"/>
            </a:pPr>
            <a:r>
              <a:rPr lang="en-US" b="1">
                <a:latin typeface="+mj-lt"/>
              </a:rPr>
              <a:t>Significance and Impact</a:t>
            </a:r>
            <a:r>
              <a:rPr lang="en-US">
                <a:latin typeface="+mj-lt"/>
              </a:rPr>
              <a:t> – 22 pt text</a:t>
            </a:r>
          </a:p>
          <a:p>
            <a:pPr marL="461963" lvl="1">
              <a:spcAft>
                <a:spcPts val="600"/>
              </a:spcAft>
              <a:tabLst>
                <a:tab pos="457200" algn="l"/>
              </a:tabLst>
            </a:pPr>
            <a:r>
              <a:rPr lang="en-US">
                <a:latin typeface="+mj-lt"/>
              </a:rPr>
              <a:t>	Importance, relevance, or intriguing component 	of the 	finding to the field</a:t>
            </a:r>
          </a:p>
          <a:p>
            <a:pPr marL="461963" lvl="1" indent="-225425">
              <a:spcAft>
                <a:spcPts val="600"/>
              </a:spcAft>
              <a:buFont typeface="Arial" pitchFamily="34" charset="0"/>
              <a:buChar char="•"/>
            </a:pPr>
            <a:r>
              <a:rPr lang="en-US" b="1">
                <a:latin typeface="+mj-lt"/>
              </a:rPr>
              <a:t>Research Details </a:t>
            </a:r>
            <a:r>
              <a:rPr lang="en-US">
                <a:latin typeface="+mj-lt"/>
              </a:rPr>
              <a:t>– Address the research approach in 2-4 bullet points – 20 pt text</a:t>
            </a:r>
          </a:p>
          <a:p>
            <a:pPr marL="461963" lvl="1" indent="-225425">
              <a:spcAft>
                <a:spcPts val="600"/>
              </a:spcAft>
              <a:buFont typeface="Arial" pitchFamily="34" charset="0"/>
              <a:buChar char="•"/>
            </a:pPr>
            <a:r>
              <a:rPr lang="en-US" b="1">
                <a:latin typeface="+mj-lt"/>
                <a:cs typeface="Arial" pitchFamily="34" charset="0"/>
              </a:rPr>
              <a:t>Citation - </a:t>
            </a:r>
            <a:r>
              <a:rPr lang="en-US">
                <a:latin typeface="+mj-lt"/>
              </a:rPr>
              <a:t>Full citation with DOI is preferable</a:t>
            </a:r>
          </a:p>
        </p:txBody>
      </p:sp>
      <p:sp>
        <p:nvSpPr>
          <p:cNvPr id="19" name="Freeform 15">
            <a:extLst>
              <a:ext uri="{FF2B5EF4-FFF2-40B4-BE49-F238E27FC236}">
                <a16:creationId xmlns:a16="http://schemas.microsoft.com/office/drawing/2014/main" id="{211CBD6E-B805-F5EE-0F49-DB47503BC65D}"/>
              </a:ext>
            </a:extLst>
          </p:cNvPr>
          <p:cNvSpPr/>
          <p:nvPr/>
        </p:nvSpPr>
        <p:spPr>
          <a:xfrm>
            <a:off x="2440757" y="1106088"/>
            <a:ext cx="5181600" cy="434788"/>
          </a:xfrm>
          <a:custGeom>
            <a:avLst/>
            <a:gdLst>
              <a:gd name="connsiteX0" fmla="*/ 0 w 5647765"/>
              <a:gd name="connsiteY0" fmla="*/ 258184 h 968188"/>
              <a:gd name="connsiteX1" fmla="*/ 3098202 w 5647765"/>
              <a:gd name="connsiteY1" fmla="*/ 118334 h 968188"/>
              <a:gd name="connsiteX2" fmla="*/ 5647765 w 5647765"/>
              <a:gd name="connsiteY2" fmla="*/ 968188 h 968188"/>
              <a:gd name="connsiteX3" fmla="*/ 5647765 w 5647765"/>
              <a:gd name="connsiteY3" fmla="*/ 968188 h 968188"/>
            </a:gdLst>
            <a:ahLst/>
            <a:cxnLst>
              <a:cxn ang="0">
                <a:pos x="connsiteX0" y="connsiteY0"/>
              </a:cxn>
              <a:cxn ang="0">
                <a:pos x="connsiteX1" y="connsiteY1"/>
              </a:cxn>
              <a:cxn ang="0">
                <a:pos x="connsiteX2" y="connsiteY2"/>
              </a:cxn>
              <a:cxn ang="0">
                <a:pos x="connsiteX3" y="connsiteY3"/>
              </a:cxn>
            </a:cxnLst>
            <a:rect l="l" t="t" r="r" b="b"/>
            <a:pathLst>
              <a:path w="5647765" h="968188">
                <a:moveTo>
                  <a:pt x="0" y="258184"/>
                </a:moveTo>
                <a:cubicBezTo>
                  <a:pt x="1078454" y="129092"/>
                  <a:pt x="2156908" y="0"/>
                  <a:pt x="3098202" y="118334"/>
                </a:cubicBezTo>
                <a:cubicBezTo>
                  <a:pt x="4039496" y="236668"/>
                  <a:pt x="5647765" y="968188"/>
                  <a:pt x="5647765" y="968188"/>
                </a:cubicBezTo>
                <a:lnTo>
                  <a:pt x="5647765" y="968188"/>
                </a:lnTo>
              </a:path>
            </a:pathLst>
          </a:custGeom>
          <a:ln w="571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ABA095B9-083C-0017-EF15-77DCE72CD615}"/>
              </a:ext>
            </a:extLst>
          </p:cNvPr>
          <p:cNvSpPr/>
          <p:nvPr/>
        </p:nvSpPr>
        <p:spPr>
          <a:xfrm>
            <a:off x="7418338" y="1254222"/>
            <a:ext cx="685800" cy="1909167"/>
          </a:xfrm>
          <a:prstGeom prst="leftBrace">
            <a:avLst>
              <a:gd name="adj1" fmla="val 8333"/>
              <a:gd name="adj2" fmla="val 50952"/>
            </a:avLst>
          </a:prstGeom>
          <a:ln w="508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3"/>
              </a:solidFill>
            </a:endParaRPr>
          </a:p>
        </p:txBody>
      </p:sp>
      <p:sp>
        <p:nvSpPr>
          <p:cNvPr id="21" name="Freeform 17">
            <a:extLst>
              <a:ext uri="{FF2B5EF4-FFF2-40B4-BE49-F238E27FC236}">
                <a16:creationId xmlns:a16="http://schemas.microsoft.com/office/drawing/2014/main" id="{D6508399-0E64-9239-0957-6096C4A1A6ED}"/>
              </a:ext>
            </a:extLst>
          </p:cNvPr>
          <p:cNvSpPr/>
          <p:nvPr/>
        </p:nvSpPr>
        <p:spPr>
          <a:xfrm flipV="1">
            <a:off x="6236812" y="4536070"/>
            <a:ext cx="1867327" cy="758875"/>
          </a:xfrm>
          <a:custGeom>
            <a:avLst/>
            <a:gdLst>
              <a:gd name="connsiteX0" fmla="*/ 0 w 1818042"/>
              <a:gd name="connsiteY0" fmla="*/ 0 h 935915"/>
              <a:gd name="connsiteX1" fmla="*/ 1258645 w 1818042"/>
              <a:gd name="connsiteY1" fmla="*/ 710004 h 935915"/>
              <a:gd name="connsiteX2" fmla="*/ 1818042 w 1818042"/>
              <a:gd name="connsiteY2" fmla="*/ 935915 h 935915"/>
            </a:gdLst>
            <a:ahLst/>
            <a:cxnLst>
              <a:cxn ang="0">
                <a:pos x="connsiteX0" y="connsiteY0"/>
              </a:cxn>
              <a:cxn ang="0">
                <a:pos x="connsiteX1" y="connsiteY1"/>
              </a:cxn>
              <a:cxn ang="0">
                <a:pos x="connsiteX2" y="connsiteY2"/>
              </a:cxn>
            </a:cxnLst>
            <a:rect l="l" t="t" r="r" b="b"/>
            <a:pathLst>
              <a:path w="1818042" h="935915">
                <a:moveTo>
                  <a:pt x="0" y="0"/>
                </a:moveTo>
                <a:cubicBezTo>
                  <a:pt x="477819" y="277009"/>
                  <a:pt x="955638" y="554018"/>
                  <a:pt x="1258645" y="710004"/>
                </a:cubicBezTo>
                <a:cubicBezTo>
                  <a:pt x="1561652" y="865990"/>
                  <a:pt x="1689847" y="900952"/>
                  <a:pt x="1818042" y="935915"/>
                </a:cubicBezTo>
              </a:path>
            </a:pathLst>
          </a:custGeom>
          <a:ln w="508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accent3"/>
                </a:solidFill>
              </a:ln>
              <a:solidFill>
                <a:schemeClr val="accent3"/>
              </a:solidFill>
            </a:endParaRPr>
          </a:p>
        </p:txBody>
      </p:sp>
      <p:sp>
        <p:nvSpPr>
          <p:cNvPr id="22" name="TextBox 21">
            <a:extLst>
              <a:ext uri="{FF2B5EF4-FFF2-40B4-BE49-F238E27FC236}">
                <a16:creationId xmlns:a16="http://schemas.microsoft.com/office/drawing/2014/main" id="{176610AA-2534-A7EF-1360-BE93536D49E5}"/>
              </a:ext>
            </a:extLst>
          </p:cNvPr>
          <p:cNvSpPr txBox="1"/>
          <p:nvPr/>
        </p:nvSpPr>
        <p:spPr>
          <a:xfrm>
            <a:off x="604350" y="4940572"/>
            <a:ext cx="6724278" cy="954107"/>
          </a:xfrm>
          <a:prstGeom prst="rect">
            <a:avLst/>
          </a:prstGeom>
          <a:noFill/>
        </p:spPr>
        <p:txBody>
          <a:bodyPr wrap="square">
            <a:spAutoFit/>
          </a:bodyPr>
          <a:lstStyle/>
          <a:p>
            <a:r>
              <a:rPr lang="en-US" sz="2000" b="1">
                <a:latin typeface="+mj-lt"/>
                <a:cs typeface="Arial" pitchFamily="34" charset="0"/>
              </a:rPr>
              <a:t>PowerPoint Notes</a:t>
            </a:r>
          </a:p>
          <a:p>
            <a:pPr marL="461963" indent="-227013">
              <a:buFont typeface="Arial" panose="020B0604020202020204" pitchFamily="34" charset="0"/>
              <a:buChar char="•"/>
            </a:pPr>
            <a:r>
              <a:rPr lang="en-US">
                <a:latin typeface="+mj-lt"/>
              </a:rPr>
              <a:t>Give a 1-2 paragraph detailed explanation with acknowledgements and optional related links</a:t>
            </a:r>
            <a:endParaRPr lang="en-US"/>
          </a:p>
        </p:txBody>
      </p:sp>
      <p:sp>
        <p:nvSpPr>
          <p:cNvPr id="26" name="TextBox 25">
            <a:extLst>
              <a:ext uri="{FF2B5EF4-FFF2-40B4-BE49-F238E27FC236}">
                <a16:creationId xmlns:a16="http://schemas.microsoft.com/office/drawing/2014/main" id="{8E1795E7-D3D4-C8F2-7D4B-F4E08571704B}"/>
              </a:ext>
            </a:extLst>
          </p:cNvPr>
          <p:cNvSpPr txBox="1"/>
          <p:nvPr/>
        </p:nvSpPr>
        <p:spPr>
          <a:xfrm>
            <a:off x="-81793" y="5876052"/>
            <a:ext cx="12286314" cy="400110"/>
          </a:xfrm>
          <a:prstGeom prst="rect">
            <a:avLst/>
          </a:prstGeom>
          <a:noFill/>
        </p:spPr>
        <p:txBody>
          <a:bodyPr wrap="square">
            <a:spAutoFit/>
          </a:bodyPr>
          <a:lstStyle/>
          <a:p>
            <a:pPr algn="ctr"/>
            <a:r>
              <a:rPr lang="en-US" sz="2000">
                <a:effectLst/>
                <a:latin typeface="+mj-lt"/>
                <a:ea typeface="Verdana" panose="020B0604030504040204" pitchFamily="34" charset="0"/>
              </a:rPr>
              <a:t>Sponsor delineation of work should be made clear here, and reflect acknowledgements/credit lines</a:t>
            </a:r>
            <a:endParaRPr lang="en-US" sz="2000">
              <a:latin typeface="+mj-lt"/>
              <a:ea typeface="Verdana" panose="020B0604030504040204" pitchFamily="34" charset="0"/>
            </a:endParaRPr>
          </a:p>
        </p:txBody>
      </p:sp>
      <p:pic>
        <p:nvPicPr>
          <p:cNvPr id="2" name="Picture 1">
            <a:extLst>
              <a:ext uri="{FF2B5EF4-FFF2-40B4-BE49-F238E27FC236}">
                <a16:creationId xmlns:a16="http://schemas.microsoft.com/office/drawing/2014/main" id="{2CC2B59D-25D1-7010-16BA-E7D7FECE51FF}"/>
              </a:ext>
            </a:extLst>
          </p:cNvPr>
          <p:cNvPicPr>
            <a:picLocks noChangeAspect="1"/>
          </p:cNvPicPr>
          <p:nvPr/>
        </p:nvPicPr>
        <p:blipFill>
          <a:blip r:embed="rId3"/>
          <a:stretch>
            <a:fillRect/>
          </a:stretch>
        </p:blipFill>
        <p:spPr>
          <a:xfrm>
            <a:off x="8183714" y="3350997"/>
            <a:ext cx="3761564" cy="1716070"/>
          </a:xfrm>
          <a:prstGeom prst="rect">
            <a:avLst/>
          </a:prstGeom>
        </p:spPr>
      </p:pic>
    </p:spTree>
    <p:extLst>
      <p:ext uri="{BB962C8B-B14F-4D97-AF65-F5344CB8AC3E}">
        <p14:creationId xmlns:p14="http://schemas.microsoft.com/office/powerpoint/2010/main" val="155969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03DB65-24D5-2982-8CAE-85CD59F3DB83}"/>
              </a:ext>
            </a:extLst>
          </p:cNvPr>
          <p:cNvPicPr>
            <a:picLocks noChangeAspect="1"/>
          </p:cNvPicPr>
          <p:nvPr/>
        </p:nvPicPr>
        <p:blipFill>
          <a:blip r:embed="rId2"/>
          <a:stretch>
            <a:fillRect/>
          </a:stretch>
        </p:blipFill>
        <p:spPr>
          <a:xfrm>
            <a:off x="6666271" y="2313220"/>
            <a:ext cx="5303520" cy="2979086"/>
          </a:xfrm>
          <a:prstGeom prst="rect">
            <a:avLst/>
          </a:prstGeom>
        </p:spPr>
      </p:pic>
      <p:sp>
        <p:nvSpPr>
          <p:cNvPr id="4" name="Slide Number Placeholder 3">
            <a:extLst>
              <a:ext uri="{FF2B5EF4-FFF2-40B4-BE49-F238E27FC236}">
                <a16:creationId xmlns:a16="http://schemas.microsoft.com/office/drawing/2014/main" id="{A7D55C77-6040-28F0-75D1-67D0CF98ABF9}"/>
              </a:ext>
            </a:extLst>
          </p:cNvPr>
          <p:cNvSpPr>
            <a:spLocks noGrp="1"/>
          </p:cNvSpPr>
          <p:nvPr>
            <p:ph type="sldNum" sz="quarter" idx="4"/>
          </p:nvPr>
        </p:nvSpPr>
        <p:spPr/>
        <p:txBody>
          <a:bodyPr/>
          <a:lstStyle/>
          <a:p>
            <a:fld id="{835B6AD7-18B8-4C9C-AA70-ABD830A869AC}" type="slidenum">
              <a:rPr lang="en-US" smtClean="0"/>
              <a:pPr/>
              <a:t>5</a:t>
            </a:fld>
            <a:endParaRPr lang="en-US"/>
          </a:p>
        </p:txBody>
      </p:sp>
      <p:sp>
        <p:nvSpPr>
          <p:cNvPr id="6" name="TextBox 5">
            <a:extLst>
              <a:ext uri="{FF2B5EF4-FFF2-40B4-BE49-F238E27FC236}">
                <a16:creationId xmlns:a16="http://schemas.microsoft.com/office/drawing/2014/main" id="{6EA94FE3-A4BC-1A6B-1BBC-82B5811DEDEC}"/>
              </a:ext>
            </a:extLst>
          </p:cNvPr>
          <p:cNvSpPr txBox="1"/>
          <p:nvPr/>
        </p:nvSpPr>
        <p:spPr>
          <a:xfrm>
            <a:off x="655280" y="3770043"/>
            <a:ext cx="5342108" cy="1538883"/>
          </a:xfrm>
          <a:prstGeom prst="rect">
            <a:avLst/>
          </a:prstGeom>
          <a:noFill/>
        </p:spPr>
        <p:txBody>
          <a:bodyPr wrap="square" rtlCol="0">
            <a:spAutoFit/>
          </a:bodyPr>
          <a:lstStyle/>
          <a:p>
            <a:pPr>
              <a:spcAft>
                <a:spcPts val="600"/>
              </a:spcAft>
            </a:pPr>
            <a:r>
              <a:rPr lang="en-US" sz="2400" b="1">
                <a:cs typeface="Arial" pitchFamily="34" charset="0"/>
              </a:rPr>
              <a:t>Institutional logo(s)</a:t>
            </a:r>
          </a:p>
          <a:p>
            <a:pPr marL="461963" lvl="1" indent="-236538">
              <a:spcAft>
                <a:spcPts val="600"/>
              </a:spcAft>
              <a:buFont typeface="Arial" panose="020B0604020202020204" pitchFamily="34" charset="0"/>
              <a:buChar char="•"/>
            </a:pPr>
            <a:r>
              <a:rPr lang="en-US" sz="2000"/>
              <a:t>Include affiliations or institutional logos</a:t>
            </a:r>
          </a:p>
          <a:p>
            <a:pPr marL="461963" lvl="1" indent="-236538">
              <a:spcAft>
                <a:spcPts val="600"/>
              </a:spcAft>
              <a:buFont typeface="Arial" panose="020B0604020202020204" pitchFamily="34" charset="0"/>
              <a:buChar char="•"/>
            </a:pPr>
            <a:r>
              <a:rPr lang="en-US" sz="2000"/>
              <a:t>Indicate institution where research was performed (if possible)</a:t>
            </a:r>
          </a:p>
        </p:txBody>
      </p:sp>
      <p:sp>
        <p:nvSpPr>
          <p:cNvPr id="10" name="TextBox 9">
            <a:extLst>
              <a:ext uri="{FF2B5EF4-FFF2-40B4-BE49-F238E27FC236}">
                <a16:creationId xmlns:a16="http://schemas.microsoft.com/office/drawing/2014/main" id="{2A460A5F-E81A-F1B9-C93E-C5E8B188F265}"/>
              </a:ext>
            </a:extLst>
          </p:cNvPr>
          <p:cNvSpPr txBox="1"/>
          <p:nvPr/>
        </p:nvSpPr>
        <p:spPr>
          <a:xfrm>
            <a:off x="661562" y="1136104"/>
            <a:ext cx="5406542" cy="2462213"/>
          </a:xfrm>
          <a:prstGeom prst="rect">
            <a:avLst/>
          </a:prstGeom>
          <a:noFill/>
        </p:spPr>
        <p:txBody>
          <a:bodyPr wrap="square" rtlCol="0">
            <a:spAutoFit/>
          </a:bodyPr>
          <a:lstStyle/>
          <a:p>
            <a:pPr>
              <a:spcAft>
                <a:spcPts val="600"/>
              </a:spcAft>
            </a:pPr>
            <a:r>
              <a:rPr lang="en-US" sz="2400" b="1">
                <a:cs typeface="Arial" pitchFamily="34" charset="0"/>
              </a:rPr>
              <a:t>Figures</a:t>
            </a:r>
          </a:p>
          <a:p>
            <a:pPr marL="461963" lvl="1" indent="-236538">
              <a:spcAft>
                <a:spcPts val="600"/>
              </a:spcAft>
              <a:buFont typeface="Arial" panose="020B0604020202020204" pitchFamily="34" charset="0"/>
              <a:buChar char="•"/>
            </a:pPr>
            <a:r>
              <a:rPr lang="en-US" sz="2000"/>
              <a:t>Visually compelling figure(s) to explain the research</a:t>
            </a:r>
          </a:p>
          <a:p>
            <a:pPr marL="461963" lvl="1" indent="-236538">
              <a:spcAft>
                <a:spcPts val="600"/>
              </a:spcAft>
              <a:buFont typeface="Arial" panose="020B0604020202020204" pitchFamily="34" charset="0"/>
              <a:buChar char="•"/>
              <a:tabLst>
                <a:tab pos="288925" algn="l"/>
              </a:tabLst>
            </a:pPr>
            <a:r>
              <a:rPr lang="en-US" sz="2000"/>
              <a:t>Include legends and descriptive caption</a:t>
            </a:r>
          </a:p>
          <a:p>
            <a:pPr>
              <a:spcAft>
                <a:spcPts val="600"/>
              </a:spcAft>
            </a:pPr>
            <a:r>
              <a:rPr lang="en-US" sz="1000"/>
              <a:t>	</a:t>
            </a:r>
          </a:p>
          <a:p>
            <a:pPr>
              <a:spcAft>
                <a:spcPts val="600"/>
              </a:spcAft>
            </a:pPr>
            <a:r>
              <a:rPr lang="en-US" sz="2000"/>
              <a:t>DOE has the right to use published journal images per contractual funding agreements</a:t>
            </a:r>
          </a:p>
        </p:txBody>
      </p:sp>
      <p:sp>
        <p:nvSpPr>
          <p:cNvPr id="11" name="Title 2">
            <a:extLst>
              <a:ext uri="{FF2B5EF4-FFF2-40B4-BE49-F238E27FC236}">
                <a16:creationId xmlns:a16="http://schemas.microsoft.com/office/drawing/2014/main" id="{B40F3D39-AA3D-ECCE-8673-FB7CAFABC2EA}"/>
              </a:ext>
            </a:extLst>
          </p:cNvPr>
          <p:cNvSpPr txBox="1">
            <a:spLocks/>
          </p:cNvSpPr>
          <p:nvPr/>
        </p:nvSpPr>
        <p:spPr>
          <a:xfrm>
            <a:off x="404813" y="0"/>
            <a:ext cx="11787187" cy="903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a:lstStyle>
          <a:p>
            <a:r>
              <a:rPr lang="en-US" sz="3200">
                <a:latin typeface="+mn-lt"/>
              </a:rPr>
              <a:t>How to Build a DOE Office of Science Highlight Slide</a:t>
            </a:r>
          </a:p>
        </p:txBody>
      </p:sp>
      <p:sp>
        <p:nvSpPr>
          <p:cNvPr id="3" name="Freeform 11">
            <a:extLst>
              <a:ext uri="{FF2B5EF4-FFF2-40B4-BE49-F238E27FC236}">
                <a16:creationId xmlns:a16="http://schemas.microsoft.com/office/drawing/2014/main" id="{529140E9-79FF-A49C-1CAE-B3478A3095A2}"/>
              </a:ext>
            </a:extLst>
          </p:cNvPr>
          <p:cNvSpPr/>
          <p:nvPr/>
        </p:nvSpPr>
        <p:spPr>
          <a:xfrm>
            <a:off x="5697035" y="3294779"/>
            <a:ext cx="853726" cy="301506"/>
          </a:xfrm>
          <a:custGeom>
            <a:avLst/>
            <a:gdLst>
              <a:gd name="connsiteX0" fmla="*/ 0 w 5271247"/>
              <a:gd name="connsiteY0" fmla="*/ 0 h 2700170"/>
              <a:gd name="connsiteX1" fmla="*/ 2420470 w 5271247"/>
              <a:gd name="connsiteY1" fmla="*/ 1559859 h 2700170"/>
              <a:gd name="connsiteX2" fmla="*/ 5271247 w 5271247"/>
              <a:gd name="connsiteY2" fmla="*/ 2700170 h 2700170"/>
            </a:gdLst>
            <a:ahLst/>
            <a:cxnLst>
              <a:cxn ang="0">
                <a:pos x="connsiteX0" y="connsiteY0"/>
              </a:cxn>
              <a:cxn ang="0">
                <a:pos x="connsiteX1" y="connsiteY1"/>
              </a:cxn>
              <a:cxn ang="0">
                <a:pos x="connsiteX2" y="connsiteY2"/>
              </a:cxn>
            </a:cxnLst>
            <a:rect l="l" t="t" r="r" b="b"/>
            <a:pathLst>
              <a:path w="5271247" h="2700170">
                <a:moveTo>
                  <a:pt x="0" y="0"/>
                </a:moveTo>
                <a:cubicBezTo>
                  <a:pt x="770964" y="554915"/>
                  <a:pt x="1541929" y="1109831"/>
                  <a:pt x="2420470" y="1559859"/>
                </a:cubicBezTo>
                <a:cubicBezTo>
                  <a:pt x="3299011" y="2009887"/>
                  <a:pt x="4285129" y="2355028"/>
                  <a:pt x="5271247" y="2700170"/>
                </a:cubicBezTo>
              </a:path>
            </a:pathLst>
          </a:custGeom>
          <a:ln w="508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2">
            <a:extLst>
              <a:ext uri="{FF2B5EF4-FFF2-40B4-BE49-F238E27FC236}">
                <a16:creationId xmlns:a16="http://schemas.microsoft.com/office/drawing/2014/main" id="{0A7B15D1-B0BA-B6C0-742C-E9819FB69FF1}"/>
              </a:ext>
            </a:extLst>
          </p:cNvPr>
          <p:cNvSpPr/>
          <p:nvPr/>
        </p:nvSpPr>
        <p:spPr>
          <a:xfrm>
            <a:off x="5389922" y="4855464"/>
            <a:ext cx="2743199" cy="137609"/>
          </a:xfrm>
          <a:custGeom>
            <a:avLst/>
            <a:gdLst>
              <a:gd name="connsiteX0" fmla="*/ 0 w 1818042"/>
              <a:gd name="connsiteY0" fmla="*/ 0 h 935915"/>
              <a:gd name="connsiteX1" fmla="*/ 1258645 w 1818042"/>
              <a:gd name="connsiteY1" fmla="*/ 710004 h 935915"/>
              <a:gd name="connsiteX2" fmla="*/ 1818042 w 1818042"/>
              <a:gd name="connsiteY2" fmla="*/ 935915 h 935915"/>
            </a:gdLst>
            <a:ahLst/>
            <a:cxnLst>
              <a:cxn ang="0">
                <a:pos x="connsiteX0" y="connsiteY0"/>
              </a:cxn>
              <a:cxn ang="0">
                <a:pos x="connsiteX1" y="connsiteY1"/>
              </a:cxn>
              <a:cxn ang="0">
                <a:pos x="connsiteX2" y="connsiteY2"/>
              </a:cxn>
            </a:cxnLst>
            <a:rect l="l" t="t" r="r" b="b"/>
            <a:pathLst>
              <a:path w="1818042" h="935915">
                <a:moveTo>
                  <a:pt x="0" y="0"/>
                </a:moveTo>
                <a:cubicBezTo>
                  <a:pt x="477819" y="277009"/>
                  <a:pt x="955638" y="554018"/>
                  <a:pt x="1258645" y="710004"/>
                </a:cubicBezTo>
                <a:cubicBezTo>
                  <a:pt x="1561652" y="865990"/>
                  <a:pt x="1689847" y="900952"/>
                  <a:pt x="1818042" y="935915"/>
                </a:cubicBezTo>
              </a:path>
            </a:pathLst>
          </a:custGeom>
          <a:ln w="508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28228F54-18CE-2831-54F7-EFFF235B346F}"/>
              </a:ext>
            </a:extLst>
          </p:cNvPr>
          <p:cNvSpPr/>
          <p:nvPr/>
        </p:nvSpPr>
        <p:spPr>
          <a:xfrm>
            <a:off x="8199459" y="4787594"/>
            <a:ext cx="609600" cy="384953"/>
          </a:xfrm>
          <a:prstGeom prst="leftBrac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1495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55045" y="5492448"/>
            <a:ext cx="4173471" cy="81560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a:ln>
                  <a:noFill/>
                </a:ln>
                <a:effectLst/>
                <a:uLnTx/>
                <a:uFillTx/>
                <a:ea typeface="+mn-ea"/>
                <a:cs typeface="Arial" panose="020B0604020202020204" pitchFamily="34" charset="0"/>
              </a:rPr>
              <a:t>K. Khedekar, A. </a:t>
            </a:r>
            <a:r>
              <a:rPr kumimoji="0" lang="en-US" sz="1050" b="0" i="0" u="none" strike="noStrike" kern="1200" cap="none" spc="0" normalizeH="0" baseline="0" noProof="0" err="1">
                <a:ln>
                  <a:noFill/>
                </a:ln>
                <a:effectLst/>
                <a:uLnTx/>
                <a:uFillTx/>
                <a:ea typeface="+mn-ea"/>
                <a:cs typeface="Arial" panose="020B0604020202020204" pitchFamily="34" charset="0"/>
              </a:rPr>
              <a:t>Zaffora</a:t>
            </a:r>
            <a:r>
              <a:rPr kumimoji="0" lang="en-US" sz="1050" b="0" i="0" u="none" strike="noStrike" kern="1200" cap="none" spc="0" normalizeH="0" baseline="0" noProof="0">
                <a:ln>
                  <a:noFill/>
                </a:ln>
                <a:effectLst/>
                <a:uLnTx/>
                <a:uFillTx/>
                <a:ea typeface="+mn-ea"/>
                <a:cs typeface="Arial" panose="020B0604020202020204" pitchFamily="34" charset="0"/>
              </a:rPr>
              <a:t>, M. Santamaria, M. Coats, S. </a:t>
            </a:r>
            <a:r>
              <a:rPr kumimoji="0" lang="en-US" sz="1050" b="0" i="0" u="none" strike="noStrike" kern="1200" cap="none" spc="0" normalizeH="0" baseline="0" noProof="0" err="1">
                <a:ln>
                  <a:noFill/>
                </a:ln>
                <a:effectLst/>
                <a:uLnTx/>
                <a:uFillTx/>
                <a:ea typeface="+mn-ea"/>
                <a:cs typeface="Arial" panose="020B0604020202020204" pitchFamily="34" charset="0"/>
              </a:rPr>
              <a:t>Pylypenko</a:t>
            </a:r>
            <a:r>
              <a:rPr kumimoji="0" lang="en-US" sz="1050" b="0" i="0" u="none" strike="noStrike" kern="1200" cap="none" spc="0" normalizeH="0" baseline="0" noProof="0">
                <a:ln>
                  <a:noFill/>
                </a:ln>
                <a:effectLst/>
                <a:uLnTx/>
                <a:uFillTx/>
                <a:ea typeface="+mn-ea"/>
                <a:cs typeface="Arial" panose="020B0604020202020204" pitchFamily="34" charset="0"/>
              </a:rPr>
              <a:t>, J. Braaten, P. </a:t>
            </a:r>
            <a:r>
              <a:rPr kumimoji="0" lang="en-US" sz="1050" b="0" i="0" u="none" strike="noStrike" kern="1200" cap="none" spc="0" normalizeH="0" baseline="0" noProof="0" err="1">
                <a:ln>
                  <a:noFill/>
                </a:ln>
                <a:effectLst/>
                <a:uLnTx/>
                <a:uFillTx/>
                <a:ea typeface="+mn-ea"/>
                <a:cs typeface="Arial" panose="020B0604020202020204" pitchFamily="34" charset="0"/>
              </a:rPr>
              <a:t>Atanassov</a:t>
            </a:r>
            <a:r>
              <a:rPr kumimoji="0" lang="en-US" sz="1050" b="0" i="0" u="none" strike="noStrike" kern="1200" cap="none" spc="0" normalizeH="0" baseline="0" noProof="0">
                <a:ln>
                  <a:noFill/>
                </a:ln>
                <a:effectLst/>
                <a:uLnTx/>
                <a:uFillTx/>
                <a:ea typeface="+mn-ea"/>
                <a:cs typeface="Arial" panose="020B0604020202020204" pitchFamily="34" charset="0"/>
              </a:rPr>
              <a:t>, N. Tamura, L. Cheng, C. Johnston, and I.V. </a:t>
            </a:r>
            <a:r>
              <a:rPr kumimoji="0" lang="en-US" sz="1050" b="0" i="0" u="none" strike="noStrike" kern="1200" cap="none" spc="0" normalizeH="0" baseline="0" noProof="0" err="1">
                <a:ln>
                  <a:noFill/>
                </a:ln>
                <a:effectLst/>
                <a:uLnTx/>
                <a:uFillTx/>
                <a:ea typeface="+mn-ea"/>
                <a:cs typeface="Arial" panose="020B0604020202020204" pitchFamily="34" charset="0"/>
              </a:rPr>
              <a:t>Zenyuk</a:t>
            </a:r>
            <a:r>
              <a:rPr kumimoji="0" lang="en-US" sz="1050" b="0" i="0" u="none" strike="noStrike" kern="1200" cap="none" spc="0" normalizeH="0" baseline="0" noProof="0">
                <a:ln>
                  <a:noFill/>
                </a:ln>
                <a:effectLst/>
                <a:uLnTx/>
                <a:uFillTx/>
                <a:ea typeface="+mn-ea"/>
                <a:cs typeface="Arial" panose="020B0604020202020204" pitchFamily="34" charset="0"/>
              </a:rPr>
              <a:t>, </a:t>
            </a:r>
            <a:r>
              <a:rPr kumimoji="0" lang="en-US" sz="1050" b="0" i="1" u="none" strike="noStrike" kern="1200" cap="none" spc="0" normalizeH="0" baseline="0" noProof="0">
                <a:ln>
                  <a:noFill/>
                </a:ln>
                <a:effectLst/>
                <a:uLnTx/>
                <a:uFillTx/>
                <a:ea typeface="+mn-ea"/>
                <a:cs typeface="Arial" panose="020B0604020202020204" pitchFamily="34" charset="0"/>
              </a:rPr>
              <a:t>Nat. </a:t>
            </a:r>
            <a:r>
              <a:rPr kumimoji="0" lang="en-US" sz="1050" b="0" i="1" u="none" strike="noStrike" kern="1200" cap="none" spc="0" normalizeH="0" baseline="0" noProof="0" err="1">
                <a:ln>
                  <a:noFill/>
                </a:ln>
                <a:effectLst/>
                <a:uLnTx/>
                <a:uFillTx/>
                <a:ea typeface="+mn-ea"/>
                <a:cs typeface="Arial" panose="020B0604020202020204" pitchFamily="34" charset="0"/>
              </a:rPr>
              <a:t>Catal</a:t>
            </a:r>
            <a:r>
              <a:rPr kumimoji="0" lang="en-US" sz="1050" b="0" i="1" u="none" strike="noStrike" kern="1200" cap="none" spc="0" normalizeH="0" baseline="0" noProof="0">
                <a:ln>
                  <a:noFill/>
                </a:ln>
                <a:effectLst/>
                <a:uLnTx/>
                <a:uFillTx/>
                <a:ea typeface="+mn-ea"/>
                <a:cs typeface="Arial" panose="020B0604020202020204" pitchFamily="34" charset="0"/>
              </a:rPr>
              <a:t>.</a:t>
            </a:r>
            <a:r>
              <a:rPr kumimoji="0" lang="en-US" sz="1050" b="0" i="0" u="none" strike="noStrike" kern="1200" cap="none" spc="0" normalizeH="0" baseline="0" noProof="0">
                <a:ln>
                  <a:noFill/>
                </a:ln>
                <a:effectLst/>
                <a:uLnTx/>
                <a:uFillTx/>
                <a:ea typeface="+mn-ea"/>
                <a:cs typeface="Arial" panose="020B0604020202020204" pitchFamily="34" charset="0"/>
              </a:rPr>
              <a:t> </a:t>
            </a:r>
            <a:r>
              <a:rPr kumimoji="0" lang="en-US" sz="1050" b="1" i="0" u="none" strike="noStrike" kern="1200" cap="none" spc="0" normalizeH="0" baseline="0" noProof="0">
                <a:ln>
                  <a:noFill/>
                </a:ln>
                <a:effectLst/>
                <a:uLnTx/>
                <a:uFillTx/>
                <a:ea typeface="+mn-ea"/>
                <a:cs typeface="Arial" panose="020B0604020202020204" pitchFamily="34" charset="0"/>
              </a:rPr>
              <a:t>6</a:t>
            </a:r>
            <a:r>
              <a:rPr kumimoji="0" lang="en-US" sz="1050" b="0" i="0" u="none" strike="noStrike" kern="1200" cap="none" spc="0" normalizeH="0" baseline="0" noProof="0">
                <a:ln>
                  <a:noFill/>
                </a:ln>
                <a:effectLst/>
                <a:uLnTx/>
                <a:uFillTx/>
                <a:ea typeface="+mn-ea"/>
                <a:cs typeface="Arial" panose="020B0604020202020204" pitchFamily="34" charset="0"/>
              </a:rPr>
              <a:t>, 676 (2023), doi:10.1038/s41929-023-00993-6.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a:ln>
                  <a:noFill/>
                </a:ln>
                <a:effectLst/>
                <a:uLnTx/>
                <a:uFillTx/>
                <a:ea typeface="+mn-ea"/>
                <a:cs typeface="Arial" panose="020B0604020202020204" pitchFamily="34" charset="0"/>
              </a:rPr>
              <a:t>Work was performed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p:spPr>
        <p:txBody>
          <a:bodyPr>
            <a:normAutofit/>
          </a:bodyPr>
          <a:lstStyle/>
          <a:p>
            <a:pPr algn="ctr"/>
            <a:r>
              <a:rPr lang="en-US" sz="2800"/>
              <a:t>Tracking Platinum Movement on Fuel-Cell Electrodes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339843" y="748369"/>
            <a:ext cx="7836965"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2400" b="1" i="0" u="none" strike="noStrike" kern="1200" cap="none" spc="0" normalizeH="0" baseline="0" noProof="0">
                <a:ln>
                  <a:noFill/>
                </a:ln>
                <a:effectLst/>
                <a:uLnTx/>
                <a:uFillTx/>
                <a:latin typeface="+mj-lt"/>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sz="2200" b="0" i="0" u="none" strike="noStrike" kern="1200" cap="none" spc="0" normalizeH="0" baseline="0" noProof="0">
                <a:ln>
                  <a:noFill/>
                </a:ln>
                <a:effectLst/>
                <a:uLnTx/>
                <a:uFillTx/>
                <a:latin typeface="+mj-lt"/>
                <a:ea typeface="+mn-ea"/>
                <a:cs typeface="+mn-cs"/>
              </a:rPr>
              <a:t>The movement of platinum (Pt) nanoparticles that catalyze reactions in polymer electrolyte fuel cells (PEFCs) were tracked and correlated with nanoparticle degradation.</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altLang="ja-JP" sz="2400" b="1" i="0" u="none" strike="noStrike" kern="1200" cap="none" spc="0" normalizeH="0" baseline="0" noProof="0">
                <a:ln>
                  <a:noFill/>
                </a:ln>
                <a:effectLst/>
                <a:uLnTx/>
                <a:uFillTx/>
                <a:latin typeface="+mj-lt"/>
                <a:ea typeface="Calibri" pitchFamily="34" charset="0"/>
                <a:cs typeface="Calibri"/>
              </a:rPr>
              <a:t>Significance </a:t>
            </a:r>
            <a:r>
              <a:rPr kumimoji="0" lang="en-US" altLang="ja-JP" sz="2400" b="1" i="0" u="none" strike="noStrike" kern="1200" cap="none" spc="0" normalizeH="0" baseline="0" noProof="0">
                <a:ln>
                  <a:noFill/>
                </a:ln>
                <a:effectLst/>
                <a:uLnTx/>
                <a:uFillTx/>
                <a:latin typeface="+mj-lt"/>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a:ln>
                  <a:noFill/>
                </a:ln>
                <a:effectLst/>
                <a:uLnTx/>
                <a:uFillTx/>
                <a:latin typeface="+mj-lt"/>
                <a:ea typeface="Calibri" pitchFamily="34" charset="0"/>
                <a:cs typeface="Calibri"/>
              </a:rPr>
              <a:t> Impact</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sz="2200" b="0" i="0" u="none" strike="noStrike" kern="1200" cap="none" spc="0" normalizeH="0" baseline="0" noProof="0">
                <a:ln>
                  <a:noFill/>
                </a:ln>
                <a:effectLst/>
                <a:uLnTx/>
                <a:uFillTx/>
                <a:latin typeface="+mj-lt"/>
                <a:ea typeface="+mn-ea"/>
                <a:cs typeface="+mn-cs"/>
              </a:rPr>
              <a:t>Yielded solutions that could mitigate loss of catalytic activity and reduce Pt waste in emission-free heavy-duty fuel-cell vehicles.</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altLang="ja-JP" sz="2200" b="1" i="0" u="none" strike="noStrike" kern="1200" cap="none" spc="0" normalizeH="0" baseline="0" noProof="0">
                <a:ln>
                  <a:noFill/>
                </a:ln>
                <a:effectLst/>
                <a:uLnTx/>
                <a:uFillTx/>
                <a:latin typeface="+mj-lt"/>
                <a:ea typeface="Calibri" pitchFamily="34" charset="0"/>
                <a:cs typeface="Calibri"/>
              </a:rPr>
              <a:t>Research Details</a:t>
            </a:r>
          </a:p>
          <a:p>
            <a:pPr marL="288925" marR="0" lvl="1" indent="-1651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altLang="ja-JP" sz="2000" b="0" i="0" u="none" strike="noStrike" kern="1200" cap="none" spc="0" normalizeH="0" baseline="0" noProof="0">
                <a:ln>
                  <a:noFill/>
                </a:ln>
                <a:effectLst/>
                <a:uLnTx/>
                <a:uFillTx/>
                <a:latin typeface="+mj-lt"/>
                <a:ea typeface="+mn-ea"/>
                <a:cs typeface="Calibri"/>
              </a:rPr>
              <a:t>Catalyst-coated membranes (CCMs) designed for potential use in heavy-duty vehicles were subjected to accelerated stress tests (ASTs).</a:t>
            </a:r>
          </a:p>
          <a:p>
            <a:pPr marL="288925" marR="0" lvl="1" indent="-1651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altLang="ja-JP" sz="2000" b="0" i="0" u="none" strike="noStrike" kern="1200" cap="none" spc="0" normalizeH="0" baseline="0" noProof="0">
                <a:ln>
                  <a:noFill/>
                </a:ln>
                <a:effectLst/>
                <a:uLnTx/>
                <a:uFillTx/>
                <a:latin typeface="+mj-lt"/>
                <a:ea typeface="+mn-ea"/>
                <a:cs typeface="Calibri"/>
              </a:rPr>
              <a:t>X-ray microdiffraction (µXRD) and </a:t>
            </a:r>
            <a:r>
              <a:rPr kumimoji="0" lang="en-US" altLang="ja-JP" sz="2000" b="0" i="0" u="none" strike="noStrike" kern="1200" cap="none" spc="0" normalizeH="0" baseline="0" noProof="0" err="1">
                <a:ln>
                  <a:noFill/>
                </a:ln>
                <a:effectLst/>
                <a:uLnTx/>
                <a:uFillTx/>
                <a:latin typeface="+mj-lt"/>
                <a:ea typeface="+mn-ea"/>
                <a:cs typeface="Calibri"/>
              </a:rPr>
              <a:t>microfluorescence</a:t>
            </a:r>
            <a:r>
              <a:rPr kumimoji="0" lang="en-US" altLang="ja-JP" sz="2000" b="0" i="0" u="none" strike="noStrike" kern="1200" cap="none" spc="0" normalizeH="0" baseline="0" noProof="0">
                <a:ln>
                  <a:noFill/>
                </a:ln>
                <a:effectLst/>
                <a:uLnTx/>
                <a:uFillTx/>
                <a:latin typeface="+mj-lt"/>
                <a:ea typeface="+mn-ea"/>
                <a:cs typeface="Calibri"/>
              </a:rPr>
              <a:t> (µXRF) at the Advanced Light Source revealed a linear correlation between Pt nanoparticle growth (i.e., degradation) and local Pt mass loading (i.e., distribution).</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pic>
        <p:nvPicPr>
          <p:cNvPr id="12" name="Picture 11" descr="A blue and white logo&#10;&#10;Description automatically generated">
            <a:extLst>
              <a:ext uri="{FF2B5EF4-FFF2-40B4-BE49-F238E27FC236}">
                <a16:creationId xmlns:a16="http://schemas.microsoft.com/office/drawing/2014/main" id="{EF46D29C-804B-A4A6-291D-BD1F7B407F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9997" y="5811704"/>
            <a:ext cx="1099457" cy="444111"/>
          </a:xfrm>
          <a:prstGeom prst="rect">
            <a:avLst/>
          </a:prstGeom>
        </p:spPr>
      </p:pic>
      <p:pic>
        <p:nvPicPr>
          <p:cNvPr id="14" name="Picture 13" descr="A close-up of a logo&#10;&#10;Description automatically generated">
            <a:extLst>
              <a:ext uri="{FF2B5EF4-FFF2-40B4-BE49-F238E27FC236}">
                <a16:creationId xmlns:a16="http://schemas.microsoft.com/office/drawing/2014/main" id="{45C6E099-96F8-FF04-7D6D-53EAEDF372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9608" y="5745784"/>
            <a:ext cx="1484993" cy="541124"/>
          </a:xfrm>
          <a:prstGeom prst="rect">
            <a:avLst/>
          </a:prstGeom>
        </p:spPr>
      </p:pic>
      <p:pic>
        <p:nvPicPr>
          <p:cNvPr id="16" name="Picture 15" descr="A logo with red text&#10;&#10;Description automatically generated">
            <a:extLst>
              <a:ext uri="{FF2B5EF4-FFF2-40B4-BE49-F238E27FC236}">
                <a16:creationId xmlns:a16="http://schemas.microsoft.com/office/drawing/2014/main" id="{5E5DB5E0-4B43-D533-C7FF-8811655853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7249" b="12620"/>
          <a:stretch/>
        </p:blipFill>
        <p:spPr>
          <a:xfrm>
            <a:off x="9219028" y="5815592"/>
            <a:ext cx="1106096" cy="436336"/>
          </a:xfrm>
          <a:prstGeom prst="rect">
            <a:avLst/>
          </a:prstGeom>
        </p:spPr>
      </p:pic>
      <p:pic>
        <p:nvPicPr>
          <p:cNvPr id="29" name="Picture 28" descr="A close-up of a logo&#10;&#10;Description automatically generated">
            <a:extLst>
              <a:ext uri="{FF2B5EF4-FFF2-40B4-BE49-F238E27FC236}">
                <a16:creationId xmlns:a16="http://schemas.microsoft.com/office/drawing/2014/main" id="{827CB557-7D4F-2B3E-C10D-B5FDE694E4F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735" r="10845"/>
          <a:stretch/>
        </p:blipFill>
        <p:spPr>
          <a:xfrm>
            <a:off x="4759273" y="5811535"/>
            <a:ext cx="1610162" cy="444447"/>
          </a:xfrm>
          <a:prstGeom prst="rect">
            <a:avLst/>
          </a:prstGeom>
        </p:spPr>
      </p:pic>
      <p:pic>
        <p:nvPicPr>
          <p:cNvPr id="18" name="Picture 17" descr="A screenshot of a screen&#10;&#10;Description automatically generated">
            <a:extLst>
              <a:ext uri="{FF2B5EF4-FFF2-40B4-BE49-F238E27FC236}">
                <a16:creationId xmlns:a16="http://schemas.microsoft.com/office/drawing/2014/main" id="{E857D34C-8ED1-A0A1-8981-A22DD50372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294" y="867950"/>
            <a:ext cx="3946972" cy="3123025"/>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155045" y="3956882"/>
            <a:ext cx="4173471"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CCMs were scanned before (left) and after (right) ASTs. µXRD (top) yielded Pt particle size, and µXRF (bottom) revealed Pt particle loading. Statistical analysis showed a linear correlation between particle size and loading only after the ASTs. Scale bar = 50 µm.</a:t>
            </a:r>
          </a:p>
        </p:txBody>
      </p:sp>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2.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363</TotalTime>
  <Words>1770</Words>
  <Application>Microsoft Office PowerPoint</Application>
  <PresentationFormat>Widescreen</PresentationFormat>
  <Paragraphs>92</Paragraphs>
  <Slides>6</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6" baseType="lpstr">
      <vt:lpstr>Arial</vt:lpstr>
      <vt:lpstr>Arial Black</vt:lpstr>
      <vt:lpstr>Avenir Next LT Pro</vt:lpstr>
      <vt:lpstr>AvenirNext LT Pro Bold</vt:lpstr>
      <vt:lpstr>AvenirNext LT Pro Regular</vt:lpstr>
      <vt:lpstr>Calibri</vt:lpstr>
      <vt:lpstr>Times New Roman</vt:lpstr>
      <vt:lpstr>Wingdings</vt:lpstr>
      <vt:lpstr>Office Theme</vt:lpstr>
      <vt:lpstr>Origin95.Graph</vt:lpstr>
      <vt:lpstr>Complexity in the Photofunctionalization of  Single-Wall Carbon Nanotubes with Hypochlorite </vt:lpstr>
      <vt:lpstr>PowerPoint Presentation</vt:lpstr>
      <vt:lpstr>PowerPoint Presentation</vt:lpstr>
      <vt:lpstr>PowerPoint Presentation</vt:lpstr>
      <vt:lpstr>PowerPoint Presentation</vt:lpstr>
      <vt:lpstr>Tracking Platinum Movement on Fuel-Cell Electrodes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3</cp:revision>
  <dcterms:created xsi:type="dcterms:W3CDTF">2023-07-20T14:08:23Z</dcterms:created>
  <dcterms:modified xsi:type="dcterms:W3CDTF">2025-03-24T20:48:27Z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