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54C03-F464-A633-3944-F591ECBA64AC}" v="27" dt="2024-01-16T19:29:52.218"/>
    <p1510:client id="{7C850C72-03DF-4F7D-96C8-A57D42EFC934}" v="160" dt="2024-01-16T19:26:10.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0446" autoAdjust="0"/>
  </p:normalViewPr>
  <p:slideViewPr>
    <p:cSldViewPr snapToGrid="0">
      <p:cViewPr varScale="1">
        <p:scale>
          <a:sx n="127" d="100"/>
          <a:sy n="127" d="100"/>
        </p:scale>
        <p:origin x="1392"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39/d4nh00390j"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a:t>
            </a:r>
            <a:r>
              <a:rPr lang="en-GB" sz="1800" dirty="0">
                <a:effectLst/>
                <a:latin typeface="Calibri" panose="020F0502020204030204" pitchFamily="34" charset="0"/>
                <a:ea typeface="Calibri" panose="020F0502020204030204" pitchFamily="34" charset="0"/>
                <a:cs typeface="Times New Roman" panose="02020603050405020304" pitchFamily="18" charset="0"/>
              </a:rPr>
              <a:t>B</a:t>
            </a:r>
            <a:r>
              <a:rPr lang="en-US" sz="2800" dirty="0"/>
              <a:t>y the display of correlated photo-physical properties,</a:t>
            </a:r>
            <a:r>
              <a:rPr lang="en-GB" sz="1800" dirty="0">
                <a:effectLst/>
                <a:latin typeface="Calibri" panose="020F0502020204030204" pitchFamily="34" charset="0"/>
                <a:ea typeface="Calibri" panose="020F0502020204030204" pitchFamily="34" charset="0"/>
                <a:cs typeface="Times New Roman" panose="02020603050405020304" pitchFamily="18" charset="0"/>
              </a:rPr>
              <a:t> e</a:t>
            </a:r>
            <a:r>
              <a:rPr lang="en-US" sz="2800" dirty="0" err="1"/>
              <a:t>xcitons</a:t>
            </a:r>
            <a:r>
              <a:rPr lang="en-US" sz="2800" dirty="0"/>
              <a:t> in 2D-antiferromagnetic bulk-NiPS</a:t>
            </a:r>
            <a:r>
              <a:rPr lang="en-US" sz="2800" baseline="-25000" dirty="0"/>
              <a:t>3</a:t>
            </a:r>
            <a:r>
              <a:rPr lang="en-US" sz="2800" dirty="0"/>
              <a:t> help comprehend the complex phenomena in many-body physics. Similar to nanoscale-semiconductor excitons exhibiting distinct optical properties compared to bulk-semiconductor excitons that enabled the advancement of modern photonic technologies, we aimed to discover if the nanoscale correlated 2D-antiferromagnet NiPS3 has any unique properties compared to the bulk counterpart. Therefore, </a:t>
            </a:r>
            <a:r>
              <a:rPr lang="en-GB" sz="1800" dirty="0">
                <a:effectLst/>
                <a:latin typeface="Calibri" panose="020F0502020204030204" pitchFamily="34" charset="0"/>
                <a:ea typeface="Calibri" panose="020F0502020204030204" pitchFamily="34" charset="0"/>
                <a:cs typeface="Times New Roman" panose="02020603050405020304" pitchFamily="18" charset="0"/>
              </a:rPr>
              <a:t>we chemically synthesized NiPS3 2D-antiferromagnet nano-flakes using metathesis reaction, for the first time over two decades. We had reproduced the crystallinity of bulk-NiPS3 confirming that our bottom-up approach can synthesize composite materials with magnetic properties in the solution phase. Our magnetization experiment revealed a larger </a:t>
            </a:r>
            <a:r>
              <a:rPr lang="en-US" sz="1800" dirty="0">
                <a:latin typeface="+mj-lt"/>
              </a:rPr>
              <a:t>Néel</a:t>
            </a:r>
            <a:r>
              <a:rPr lang="en-GB" sz="1800" dirty="0">
                <a:effectLst/>
                <a:latin typeface="Calibri" panose="020F0502020204030204" pitchFamily="34" charset="0"/>
                <a:ea typeface="Calibri" panose="020F0502020204030204" pitchFamily="34" charset="0"/>
                <a:cs typeface="Times New Roman" panose="02020603050405020304" pitchFamily="18" charset="0"/>
              </a:rPr>
              <a:t> temperature (170-190K) than the bulk (150K) where the </a:t>
            </a:r>
            <a:r>
              <a:rPr lang="en-GB" sz="1800" dirty="0">
                <a:effectLst/>
                <a:highlight>
                  <a:srgbClr val="FFFF00"/>
                </a:highlight>
                <a:latin typeface="Times New Roman" panose="02020603050405020304" pitchFamily="18" charset="0"/>
                <a:ea typeface="Calibri" panose="020F0502020204030204" pitchFamily="34" charset="0"/>
              </a:rPr>
              <a:t>magnetic susceptibility comprises antiferromagnetic contribution from the interior of the nano-flakes and the paramagnetic contribution from the uncompensated spins arising across their edges</a:t>
            </a:r>
            <a:r>
              <a:rPr lang="en-GB" sz="1800" dirty="0">
                <a:effectLst/>
                <a:latin typeface="Calibri" panose="020F0502020204030204" pitchFamily="34" charset="0"/>
                <a:ea typeface="Calibri" panose="020F0502020204030204" pitchFamily="34" charset="0"/>
                <a:cs typeface="Times New Roman" panose="02020603050405020304" pitchFamily="18" charset="0"/>
              </a:rPr>
              <a:t>. This showed the ability of nano-flakes to have different magnetic transition temperature when compared to the bulk, while still having the same crystalline structure. </a:t>
            </a:r>
          </a:p>
          <a:p>
            <a:pPr marL="0" marR="0" lvl="0" indent="0" algn="l" defTabSz="922264"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22264"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Next, we have conducted photoluminescence spectroscopy on individual nano-flakes and identified excitons with very narrow (&lt;120 µeV) spectral peaks in the visible region (1.8-2.2 eV) contrasting to the near-infrared region in the bulk (1.45 eV). We showed that the photoluminescence of excitons is correlated with spins of NiPS3 since the trend of anisotropic polarization was matching the Néel transition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behavior</a:t>
            </a:r>
            <a:r>
              <a:rPr lang="en-GB" sz="1800" dirty="0">
                <a:effectLst/>
                <a:latin typeface="Calibri" panose="020F0502020204030204" pitchFamily="34" charset="0"/>
                <a:ea typeface="Calibri" panose="020F0502020204030204" pitchFamily="34" charset="0"/>
                <a:cs typeface="Times New Roman" panose="02020603050405020304" pitchFamily="18" charset="0"/>
              </a:rPr>
              <a:t>. The excitons had up to 10 phonon replica peaks, and our Holstein model identified a polaronic character for the exciton by coupling with at least three phonon modes. This showed that the</a:t>
            </a:r>
            <a:r>
              <a:rPr lang="en-GB" sz="1800" dirty="0">
                <a:effectLst/>
                <a:latin typeface="Calibri" panose="020F0502020204030204" pitchFamily="34" charset="0"/>
                <a:ea typeface="Calibri" panose="020F0502020204030204" pitchFamily="34" charset="0"/>
                <a:cs typeface="Times" panose="02020603050405020304" pitchFamily="18" charset="0"/>
              </a:rPr>
              <a:t> rich manifold of phonon modes in the correlated material resulted in the observed multiple phonon replicas.</a:t>
            </a:r>
            <a:r>
              <a:rPr lang="en-GB" sz="1800" dirty="0">
                <a:effectLst/>
                <a:latin typeface="Calibri" panose="020F0502020204030204" pitchFamily="34" charset="0"/>
                <a:ea typeface="Calibri" panose="020F0502020204030204" pitchFamily="34" charset="0"/>
                <a:cs typeface="Times New Roman" panose="02020603050405020304" pitchFamily="18" charset="0"/>
              </a:rPr>
              <a:t> Finally, the excitons displayed a ‘comb-like’ unique spectral jumps with regular steps in energies instead of a random spectral diffusion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behavior</a:t>
            </a:r>
            <a:r>
              <a:rPr lang="en-GB" sz="1800" dirty="0">
                <a:effectLst/>
                <a:latin typeface="Calibri" panose="020F0502020204030204" pitchFamily="34" charset="0"/>
                <a:ea typeface="Calibri" panose="020F0502020204030204" pitchFamily="34" charset="0"/>
                <a:cs typeface="Times New Roman" panose="02020603050405020304" pitchFamily="18" charset="0"/>
              </a:rPr>
              <a:t> that are usually associated with excitons in nanoscale semiconductors. We developed a parallel-capacitor charging model that explained the </a:t>
            </a:r>
            <a:r>
              <a:rPr lang="en-GB" sz="1800" dirty="0">
                <a:effectLst/>
                <a:latin typeface="Calibri" panose="020F0502020204030204" pitchFamily="34" charset="0"/>
                <a:ea typeface="Calibri" panose="020F0502020204030204" pitchFamily="34" charset="0"/>
                <a:cs typeface="Times" panose="02020603050405020304" pitchFamily="18" charset="0"/>
              </a:rPr>
              <a:t>interlayer charge tunnelling dynamics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van der Waals stacked layers creating a discrete </a:t>
            </a:r>
            <a:r>
              <a:rPr lang="en-GB" sz="1800" dirty="0">
                <a:effectLst/>
                <a:latin typeface="Calibri" panose="020F0502020204030204" pitchFamily="34" charset="0"/>
                <a:ea typeface="Calibri" panose="020F0502020204030204" pitchFamily="34" charset="0"/>
                <a:cs typeface="Times" panose="02020603050405020304" pitchFamily="18" charset="0"/>
              </a:rPr>
              <a:t>homogeneous electric field around the excitons. Here, </a:t>
            </a:r>
            <a:r>
              <a:rPr lang="en-US" dirty="0"/>
              <a:t>the combination of </a:t>
            </a:r>
            <a:r>
              <a:rPr lang="en-GB" sz="1200" dirty="0">
                <a:effectLst/>
                <a:latin typeface="Calibri" panose="020F0502020204030204" pitchFamily="34" charset="0"/>
                <a:ea typeface="Calibri" panose="020F0502020204030204" pitchFamily="34" charset="0"/>
                <a:cs typeface="Times New Roman" panose="02020603050405020304" pitchFamily="18" charset="0"/>
              </a:rPr>
              <a:t>nanoscale</a:t>
            </a:r>
            <a:r>
              <a:rPr lang="en-US" dirty="0"/>
              <a:t> lateral dimension, correlated antiferromagnetic structure, and van der Waals interlayer stacking configuration contribute to these distinct excitonic signatures entangled with charge, spin, orbital, and lattice degrees of freedom</a:t>
            </a:r>
            <a:r>
              <a:rPr kumimoji="0" lang="en-US" sz="1200" b="0" i="0" u="none" strike="noStrike" kern="1200" cap="none" spc="0" normalizeH="0" baseline="0" noProof="0" dirty="0">
                <a:ln>
                  <a:noFill/>
                </a:ln>
                <a:solidFill>
                  <a:prstClr val="black"/>
                </a:solidFill>
                <a:effectLst/>
                <a:uLnTx/>
                <a:uFillTx/>
                <a:latin typeface="Arial"/>
                <a:ea typeface="+mn-ea"/>
                <a:cs typeface="Arial"/>
              </a:rPr>
              <a:t>. Our findings on the correlated excitons in nanoscale 2D-antiferromagnets show that these are a promising platform for integrated magneto-optic devices.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r>
              <a:rPr lang="en-GB" sz="1800" dirty="0">
                <a:effectLst/>
                <a:latin typeface="Calibri" panose="020F0502020204030204" pitchFamily="34" charset="0"/>
                <a:ea typeface="Calibri" panose="020F0502020204030204" pitchFamily="34" charset="0"/>
                <a:cs typeface="Times New Roman" panose="02020603050405020304" pitchFamily="18" charset="0"/>
              </a:rPr>
              <a:t>This work was performed at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Center</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Integrated Nanotechnologies, an Office of Science User Facility operated for the U.S. Department of Energy (DOE) Office of Science (OS). Los Alamos National Laboratory (LANL), an affirmative action equal opportunity employer, is managed by Triad National Security, LLC for the U.S. Department of Energy’s NNSA, under contract 89233218CNA000001. C.R.D., D.P., C.A.L., J.-X.Z., M.A.C., and A.P. acknowledge support for the works from Laboratory Directed Research and Development (LDRD) program 20200104DR. S.A.I., and C.T.T. are supported by LDRD 20220757ER. H.H., V.C., X.L., and H.Z. acknowledge partial support by Quantum Science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Center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 National QIS Research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Center</a:t>
            </a:r>
            <a:r>
              <a:rPr lang="en-GB" sz="1800" dirty="0">
                <a:effectLst/>
                <a:latin typeface="Calibri" panose="020F0502020204030204" pitchFamily="34" charset="0"/>
                <a:ea typeface="Calibri" panose="020F0502020204030204" pitchFamily="34" charset="0"/>
                <a:cs typeface="Times New Roman" panose="02020603050405020304" pitchFamily="18" charset="0"/>
              </a:rPr>
              <a:t> supported by DOE, OS. M.T.P. acknowledges support from LDRD awards 20210782ER and 20210640ECR. A.C.J. is supported by DOE BES QIS program LANLE3QR.   </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r>
              <a:rPr kumimoji="0" lang="en-US" sz="1200" b="0" i="0" u="none" strike="noStrike" kern="1200" cap="none" spc="0" normalizeH="0" baseline="0" noProof="0" dirty="0">
                <a:ln>
                  <a:noFill/>
                </a:ln>
                <a:solidFill>
                  <a:prstClr val="black"/>
                </a:solidFill>
                <a:effectLst/>
                <a:uLnTx/>
                <a:uFillTx/>
                <a:latin typeface="Arial"/>
                <a:ea typeface="+mn-ea"/>
                <a:cs typeface="Arial"/>
              </a:rPr>
              <a:t> </a:t>
            </a:r>
            <a:r>
              <a:rPr lang="en-US" sz="1200" dirty="0">
                <a:effectLst/>
                <a:latin typeface="Aptos" panose="020F0502020204030204" pitchFamily="34" charset="0"/>
                <a:ea typeface="Aptos" panose="020F0502020204030204" pitchFamily="34" charset="0"/>
                <a:cs typeface="Times New Roman" panose="02020603050405020304" pitchFamily="18" charset="0"/>
              </a:rPr>
              <a:t>V. Chandrasekaran, C. R. DeLaney, C. T. Trinh, D. Parobek, C. A. Lane, J. X. Zhu, X. Li, H. Zhao, M. A. Campbell, L. Martin, E. F. Wyckoff, A. C. Jones, M. M. Schneider, J. Watt, M. T. Pettes, S. A. Ivanov, A. Piryatinski, D. H. Dunlap, H. Htoon. Correlated </a:t>
            </a:r>
            <a:r>
              <a:rPr lang="en-US" sz="1200" dirty="0">
                <a:latin typeface="Aptos" panose="020F0502020204030204" pitchFamily="34" charset="0"/>
                <a:ea typeface="Aptos" panose="020F0502020204030204" pitchFamily="34" charset="0"/>
                <a:cs typeface="Times New Roman" panose="02020603050405020304" pitchFamily="18" charset="0"/>
              </a:rPr>
              <a:t>E</a:t>
            </a:r>
            <a:r>
              <a:rPr lang="en-US" sz="1200" dirty="0">
                <a:effectLst/>
                <a:latin typeface="Aptos" panose="020F0502020204030204" pitchFamily="34" charset="0"/>
                <a:ea typeface="Aptos" panose="020F0502020204030204" pitchFamily="34" charset="0"/>
                <a:cs typeface="Times New Roman" panose="02020603050405020304" pitchFamily="18" charset="0"/>
              </a:rPr>
              <a:t>xcitonic </a:t>
            </a:r>
            <a:r>
              <a:rPr lang="en-US" sz="1200" dirty="0">
                <a:latin typeface="Aptos" panose="020F0502020204030204" pitchFamily="34" charset="0"/>
                <a:ea typeface="Aptos" panose="020F0502020204030204" pitchFamily="34" charset="0"/>
                <a:cs typeface="Times New Roman" panose="02020603050405020304" pitchFamily="18" charset="0"/>
              </a:rPr>
              <a:t>S</a:t>
            </a:r>
            <a:r>
              <a:rPr lang="en-US" sz="1200" dirty="0">
                <a:effectLst/>
                <a:latin typeface="Aptos" panose="020F0502020204030204" pitchFamily="34" charset="0"/>
                <a:ea typeface="Aptos" panose="020F0502020204030204" pitchFamily="34" charset="0"/>
                <a:cs typeface="Times New Roman" panose="02020603050405020304" pitchFamily="18" charset="0"/>
              </a:rPr>
              <a:t>ignatures of Individual van der </a:t>
            </a:r>
            <a:r>
              <a:rPr lang="en-US" sz="1200" dirty="0">
                <a:latin typeface="Aptos" panose="020F0502020204030204" pitchFamily="34" charset="0"/>
                <a:ea typeface="Aptos" panose="020F0502020204030204" pitchFamily="34" charset="0"/>
                <a:cs typeface="Times New Roman" panose="02020603050405020304" pitchFamily="18" charset="0"/>
              </a:rPr>
              <a:t>W</a:t>
            </a:r>
            <a:r>
              <a:rPr lang="en-US" sz="1200" dirty="0">
                <a:effectLst/>
                <a:latin typeface="Aptos" panose="020F0502020204030204" pitchFamily="34" charset="0"/>
                <a:ea typeface="Aptos" panose="020F0502020204030204" pitchFamily="34" charset="0"/>
                <a:cs typeface="Times New Roman" panose="02020603050405020304" pitchFamily="18" charset="0"/>
              </a:rPr>
              <a:t>aals </a:t>
            </a:r>
            <a:r>
              <a:rPr lang="en-US" sz="1200" dirty="0">
                <a:latin typeface="Aptos" panose="020F0502020204030204" pitchFamily="34" charset="0"/>
                <a:ea typeface="Aptos" panose="020F0502020204030204" pitchFamily="34" charset="0"/>
                <a:cs typeface="Times New Roman" panose="02020603050405020304" pitchFamily="18" charset="0"/>
              </a:rPr>
              <a:t>N</a:t>
            </a:r>
            <a:r>
              <a:rPr lang="en-US" sz="1200" dirty="0">
                <a:effectLst/>
                <a:latin typeface="Aptos" panose="020F0502020204030204" pitchFamily="34" charset="0"/>
                <a:ea typeface="Aptos" panose="020F0502020204030204" pitchFamily="34" charset="0"/>
                <a:cs typeface="Times New Roman" panose="02020603050405020304" pitchFamily="18" charset="0"/>
              </a:rPr>
              <a:t>iP</a:t>
            </a:r>
            <a:r>
              <a:rPr lang="en-US" sz="1200" dirty="0">
                <a:latin typeface="Aptos" panose="020F0502020204030204" pitchFamily="34" charset="0"/>
                <a:ea typeface="Aptos" panose="020F0502020204030204" pitchFamily="34" charset="0"/>
                <a:cs typeface="Times New Roman" panose="02020603050405020304" pitchFamily="18" charset="0"/>
              </a:rPr>
              <a:t>S</a:t>
            </a:r>
            <a:r>
              <a:rPr lang="en-US" sz="1200" dirty="0">
                <a:effectLst/>
                <a:latin typeface="Aptos" panose="020F0502020204030204" pitchFamily="34" charset="0"/>
                <a:ea typeface="Aptos" panose="020F0502020204030204" pitchFamily="34" charset="0"/>
                <a:cs typeface="Times New Roman" panose="02020603050405020304" pitchFamily="18" charset="0"/>
              </a:rPr>
              <a:t>3 Antiferromagnet </a:t>
            </a:r>
            <a:r>
              <a:rPr lang="en-US" sz="1200" dirty="0">
                <a:latin typeface="Aptos" panose="020F0502020204030204" pitchFamily="34" charset="0"/>
                <a:ea typeface="Aptos" panose="020F0502020204030204" pitchFamily="34" charset="0"/>
                <a:cs typeface="Times New Roman" panose="02020603050405020304" pitchFamily="18" charset="0"/>
              </a:rPr>
              <a:t>N</a:t>
            </a:r>
            <a:r>
              <a:rPr lang="en-US" sz="1200" dirty="0">
                <a:effectLst/>
                <a:latin typeface="Aptos" panose="020F0502020204030204" pitchFamily="34" charset="0"/>
                <a:ea typeface="Aptos" panose="020F0502020204030204" pitchFamily="34" charset="0"/>
                <a:cs typeface="Times New Roman" panose="02020603050405020304" pitchFamily="18" charset="0"/>
              </a:rPr>
              <a:t>anoflakes. </a:t>
            </a:r>
            <a:r>
              <a:rPr lang="en-US" sz="1200" i="1" dirty="0">
                <a:effectLst/>
                <a:latin typeface="Aptos" panose="020F0502020204030204" pitchFamily="34" charset="0"/>
                <a:ea typeface="Aptos" panose="020F0502020204030204" pitchFamily="34" charset="0"/>
                <a:cs typeface="Times New Roman" panose="02020603050405020304" pitchFamily="18" charset="0"/>
              </a:rPr>
              <a:t>Nanoscale Horizons</a:t>
            </a:r>
            <a:r>
              <a:rPr lang="en-US" sz="1200" dirty="0">
                <a:effectLst/>
                <a:latin typeface="Aptos" panose="020F0502020204030204" pitchFamily="34" charset="0"/>
                <a:ea typeface="Aptos" panose="020F0502020204030204" pitchFamily="34" charset="0"/>
                <a:cs typeface="Times New Roman" panose="02020603050405020304" pitchFamily="18" charset="0"/>
              </a:rPr>
              <a:t>. (2024). </a:t>
            </a:r>
            <a:r>
              <a:rPr lang="en-US" sz="1200" u="sng" dirty="0">
                <a:solidFill>
                  <a:srgbClr val="467886"/>
                </a:solidFill>
                <a:effectLst/>
                <a:latin typeface="Aptos" panose="020F0502020204030204" pitchFamily="34" charset="0"/>
                <a:ea typeface="Aptos" panose="020F0502020204030204" pitchFamily="34" charset="0"/>
                <a:cs typeface="Times New Roman" panose="02020603050405020304" pitchFamily="18" charset="0"/>
                <a:hlinkClick r:id="rId3"/>
              </a:rPr>
              <a:t>https://doi.org/10.1039/d4nh00390j</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11/18/2024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11/18/2024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A5C7456-1612-DE16-3CD3-69AEC68EA248}"/>
              </a:ext>
            </a:extLst>
          </p:cNvPr>
          <p:cNvSpPr/>
          <p:nvPr/>
        </p:nvSpPr>
        <p:spPr>
          <a:xfrm>
            <a:off x="2837161" y="6296959"/>
            <a:ext cx="6517678" cy="561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437478" y="1"/>
            <a:ext cx="11317044" cy="768059"/>
          </a:xfrm>
        </p:spPr>
        <p:txBody>
          <a:bodyPr>
            <a:normAutofit/>
          </a:bodyPr>
          <a:lstStyle/>
          <a:p>
            <a:pPr algn="ctr"/>
            <a:r>
              <a:rPr lang="en-US" sz="2800" dirty="0"/>
              <a:t>Correlated Excitons in a Nanoscale 2D-Antiferromagnet</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85102" y="735083"/>
            <a:ext cx="12021797"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400" b="1" dirty="0">
                <a:latin typeface="+mj-lt"/>
                <a:ea typeface="Calibri" pitchFamily="34" charset="0"/>
                <a:cs typeface="Calibri"/>
              </a:rPr>
              <a:t>Scientific Achievement</a:t>
            </a:r>
          </a:p>
          <a:p>
            <a:pPr marL="114300"/>
            <a:r>
              <a:rPr lang="en-US" sz="2000" dirty="0">
                <a:latin typeface="+mj-lt"/>
              </a:rPr>
              <a:t>Individual nano-flakes of NiPS3 2D-antiferromagnet displays signatures of correlated excitons arising from entangled charge, spin, orbital, and lattice degrees of freedom</a:t>
            </a:r>
            <a:r>
              <a:rPr lang="en-US" sz="2200" dirty="0">
                <a:latin typeface="+mj-lt"/>
              </a:rPr>
              <a:t>.</a:t>
            </a:r>
          </a:p>
        </p:txBody>
      </p:sp>
      <p:sp>
        <p:nvSpPr>
          <p:cNvPr id="6" name="TextBox 5">
            <a:extLst>
              <a:ext uri="{FF2B5EF4-FFF2-40B4-BE49-F238E27FC236}">
                <a16:creationId xmlns:a16="http://schemas.microsoft.com/office/drawing/2014/main" id="{5B5AB4DC-C268-4277-A54D-5E68D1711C3C}"/>
              </a:ext>
            </a:extLst>
          </p:cNvPr>
          <p:cNvSpPr txBox="1"/>
          <p:nvPr/>
        </p:nvSpPr>
        <p:spPr>
          <a:xfrm>
            <a:off x="4976293" y="3168448"/>
            <a:ext cx="7130605" cy="2545540"/>
          </a:xfrm>
          <a:prstGeom prst="rect">
            <a:avLst/>
          </a:prstGeom>
          <a:noFill/>
        </p:spPr>
        <p:txBody>
          <a:bodyPr wrap="square" rtlCol="0">
            <a:noAutofit/>
          </a:bodyPr>
          <a:lstStyle/>
          <a:p>
            <a:pPr>
              <a:spcAft>
                <a:spcPts val="100"/>
              </a:spcAft>
            </a:pPr>
            <a:r>
              <a:rPr lang="en-US" altLang="ja-JP" sz="2200" b="1" dirty="0">
                <a:latin typeface="+mj-lt"/>
                <a:ea typeface="Calibri" pitchFamily="34" charset="0"/>
                <a:cs typeface="Calibri"/>
              </a:rPr>
              <a:t>Research Details</a:t>
            </a:r>
          </a:p>
          <a:p>
            <a:pPr marL="182880" lvl="1" indent="-137160" fontAlgn="base">
              <a:spcAft>
                <a:spcPts val="100"/>
              </a:spcAft>
              <a:buFont typeface="Arial" panose="020B0604020202020204" pitchFamily="34" charset="0"/>
              <a:buChar char="•"/>
            </a:pPr>
            <a:r>
              <a:rPr lang="en-US" dirty="0">
                <a:latin typeface="+mj-lt"/>
              </a:rPr>
              <a:t>Crystalline nano-flakes of NiPS3 are chemically synthesized using metathesis reaction and the photoluminescence showed spin-correlated excitons reflecting Néel transition.</a:t>
            </a:r>
          </a:p>
          <a:p>
            <a:pPr marL="182880" lvl="1" indent="-137160" fontAlgn="base">
              <a:spcAft>
                <a:spcPts val="100"/>
              </a:spcAft>
              <a:buFont typeface="Arial" panose="020B0604020202020204" pitchFamily="34" charset="0"/>
              <a:buChar char="•"/>
            </a:pPr>
            <a:r>
              <a:rPr lang="en-US" dirty="0">
                <a:latin typeface="+mj-lt"/>
              </a:rPr>
              <a:t>Cryogenic study revealed ultra-sharp spectral peaks indicative of highly coherent emission, multiple phonon replicas from strong exciton phonon coupling, and a comb-like spectra from discretized charge fluctuations in 2D-antiferromagnet layers. </a:t>
            </a:r>
          </a:p>
        </p:txBody>
      </p:sp>
      <p:sp>
        <p:nvSpPr>
          <p:cNvPr id="12" name="TextBox 11">
            <a:extLst>
              <a:ext uri="{FF2B5EF4-FFF2-40B4-BE49-F238E27FC236}">
                <a16:creationId xmlns:a16="http://schemas.microsoft.com/office/drawing/2014/main" id="{59E5A144-7E9E-487C-8E31-0FE4415AA73E}"/>
              </a:ext>
            </a:extLst>
          </p:cNvPr>
          <p:cNvSpPr txBox="1"/>
          <p:nvPr/>
        </p:nvSpPr>
        <p:spPr>
          <a:xfrm>
            <a:off x="4976292" y="1996384"/>
            <a:ext cx="7130605" cy="1018759"/>
          </a:xfrm>
          <a:prstGeom prst="rect">
            <a:avLst/>
          </a:prstGeom>
          <a:noFill/>
        </p:spPr>
        <p:txBody>
          <a:bodyPr wrap="square" rtlCol="0">
            <a:noAutofit/>
          </a:bodyPr>
          <a:lstStyle/>
          <a:p>
            <a:r>
              <a:rPr lang="en-US" altLang="ja-JP" sz="2400" b="1" dirty="0">
                <a:latin typeface="+mj-lt"/>
                <a:ea typeface="Calibri" pitchFamily="34" charset="0"/>
                <a:cs typeface="Calibri"/>
              </a:rPr>
              <a:t>Significance and Impact</a:t>
            </a:r>
          </a:p>
          <a:p>
            <a:pPr marL="114300"/>
            <a:r>
              <a:rPr lang="en-US" sz="2000" dirty="0">
                <a:latin typeface="+mj-lt"/>
              </a:rPr>
              <a:t>Lateral size can be utilized to control the emission characteristics towards integrated magneto-optic devices.</a:t>
            </a:r>
          </a:p>
        </p:txBody>
      </p:sp>
      <p:sp>
        <p:nvSpPr>
          <p:cNvPr id="23" name="Rectangle 22">
            <a:extLst>
              <a:ext uri="{FF2B5EF4-FFF2-40B4-BE49-F238E27FC236}">
                <a16:creationId xmlns:a16="http://schemas.microsoft.com/office/drawing/2014/main" id="{61E319B0-40C1-4006-BDAD-053C6FD8ABA8}"/>
              </a:ext>
            </a:extLst>
          </p:cNvPr>
          <p:cNvSpPr/>
          <p:nvPr/>
        </p:nvSpPr>
        <p:spPr>
          <a:xfrm>
            <a:off x="119327" y="6029097"/>
            <a:ext cx="4658306" cy="246221"/>
          </a:xfrm>
          <a:prstGeom prst="rect">
            <a:avLst/>
          </a:prstGeom>
          <a:noFill/>
        </p:spPr>
        <p:txBody>
          <a:bodyPr wrap="square">
            <a:spAutoFit/>
          </a:bodyPr>
          <a:lstStyle/>
          <a:p>
            <a:pPr fontAlgn="auto">
              <a:spcBef>
                <a:spcPts val="600"/>
              </a:spcBef>
              <a:spcAft>
                <a:spcPts val="0"/>
              </a:spcAft>
            </a:pPr>
            <a:r>
              <a:rPr lang="en-US" sz="1000" dirty="0">
                <a:cs typeface="Arial" panose="020B0604020202020204" pitchFamily="34" charset="0"/>
              </a:rPr>
              <a:t>This work was performed in part at The Center for Integrated Nanotechnologies. </a:t>
            </a:r>
          </a:p>
        </p:txBody>
      </p:sp>
      <p:sp>
        <p:nvSpPr>
          <p:cNvPr id="25" name="TextBox 24">
            <a:extLst>
              <a:ext uri="{FF2B5EF4-FFF2-40B4-BE49-F238E27FC236}">
                <a16:creationId xmlns:a16="http://schemas.microsoft.com/office/drawing/2014/main" id="{C305734B-C473-4428-A1A0-2D2513B567F5}"/>
              </a:ext>
            </a:extLst>
          </p:cNvPr>
          <p:cNvSpPr txBox="1"/>
          <p:nvPr/>
        </p:nvSpPr>
        <p:spPr>
          <a:xfrm>
            <a:off x="232124" y="5298127"/>
            <a:ext cx="4432713" cy="577081"/>
          </a:xfrm>
          <a:prstGeom prst="rect">
            <a:avLst/>
          </a:prstGeom>
          <a:noFill/>
        </p:spPr>
        <p:txBody>
          <a:bodyPr wrap="square" lIns="0" rIns="0" rtlCol="0">
            <a:noAutofit/>
          </a:bodyPr>
          <a:lstStyle/>
          <a:p>
            <a:r>
              <a:rPr lang="en-US" sz="1050" dirty="0"/>
              <a:t>(a) TEM image of NiPS3 nano-flake. (b-c) Trend of linewidth and degree of linear polarization with temperature reflects the Néel transition behavior. (d) Multiple phonon replica. (e) Comb-like spectra. </a:t>
            </a:r>
          </a:p>
        </p:txBody>
      </p:sp>
      <p:pic>
        <p:nvPicPr>
          <p:cNvPr id="4" name="Picture 3">
            <a:extLst>
              <a:ext uri="{FF2B5EF4-FFF2-40B4-BE49-F238E27FC236}">
                <a16:creationId xmlns:a16="http://schemas.microsoft.com/office/drawing/2014/main" id="{14927C7A-A31A-8A8F-2B25-8726A65817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0359" y="6350169"/>
            <a:ext cx="508293" cy="507831"/>
          </a:xfrm>
          <a:prstGeom prst="rect">
            <a:avLst/>
          </a:prstGeom>
        </p:spPr>
      </p:pic>
      <p:sp>
        <p:nvSpPr>
          <p:cNvPr id="10" name="TextBox 9">
            <a:extLst>
              <a:ext uri="{FF2B5EF4-FFF2-40B4-BE49-F238E27FC236}">
                <a16:creationId xmlns:a16="http://schemas.microsoft.com/office/drawing/2014/main" id="{8116EEC0-D556-88BB-2EEB-755538F42747}"/>
              </a:ext>
            </a:extLst>
          </p:cNvPr>
          <p:cNvSpPr txBox="1"/>
          <p:nvPr/>
        </p:nvSpPr>
        <p:spPr>
          <a:xfrm>
            <a:off x="5146702" y="5721320"/>
            <a:ext cx="6960196" cy="553998"/>
          </a:xfrm>
          <a:prstGeom prst="rect">
            <a:avLst/>
          </a:prstGeom>
          <a:noFill/>
        </p:spPr>
        <p:txBody>
          <a:bodyPr wrap="square">
            <a:spAutoFit/>
          </a:bodyPr>
          <a:lstStyle/>
          <a:p>
            <a:r>
              <a:rPr lang="en-US" sz="1000" dirty="0">
                <a:latin typeface="Aptos" panose="020F0502020204030204" pitchFamily="34" charset="0"/>
                <a:ea typeface="Aptos" panose="020F0502020204030204" pitchFamily="34" charset="0"/>
                <a:cs typeface="Times New Roman" panose="02020603050405020304" pitchFamily="18" charset="0"/>
              </a:rPr>
              <a:t>Chandrasekaran, V.; </a:t>
            </a:r>
            <a:r>
              <a:rPr lang="en-US" sz="1000" dirty="0" err="1">
                <a:latin typeface="Aptos" panose="020F0502020204030204" pitchFamily="34" charset="0"/>
                <a:ea typeface="Aptos" panose="020F0502020204030204" pitchFamily="34" charset="0"/>
                <a:cs typeface="Times New Roman" panose="02020603050405020304" pitchFamily="18" charset="0"/>
              </a:rPr>
              <a:t>DeLaney</a:t>
            </a:r>
            <a:r>
              <a:rPr lang="en-US" sz="1000" dirty="0">
                <a:latin typeface="Aptos" panose="020F0502020204030204" pitchFamily="34" charset="0"/>
                <a:ea typeface="Aptos" panose="020F0502020204030204" pitchFamily="34" charset="0"/>
                <a:cs typeface="Times New Roman" panose="02020603050405020304" pitchFamily="18" charset="0"/>
              </a:rPr>
              <a:t>, C. R.; Trinh, C. T.; </a:t>
            </a:r>
            <a:r>
              <a:rPr lang="en-US" sz="1000" dirty="0" err="1">
                <a:latin typeface="Aptos" panose="020F0502020204030204" pitchFamily="34" charset="0"/>
                <a:ea typeface="Aptos" panose="020F0502020204030204" pitchFamily="34" charset="0"/>
                <a:cs typeface="Times New Roman" panose="02020603050405020304" pitchFamily="18" charset="0"/>
              </a:rPr>
              <a:t>Parobek</a:t>
            </a:r>
            <a:r>
              <a:rPr lang="en-US" sz="1000" dirty="0">
                <a:latin typeface="Aptos" panose="020F0502020204030204" pitchFamily="34" charset="0"/>
                <a:ea typeface="Aptos" panose="020F0502020204030204" pitchFamily="34" charset="0"/>
                <a:cs typeface="Times New Roman" panose="02020603050405020304" pitchFamily="18" charset="0"/>
              </a:rPr>
              <a:t>, D.; Lane, C. A.; Zhu, J.-X.; Li, X.; Zhao, H.; Campbell, M. A.; Martin, L.; Wyckoff, E. F.; Jones, A. C.; Schneider, M. M.; Watt, J.; Pettes, M. T.; Ivanov, S. A.; Piryatinski, A.; Dunlap, D. H.; Htoon, H. Correlated </a:t>
            </a:r>
            <a:r>
              <a:rPr lang="en-US" sz="1000" dirty="0" err="1">
                <a:latin typeface="Aptos" panose="020F0502020204030204" pitchFamily="34" charset="0"/>
                <a:ea typeface="Aptos" panose="020F0502020204030204" pitchFamily="34" charset="0"/>
                <a:cs typeface="Times New Roman" panose="02020603050405020304" pitchFamily="18" charset="0"/>
              </a:rPr>
              <a:t>Excitonic</a:t>
            </a:r>
            <a:r>
              <a:rPr lang="en-US" sz="1000" dirty="0">
                <a:latin typeface="Aptos" panose="020F0502020204030204" pitchFamily="34" charset="0"/>
                <a:ea typeface="Aptos" panose="020F0502020204030204" pitchFamily="34" charset="0"/>
                <a:cs typeface="Times New Roman" panose="02020603050405020304" pitchFamily="18" charset="0"/>
              </a:rPr>
              <a:t> Signatures of Individual van Der Waals Nips3 </a:t>
            </a:r>
            <a:r>
              <a:rPr lang="en-US" sz="1000" dirty="0" err="1">
                <a:latin typeface="Aptos" panose="020F0502020204030204" pitchFamily="34" charset="0"/>
                <a:ea typeface="Aptos" panose="020F0502020204030204" pitchFamily="34" charset="0"/>
                <a:cs typeface="Times New Roman" panose="02020603050405020304" pitchFamily="18" charset="0"/>
              </a:rPr>
              <a:t>Antiferromagnet</a:t>
            </a:r>
            <a:r>
              <a:rPr lang="en-US" sz="1000" dirty="0">
                <a:latin typeface="Aptos" panose="020F0502020204030204" pitchFamily="34" charset="0"/>
                <a:ea typeface="Aptos" panose="020F0502020204030204" pitchFamily="34" charset="0"/>
                <a:cs typeface="Times New Roman" panose="02020603050405020304" pitchFamily="18" charset="0"/>
              </a:rPr>
              <a:t> </a:t>
            </a:r>
            <a:r>
              <a:rPr lang="en-US" sz="1000" dirty="0" err="1">
                <a:latin typeface="Aptos" panose="020F0502020204030204" pitchFamily="34" charset="0"/>
                <a:ea typeface="Aptos" panose="020F0502020204030204" pitchFamily="34" charset="0"/>
                <a:cs typeface="Times New Roman" panose="02020603050405020304" pitchFamily="18" charset="0"/>
              </a:rPr>
              <a:t>Nanoflakes</a:t>
            </a:r>
            <a:r>
              <a:rPr lang="en-US" sz="1000" dirty="0">
                <a:latin typeface="Aptos" panose="020F0502020204030204" pitchFamily="34" charset="0"/>
                <a:ea typeface="Aptos" panose="020F0502020204030204" pitchFamily="34" charset="0"/>
                <a:cs typeface="Times New Roman" panose="02020603050405020304" pitchFamily="18" charset="0"/>
              </a:rPr>
              <a:t>. </a:t>
            </a:r>
            <a:r>
              <a:rPr lang="en-US" sz="1000" i="1" dirty="0">
                <a:latin typeface="Aptos" panose="020F0502020204030204" pitchFamily="34" charset="0"/>
                <a:ea typeface="Aptos" panose="020F0502020204030204" pitchFamily="34" charset="0"/>
                <a:cs typeface="Times New Roman" panose="02020603050405020304" pitchFamily="18" charset="0"/>
              </a:rPr>
              <a:t>Nanoscale Horizons </a:t>
            </a:r>
            <a:r>
              <a:rPr lang="en-US" sz="1000" dirty="0">
                <a:latin typeface="Aptos" panose="020F0502020204030204" pitchFamily="34" charset="0"/>
                <a:ea typeface="Aptos" panose="020F0502020204030204" pitchFamily="34" charset="0"/>
                <a:cs typeface="Times New Roman" panose="02020603050405020304" pitchFamily="18" charset="0"/>
              </a:rPr>
              <a:t>2024. </a:t>
            </a:r>
            <a:endParaRPr lang="en-US" sz="1000" dirty="0"/>
          </a:p>
        </p:txBody>
      </p:sp>
      <p:pic>
        <p:nvPicPr>
          <p:cNvPr id="9" name="Picture 8" descr="Graphical user interface, application&#10;&#10;Description automatically generated">
            <a:extLst>
              <a:ext uri="{FF2B5EF4-FFF2-40B4-BE49-F238E27FC236}">
                <a16:creationId xmlns:a16="http://schemas.microsoft.com/office/drawing/2014/main" id="{E134A47B-F976-87DC-1913-9DB398D1C8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77" y="1920023"/>
            <a:ext cx="4540406" cy="3301159"/>
          </a:xfrm>
          <a:prstGeom prst="rect">
            <a:avLst/>
          </a:prstGeom>
        </p:spPr>
      </p:pic>
      <p:pic>
        <p:nvPicPr>
          <p:cNvPr id="7" name="Picture 6"/>
          <p:cNvPicPr>
            <a:picLocks noChangeAspect="1"/>
          </p:cNvPicPr>
          <p:nvPr/>
        </p:nvPicPr>
        <p:blipFill>
          <a:blip r:embed="rId5"/>
          <a:stretch>
            <a:fillRect/>
          </a:stretch>
        </p:blipFill>
        <p:spPr>
          <a:xfrm>
            <a:off x="5178766" y="6464845"/>
            <a:ext cx="1843493" cy="361853"/>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30145" t="32598" r="31474" b="35731"/>
          <a:stretch/>
        </p:blipFill>
        <p:spPr>
          <a:xfrm>
            <a:off x="7260735" y="6393468"/>
            <a:ext cx="2090059" cy="457200"/>
          </a:xfrm>
          <a:prstGeom prst="rect">
            <a:avLst/>
          </a:prstGeom>
        </p:spPr>
      </p:pic>
    </p:spTree>
    <p:extLst>
      <p:ext uri="{BB962C8B-B14F-4D97-AF65-F5344CB8AC3E}">
        <p14:creationId xmlns:p14="http://schemas.microsoft.com/office/powerpoint/2010/main" val="1930651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79A9CC-1221-4480-B719-A3FDECFA943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 ds:uri="http://purl.org/dc/dcmitype/"/>
  </ds:schemaRefs>
</ds:datastoreItem>
</file>

<file path=customXml/itemProps2.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3.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8377</TotalTime>
  <Words>993</Words>
  <Application>Microsoft Office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vt:i4>
      </vt:variant>
    </vt:vector>
  </HeadingPairs>
  <TitlesOfParts>
    <vt:vector size="14" baseType="lpstr">
      <vt:lpstr>Aptos</vt:lpstr>
      <vt:lpstr>Arial</vt:lpstr>
      <vt:lpstr>Arial Black</vt:lpstr>
      <vt:lpstr>Avenir Next LT Pro</vt:lpstr>
      <vt:lpstr>AvenirNext LT Pro Bold</vt:lpstr>
      <vt:lpstr>AvenirNext LT Pro Regular</vt:lpstr>
      <vt:lpstr>Calibri</vt:lpstr>
      <vt:lpstr>Calibri Light</vt:lpstr>
      <vt:lpstr>Segoe UI Black</vt:lpstr>
      <vt:lpstr>Times</vt:lpstr>
      <vt:lpstr>Times New Roman</vt:lpstr>
      <vt:lpstr>Wingdings</vt:lpstr>
      <vt:lpstr>Office Theme</vt:lpstr>
      <vt:lpstr>Correlated Excitons in a Nanoscale 2D-Antiferromagnet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43</cp:revision>
  <dcterms:created xsi:type="dcterms:W3CDTF">2023-07-20T14:08:23Z</dcterms:created>
  <dcterms:modified xsi:type="dcterms:W3CDTF">2024-11-18T18:25:04Z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vt:lpwstr>
  </property>
  <property fmtid="{D5CDD505-2E9C-101B-9397-08002B2CF9AE}" pid="7" name="TriggerFlowInfo">
    <vt:lpwstr/>
  </property>
</Properties>
</file>