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01"/>
  </p:normalViewPr>
  <p:slideViewPr>
    <p:cSldViewPr snapToGrid="0">
      <p:cViewPr varScale="1">
        <p:scale>
          <a:sx n="127" d="100"/>
          <a:sy n="127" d="100"/>
        </p:scale>
        <p:origin x="536"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94134-F508-5F43-FD62-10899B9C0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CA26B-8703-5016-3FE4-D8994DFAC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DA963-9DE7-858C-8503-742BD9842A0A}"/>
              </a:ext>
            </a:extLst>
          </p:cNvPr>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r>
              <a:rPr lang="en-US" u="none" noProof="0" dirty="0"/>
              <a:t>Traditional optical methods often struggle to differentiate between the inherent twist of a specific atom (local chirality) and the overall twisting shape of the entire molecule (non-local chirality). By using a core site-specific X-rays, we successfully separated these signals for the first time. We discovered a crucial and non-intuitive insight: the global structural distortion of a molecule can be powerful enough to dominate the overall signal, sometimes even canceling out the effects of the local chiral centers.</a:t>
            </a:r>
          </a:p>
          <a:p>
            <a:pPr marL="0" marR="0" lvl="0" indent="0" algn="l" defTabSz="922264" rtl="0" eaLnBrk="1" fontAlgn="auto" latinLnBrk="0" hangingPunct="1">
              <a:lnSpc>
                <a:spcPct val="100000"/>
              </a:lnSpc>
              <a:spcBef>
                <a:spcPts val="0"/>
              </a:spcBef>
              <a:spcAft>
                <a:spcPts val="0"/>
              </a:spcAft>
              <a:buClrTx/>
              <a:buSzTx/>
              <a:buFontTx/>
              <a:buNone/>
              <a:tabLst/>
              <a:defRPr/>
            </a:pPr>
            <a:endParaRPr lang="en-US" u="none" noProof="0" dirty="0"/>
          </a:p>
          <a:p>
            <a:pPr marL="0" marR="0" lvl="0" indent="0" algn="l" defTabSz="922264" rtl="0" eaLnBrk="1" fontAlgn="auto" latinLnBrk="0" hangingPunct="1">
              <a:lnSpc>
                <a:spcPct val="100000"/>
              </a:lnSpc>
              <a:spcBef>
                <a:spcPts val="0"/>
              </a:spcBef>
              <a:spcAft>
                <a:spcPts val="0"/>
              </a:spcAft>
              <a:buClrTx/>
              <a:buSzTx/>
              <a:buFontTx/>
              <a:buNone/>
              <a:tabLst/>
              <a:defRPr/>
            </a:pPr>
            <a:r>
              <a:rPr lang="en-US" u="none" noProof="0" dirty="0"/>
              <a:t>The real impact of this work lies in moving from simply measuring chirality to actively controlling it. The study establishes clear design principles for engineering molecules where these local and global effects work together constructively to boost performance. This provides a roadmap for the rational design of functional nanotechnology, such as light-driven unidirectional molecular motors and advanced smart materials, where precise control over atomic-level structure is essential for function.</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study was supported by the U.S. Department of Energy, Office of Science, Office of Basic Energy Sciences, Division of Chemical Sciences, Geosciences, and Biosciences under FWP LANLE3T1 (A.K and S.T. at Los Alamos National Laboratory (LANL), FWP 72684 (L.X. and N.G. at the Pacific Northwest National Laboratory (PNNL), DE-SC0022225 (V.M.F., S.M. at the University of California, Irvine, and M.G. at the University of Bologna, Italy), and DE-FOA-0003176 (J.R.R at Argonne National laboratory). This work was performed in part at the Center for Integrated Nanotechnologies (CINT), a U.S. Department of Energy, Office of Science user facility at LANL. This research used resources provided by the LANL Institutional Computing Program. LANL is operated by Triad National Security, LLC, for the National Nuclear Security Administration of the U.S. Department of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 https://</a:t>
            </a:r>
            <a:r>
              <a:rPr kumimoji="0" lang="en-US" sz="1200" b="0" i="0" u="sng" strike="noStrike" kern="1200" cap="none" spc="0" normalizeH="0" baseline="0" noProof="0" dirty="0" err="1">
                <a:ln>
                  <a:noFill/>
                </a:ln>
                <a:solidFill>
                  <a:prstClr val="black"/>
                </a:solidFill>
                <a:effectLst/>
                <a:uLnTx/>
                <a:uFillTx/>
                <a:latin typeface="Arial"/>
                <a:ea typeface="+mn-ea"/>
                <a:cs typeface="Arial"/>
              </a:rPr>
              <a:t>pubs.acs.org</a:t>
            </a:r>
            <a:r>
              <a:rPr kumimoji="0" lang="en-US" sz="1200" b="0" i="0" u="sng" strike="noStrike" kern="1200" cap="none" spc="0" normalizeH="0" baseline="0" noProof="0" dirty="0">
                <a:ln>
                  <a:noFill/>
                </a:ln>
                <a:solidFill>
                  <a:prstClr val="black"/>
                </a:solidFill>
                <a:effectLst/>
                <a:uLnTx/>
                <a:uFillTx/>
                <a:latin typeface="Arial"/>
                <a:ea typeface="+mn-ea"/>
                <a:cs typeface="Arial"/>
              </a:rPr>
              <a:t>/</a:t>
            </a:r>
            <a:r>
              <a:rPr kumimoji="0" lang="en-US" sz="1200" b="0" i="0" u="sng" strike="noStrike" kern="1200" cap="none" spc="0" normalizeH="0" baseline="0" noProof="0" dirty="0" err="1">
                <a:ln>
                  <a:noFill/>
                </a:ln>
                <a:solidFill>
                  <a:prstClr val="black"/>
                </a:solidFill>
                <a:effectLst/>
                <a:uLnTx/>
                <a:uFillTx/>
                <a:latin typeface="Arial"/>
                <a:ea typeface="+mn-ea"/>
                <a:cs typeface="Arial"/>
              </a:rPr>
              <a:t>doi</a:t>
            </a:r>
            <a:r>
              <a:rPr kumimoji="0" lang="en-US" sz="1200" b="0" i="0" u="sng" strike="noStrike" kern="1200" cap="none" spc="0" normalizeH="0" baseline="0" noProof="0" dirty="0">
                <a:ln>
                  <a:noFill/>
                </a:ln>
                <a:solidFill>
                  <a:prstClr val="black"/>
                </a:solidFill>
                <a:effectLst/>
                <a:uLnTx/>
                <a:uFillTx/>
                <a:latin typeface="Arial"/>
                <a:ea typeface="+mn-ea"/>
                <a:cs typeface="Arial"/>
              </a:rPr>
              <a:t>/10.1021/acs.jpclett.5c02638</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mn-lt"/>
                <a:ea typeface="+mn-ea"/>
                <a:cs typeface="+mn-cs"/>
              </a:rPr>
              <a:t>Khanna, A., Freixas, V. M., Xu, L., Rouxel, J.R., Govind, N., Garavelli, M., </a:t>
            </a:r>
            <a:r>
              <a:rPr kumimoji="0" lang="en-US" sz="1200" i="0" u="none" strike="noStrike" kern="1200" cap="none" spc="0" normalizeH="0" baseline="0" noProof="0" dirty="0" err="1">
                <a:ln>
                  <a:noFill/>
                </a:ln>
                <a:solidFill>
                  <a:prstClr val="black"/>
                </a:solidFill>
                <a:effectLst/>
                <a:uLnTx/>
                <a:uFillTx/>
                <a:latin typeface="+mn-lt"/>
                <a:ea typeface="+mn-ea"/>
                <a:cs typeface="+mn-cs"/>
              </a:rPr>
              <a:t>Mukamel</a:t>
            </a:r>
            <a:r>
              <a:rPr kumimoji="0" lang="en-US" sz="1200" i="0" u="none" strike="noStrike" kern="1200" cap="none" spc="0" normalizeH="0" baseline="0" noProof="0" dirty="0">
                <a:ln>
                  <a:noFill/>
                </a:ln>
                <a:solidFill>
                  <a:prstClr val="black"/>
                </a:solidFill>
                <a:effectLst/>
                <a:uLnTx/>
                <a:uFillTx/>
                <a:latin typeface="+mn-lt"/>
                <a:ea typeface="+mn-ea"/>
                <a:cs typeface="+mn-cs"/>
              </a:rPr>
              <a:t>, S. Tretiak </a:t>
            </a:r>
            <a:r>
              <a:rPr kumimoji="0" lang="en-US" sz="1200" i="1" u="none" strike="noStrike" kern="1200" cap="none" spc="0" normalizeH="0" baseline="0" noProof="0" dirty="0">
                <a:ln>
                  <a:noFill/>
                </a:ln>
                <a:solidFill>
                  <a:prstClr val="black"/>
                </a:solidFill>
                <a:effectLst/>
                <a:uLnTx/>
                <a:uFillTx/>
                <a:latin typeface="+mn-lt"/>
                <a:ea typeface="+mn-ea"/>
                <a:cs typeface="+mn-cs"/>
              </a:rPr>
              <a:t>Deconstructing Chirality: Probing Local and Non-local Effects in Azobenzene Derivatives with X-ray </a:t>
            </a:r>
            <a:r>
              <a:rPr kumimoji="0" lang="en-US" sz="1200" b="0" i="1" u="none" strike="noStrike" kern="1200" cap="none" spc="0" normalizeH="0" baseline="0" noProof="0" dirty="0">
                <a:ln>
                  <a:noFill/>
                </a:ln>
                <a:solidFill>
                  <a:prstClr val="black"/>
                </a:solidFill>
                <a:effectLst/>
                <a:uLnTx/>
                <a:uFillTx/>
                <a:latin typeface="+mn-lt"/>
                <a:ea typeface="+mn-ea"/>
                <a:cs typeface="+mn-cs"/>
              </a:rPr>
              <a:t>Circular Dichroism </a:t>
            </a:r>
            <a:r>
              <a:rPr kumimoji="0" lang="de-DE" sz="1200" b="0" u="none" strike="noStrike" kern="1200" cap="none" spc="0" normalizeH="0" baseline="0" noProof="0" dirty="0">
                <a:ln>
                  <a:noFill/>
                </a:ln>
                <a:solidFill>
                  <a:prstClr val="black"/>
                </a:solidFill>
                <a:effectLst/>
                <a:uLnTx/>
                <a:uFillTx/>
                <a:latin typeface="+mn-lt"/>
                <a:ea typeface="+mn-ea"/>
                <a:cs typeface="+mn-cs"/>
              </a:rPr>
              <a:t>J. Phys. Chem. Lett., 16, </a:t>
            </a:r>
            <a:r>
              <a:rPr lang="de-DE" sz="1200" kern="1200" dirty="0">
                <a:solidFill>
                  <a:prstClr val="black"/>
                </a:solidFill>
                <a:latin typeface="+mn-lt"/>
                <a:ea typeface="+mn-ea"/>
                <a:cs typeface="+mn-cs"/>
              </a:rPr>
              <a:t>11542 (2025).</a:t>
            </a:r>
            <a:endParaRPr kumimoji="0" lang="de-DE" sz="1200" b="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FAA1E21-1755-4143-E693-708B0C2B308A}"/>
              </a:ext>
            </a:extLst>
          </p:cNvPr>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3255475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1/7/26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1/7/26</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078C-61F6-1F97-A315-F6F241EEB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26768-B78A-36EB-B270-46CE9289012D}"/>
              </a:ext>
            </a:extLst>
          </p:cNvPr>
          <p:cNvSpPr>
            <a:spLocks noGrp="1"/>
          </p:cNvSpPr>
          <p:nvPr>
            <p:ph type="title"/>
          </p:nvPr>
        </p:nvSpPr>
        <p:spPr>
          <a:xfrm>
            <a:off x="437478" y="151620"/>
            <a:ext cx="11317044" cy="801663"/>
          </a:xfrm>
        </p:spPr>
        <p:txBody>
          <a:bodyPr lIns="0" tIns="0" rIns="0" bIns="0">
            <a:noAutofit/>
          </a:bodyPr>
          <a:lstStyle/>
          <a:p>
            <a:pPr algn="ctr"/>
            <a:r>
              <a:rPr lang="en-US" sz="2800" dirty="0">
                <a:latin typeface="Calibri" panose="020F0502020204030204" pitchFamily="34" charset="0"/>
                <a:cs typeface="Calibri" panose="020F0502020204030204" pitchFamily="34" charset="0"/>
              </a:rPr>
              <a:t>Deconstructing Chirality with Site-Specific X-Ray Probes</a:t>
            </a:r>
          </a:p>
        </p:txBody>
      </p:sp>
      <p:sp>
        <p:nvSpPr>
          <p:cNvPr id="3" name="Slide Number Placeholder 2">
            <a:extLst>
              <a:ext uri="{FF2B5EF4-FFF2-40B4-BE49-F238E27FC236}">
                <a16:creationId xmlns:a16="http://schemas.microsoft.com/office/drawing/2014/main" id="{CD6B4E3E-43DE-41A1-AB41-7609D546D256}"/>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23" name="Rectangle 22">
            <a:extLst>
              <a:ext uri="{FF2B5EF4-FFF2-40B4-BE49-F238E27FC236}">
                <a16:creationId xmlns:a16="http://schemas.microsoft.com/office/drawing/2014/main" id="{5A0D68E0-1D56-9B32-4BC1-8A1410A3E130}"/>
              </a:ext>
            </a:extLst>
          </p:cNvPr>
          <p:cNvSpPr/>
          <p:nvPr/>
        </p:nvSpPr>
        <p:spPr>
          <a:xfrm>
            <a:off x="5168631" y="5997372"/>
            <a:ext cx="6789634" cy="307777"/>
          </a:xfrm>
          <a:prstGeom prst="rect">
            <a:avLst/>
          </a:prstGeom>
          <a:noFill/>
        </p:spPr>
        <p:txBody>
          <a:bodyPr wrap="square" lIns="0" tIns="0" rIns="0" bIns="0">
            <a:noAutofit/>
          </a:bodyPr>
          <a:lstStyle/>
          <a:p>
            <a:r>
              <a:rPr lang="en-US" sz="1000" dirty="0"/>
              <a:t>Khanna, A.; Freixas, V. M.; Xu, L.; Rouxel, J. R.; Govind, N.; Garavelli, M.; </a:t>
            </a:r>
            <a:r>
              <a:rPr lang="en-US" sz="1000" dirty="0" err="1"/>
              <a:t>Mukamel</a:t>
            </a:r>
            <a:r>
              <a:rPr lang="en-US" sz="1000" dirty="0"/>
              <a:t>, S.; Tretiak, S. Deconstructing Chirality: Probing Local and Nonlocal Effects in Azobenzene Derivatives with X-Ray Circular Dichroism. </a:t>
            </a:r>
            <a:r>
              <a:rPr lang="en-US" sz="1000" i="1" dirty="0"/>
              <a:t>The Journal of Physical Chemistry Letters.</a:t>
            </a:r>
            <a:r>
              <a:rPr lang="en-US" sz="1000" dirty="0"/>
              <a:t> 2025.</a:t>
            </a:r>
            <a:endParaRPr lang="en-US" sz="1000" dirty="0">
              <a:effectLst/>
            </a:endParaRPr>
          </a:p>
        </p:txBody>
      </p:sp>
      <p:sp>
        <p:nvSpPr>
          <p:cNvPr id="25" name="TextBox 24">
            <a:extLst>
              <a:ext uri="{FF2B5EF4-FFF2-40B4-BE49-F238E27FC236}">
                <a16:creationId xmlns:a16="http://schemas.microsoft.com/office/drawing/2014/main" id="{FC719F6B-8017-D30B-BD1B-AC89043A6962}"/>
              </a:ext>
            </a:extLst>
          </p:cNvPr>
          <p:cNvSpPr txBox="1"/>
          <p:nvPr/>
        </p:nvSpPr>
        <p:spPr>
          <a:xfrm>
            <a:off x="437478" y="5557133"/>
            <a:ext cx="4367088" cy="400110"/>
          </a:xfrm>
          <a:prstGeom prst="rect">
            <a:avLst/>
          </a:prstGeom>
          <a:noFill/>
        </p:spPr>
        <p:txBody>
          <a:bodyPr wrap="square" rtlCol="0">
            <a:spAutoFit/>
          </a:bodyPr>
          <a:lstStyle/>
          <a:p>
            <a:r>
              <a:rPr lang="en-US" sz="1000" b="1" dirty="0"/>
              <a:t>Figure: </a:t>
            </a:r>
            <a:r>
              <a:rPr lang="en-US" sz="1000" dirty="0"/>
              <a:t>X-ray Circular Dichroism (XCD) resolves molecular chirality in azobenzene derivatives.</a:t>
            </a:r>
            <a:endParaRPr lang="en-US" sz="1000" b="1" dirty="0"/>
          </a:p>
        </p:txBody>
      </p:sp>
      <p:sp>
        <p:nvSpPr>
          <p:cNvPr id="7" name="Rectangle 6">
            <a:extLst>
              <a:ext uri="{FF2B5EF4-FFF2-40B4-BE49-F238E27FC236}">
                <a16:creationId xmlns:a16="http://schemas.microsoft.com/office/drawing/2014/main" id="{C19BA8A1-2B66-11C9-AC5C-0FD51F472A6B}"/>
              </a:ext>
            </a:extLst>
          </p:cNvPr>
          <p:cNvSpPr/>
          <p:nvPr/>
        </p:nvSpPr>
        <p:spPr>
          <a:xfrm>
            <a:off x="4367087" y="6302876"/>
            <a:ext cx="5170317"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8" name="TextBox 3">
            <a:extLst>
              <a:ext uri="{FF2B5EF4-FFF2-40B4-BE49-F238E27FC236}">
                <a16:creationId xmlns:a16="http://schemas.microsoft.com/office/drawing/2014/main" id="{DC5D53F9-D3B7-C8CA-A8C4-6A014CE16772}"/>
              </a:ext>
            </a:extLst>
          </p:cNvPr>
          <p:cNvSpPr txBox="1"/>
          <p:nvPr/>
        </p:nvSpPr>
        <p:spPr>
          <a:xfrm>
            <a:off x="233735" y="6149475"/>
            <a:ext cx="4367088" cy="253916"/>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Work was performed, in part, at the Center for Integrated Nanotechnologies.</a:t>
            </a:r>
          </a:p>
        </p:txBody>
      </p:sp>
      <p:pic>
        <p:nvPicPr>
          <p:cNvPr id="9" name="Picture 8" descr="Logo&#10;&#10;AI-generated content may be incorrect.">
            <a:extLst>
              <a:ext uri="{FF2B5EF4-FFF2-40B4-BE49-F238E27FC236}">
                <a16:creationId xmlns:a16="http://schemas.microsoft.com/office/drawing/2014/main" id="{C1F993C2-5385-E3ED-3411-6EE38D280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417" y="6336616"/>
            <a:ext cx="486578" cy="486136"/>
          </a:xfrm>
          <a:prstGeom prst="rect">
            <a:avLst/>
          </a:prstGeom>
        </p:spPr>
      </p:pic>
      <p:sp>
        <p:nvSpPr>
          <p:cNvPr id="4" name="Rectangle 35">
            <a:extLst>
              <a:ext uri="{FF2B5EF4-FFF2-40B4-BE49-F238E27FC236}">
                <a16:creationId xmlns:a16="http://schemas.microsoft.com/office/drawing/2014/main" id="{D0B16F5D-C7C7-3C03-28CC-FB36F4F042EB}"/>
              </a:ext>
            </a:extLst>
          </p:cNvPr>
          <p:cNvSpPr>
            <a:spLocks noChangeArrowheads="1"/>
          </p:cNvSpPr>
          <p:nvPr/>
        </p:nvSpPr>
        <p:spPr bwMode="auto">
          <a:xfrm>
            <a:off x="5168631" y="965906"/>
            <a:ext cx="6816639" cy="1454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200" b="1" dirty="0">
                <a:latin typeface="+mj-lt"/>
                <a:ea typeface="Calibri" pitchFamily="34" charset="0"/>
                <a:cs typeface="Calibri"/>
              </a:rPr>
              <a:t>Scientific Achievement</a:t>
            </a:r>
          </a:p>
          <a:p>
            <a:r>
              <a:rPr lang="en-US" dirty="0">
                <a:latin typeface="+mj-lt"/>
              </a:rPr>
              <a:t>Differentiation of local from non-local chirality revealed that non-local effects can dominate and interfere destructively with local signals. This insight establishes that chiroptical signals can be rationally enhanced through the constructive interference of multiple chiral centers.</a:t>
            </a:r>
          </a:p>
        </p:txBody>
      </p:sp>
      <p:sp>
        <p:nvSpPr>
          <p:cNvPr id="10" name="TextBox 9">
            <a:extLst>
              <a:ext uri="{FF2B5EF4-FFF2-40B4-BE49-F238E27FC236}">
                <a16:creationId xmlns:a16="http://schemas.microsoft.com/office/drawing/2014/main" id="{324BF765-6A63-9DD3-068C-817BC41AFD18}"/>
              </a:ext>
            </a:extLst>
          </p:cNvPr>
          <p:cNvSpPr txBox="1"/>
          <p:nvPr/>
        </p:nvSpPr>
        <p:spPr>
          <a:xfrm>
            <a:off x="5168631" y="3830725"/>
            <a:ext cx="6933273" cy="2061368"/>
          </a:xfrm>
          <a:prstGeom prst="rect">
            <a:avLst/>
          </a:prstGeom>
          <a:noFill/>
        </p:spPr>
        <p:txBody>
          <a:bodyPr wrap="square" lIns="0" tIns="0" rIns="0" bIns="0" rtlCol="0">
            <a:noAutofit/>
          </a:bodyPr>
          <a:lstStyle/>
          <a:p>
            <a:pPr>
              <a:spcAft>
                <a:spcPts val="100"/>
              </a:spcAft>
            </a:pPr>
            <a:r>
              <a:rPr lang="en-US" altLang="ja-JP" sz="2200" b="1" dirty="0">
                <a:latin typeface="+mj-lt"/>
                <a:ea typeface="Calibri" pitchFamily="34" charset="0"/>
                <a:cs typeface="Calibri"/>
              </a:rPr>
              <a:t>Research Details</a:t>
            </a:r>
          </a:p>
          <a:p>
            <a:pPr marL="182880" lvl="1" indent="-137160" fontAlgn="base">
              <a:spcAft>
                <a:spcPts val="100"/>
              </a:spcAft>
              <a:buFont typeface="Arial" panose="020B0604020202020204" pitchFamily="34" charset="0"/>
              <a:buChar char="•"/>
            </a:pPr>
            <a:r>
              <a:rPr lang="en-US" dirty="0">
                <a:latin typeface="+mj-lt"/>
              </a:rPr>
              <a:t>Using Azobenzene, systematically compared Optical CD and X-ray CD responses using quantum chemistry simulations.</a:t>
            </a:r>
          </a:p>
          <a:p>
            <a:pPr marL="182880" lvl="1" indent="-137160" fontAlgn="base">
              <a:spcAft>
                <a:spcPts val="100"/>
              </a:spcAft>
              <a:buFont typeface="Arial" panose="020B0604020202020204" pitchFamily="34" charset="0"/>
              <a:buChar char="•"/>
            </a:pPr>
            <a:r>
              <a:rPr lang="en-US" dirty="0">
                <a:latin typeface="+mj-lt"/>
              </a:rPr>
              <a:t>Deconstructed chiroptical signals by varying the positions of the chiral center (glycine) and the X-ray probe (bromine).</a:t>
            </a:r>
          </a:p>
          <a:p>
            <a:pPr marL="182880" lvl="1" indent="-137160" fontAlgn="base">
              <a:spcAft>
                <a:spcPts val="100"/>
              </a:spcAft>
              <a:buFont typeface="Arial" panose="020B0604020202020204" pitchFamily="34" charset="0"/>
              <a:buChar char="•"/>
            </a:pPr>
            <a:r>
              <a:rPr lang="en-US" dirty="0">
                <a:latin typeface="+mj-lt"/>
              </a:rPr>
              <a:t>Investigated cooperative steric hindrance between substituents as a method for inducing chiroptical response</a:t>
            </a:r>
          </a:p>
        </p:txBody>
      </p:sp>
      <p:sp>
        <p:nvSpPr>
          <p:cNvPr id="11" name="TextBox 10">
            <a:extLst>
              <a:ext uri="{FF2B5EF4-FFF2-40B4-BE49-F238E27FC236}">
                <a16:creationId xmlns:a16="http://schemas.microsoft.com/office/drawing/2014/main" id="{5A07801A-A6B0-AE39-56E6-5833D0A70F90}"/>
              </a:ext>
            </a:extLst>
          </p:cNvPr>
          <p:cNvSpPr txBox="1"/>
          <p:nvPr/>
        </p:nvSpPr>
        <p:spPr>
          <a:xfrm>
            <a:off x="5168632" y="2551712"/>
            <a:ext cx="6933274" cy="1147946"/>
          </a:xfrm>
          <a:prstGeom prst="rect">
            <a:avLst/>
          </a:prstGeom>
          <a:noFill/>
        </p:spPr>
        <p:txBody>
          <a:bodyPr wrap="square" lIns="0" tIns="0" rIns="0" bIns="0" rtlCol="0">
            <a:noAutofit/>
          </a:bodyPr>
          <a:lstStyle/>
          <a:p>
            <a:r>
              <a:rPr lang="en-US" altLang="ja-JP" sz="2200" b="1" dirty="0">
                <a:latin typeface="+mj-lt"/>
                <a:ea typeface="Calibri" pitchFamily="34" charset="0"/>
                <a:cs typeface="Calibri"/>
              </a:rPr>
              <a:t>Significance and Impact</a:t>
            </a:r>
          </a:p>
          <a:p>
            <a:r>
              <a:rPr lang="en-US" dirty="0">
                <a:latin typeface="+mj-lt"/>
              </a:rPr>
              <a:t>This work enables the design of novel materials with tailored light-interaction properties and offers a sophisticated framework for interpreting complex CD spectra to precisely identify sources of chirality. </a:t>
            </a:r>
            <a:endParaRPr lang="en-US" altLang="ja-JP" sz="2200" dirty="0">
              <a:solidFill>
                <a:srgbClr val="000000"/>
              </a:solidFill>
              <a:latin typeface="+mj-lt"/>
              <a:cs typeface="Calibri"/>
            </a:endParaRPr>
          </a:p>
        </p:txBody>
      </p:sp>
      <p:sp>
        <p:nvSpPr>
          <p:cNvPr id="14" name="Rectangle: Rounded Corners 25">
            <a:extLst>
              <a:ext uri="{FF2B5EF4-FFF2-40B4-BE49-F238E27FC236}">
                <a16:creationId xmlns:a16="http://schemas.microsoft.com/office/drawing/2014/main" id="{F67D86E3-C358-EFA6-7FC1-053C211898AD}"/>
              </a:ext>
            </a:extLst>
          </p:cNvPr>
          <p:cNvSpPr/>
          <p:nvPr/>
        </p:nvSpPr>
        <p:spPr>
          <a:xfrm>
            <a:off x="317876" y="1147238"/>
            <a:ext cx="4558877" cy="4336491"/>
          </a:xfrm>
          <a:prstGeom prst="roundRect">
            <a:avLst>
              <a:gd name="adj" fmla="val 8117"/>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pic>
        <p:nvPicPr>
          <p:cNvPr id="15" name="Immagine 15">
            <a:extLst>
              <a:ext uri="{FF2B5EF4-FFF2-40B4-BE49-F238E27FC236}">
                <a16:creationId xmlns:a16="http://schemas.microsoft.com/office/drawing/2014/main" id="{898AF642-F0E7-B862-B32B-0EB5D3C87B2B}"/>
              </a:ext>
            </a:extLst>
          </p:cNvPr>
          <p:cNvPicPr>
            <a:picLocks noChangeAspect="1"/>
          </p:cNvPicPr>
          <p:nvPr/>
        </p:nvPicPr>
        <p:blipFill>
          <a:blip r:embed="rId5"/>
          <a:stretch>
            <a:fillRect/>
          </a:stretch>
        </p:blipFill>
        <p:spPr>
          <a:xfrm>
            <a:off x="7992193" y="6410427"/>
            <a:ext cx="430818" cy="344655"/>
          </a:xfrm>
          <a:prstGeom prst="rect">
            <a:avLst/>
          </a:prstGeom>
        </p:spPr>
      </p:pic>
      <p:pic>
        <p:nvPicPr>
          <p:cNvPr id="16" name="Immagine 17">
            <a:extLst>
              <a:ext uri="{FF2B5EF4-FFF2-40B4-BE49-F238E27FC236}">
                <a16:creationId xmlns:a16="http://schemas.microsoft.com/office/drawing/2014/main" id="{A074F0C8-46D5-0F43-F23C-C21C43F13F22}"/>
              </a:ext>
            </a:extLst>
          </p:cNvPr>
          <p:cNvPicPr>
            <a:picLocks noChangeAspect="1"/>
          </p:cNvPicPr>
          <p:nvPr/>
        </p:nvPicPr>
        <p:blipFill>
          <a:blip r:embed="rId6"/>
          <a:stretch>
            <a:fillRect/>
          </a:stretch>
        </p:blipFill>
        <p:spPr>
          <a:xfrm>
            <a:off x="6096000" y="6426779"/>
            <a:ext cx="367748" cy="367748"/>
          </a:xfrm>
          <a:prstGeom prst="rect">
            <a:avLst/>
          </a:prstGeom>
        </p:spPr>
      </p:pic>
      <p:pic>
        <p:nvPicPr>
          <p:cNvPr id="17" name="Immagine 70">
            <a:extLst>
              <a:ext uri="{FF2B5EF4-FFF2-40B4-BE49-F238E27FC236}">
                <a16:creationId xmlns:a16="http://schemas.microsoft.com/office/drawing/2014/main" id="{229B565F-BD42-0251-6897-7DC680F131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269" t="4626" r="25297" b="22639"/>
          <a:stretch/>
        </p:blipFill>
        <p:spPr>
          <a:xfrm>
            <a:off x="8827153" y="6403391"/>
            <a:ext cx="430818" cy="436561"/>
          </a:xfrm>
          <a:prstGeom prst="rect">
            <a:avLst/>
          </a:prstGeom>
        </p:spPr>
      </p:pic>
      <p:pic>
        <p:nvPicPr>
          <p:cNvPr id="18" name="Picture 17">
            <a:extLst>
              <a:ext uri="{FF2B5EF4-FFF2-40B4-BE49-F238E27FC236}">
                <a16:creationId xmlns:a16="http://schemas.microsoft.com/office/drawing/2014/main" id="{EB8113FC-B344-B674-C08C-A3101E1FF358}"/>
              </a:ext>
            </a:extLst>
          </p:cNvPr>
          <p:cNvPicPr>
            <a:picLocks noChangeAspect="1"/>
          </p:cNvPicPr>
          <p:nvPr/>
        </p:nvPicPr>
        <p:blipFill>
          <a:blip r:embed="rId8" cstate="print">
            <a:extLst>
              <a:ext uri="{28A0092B-C50C-407E-A947-70E740481C1C}">
                <a14:useLocalDpi xmlns:a14="http://schemas.microsoft.com/office/drawing/2010/main" val="0"/>
              </a:ext>
            </a:extLst>
          </a:blip>
          <a:srcRect t="18027" b="20581"/>
          <a:stretch>
            <a:fillRect/>
          </a:stretch>
        </p:blipFill>
        <p:spPr>
          <a:xfrm>
            <a:off x="4580852" y="6473610"/>
            <a:ext cx="1121548" cy="275414"/>
          </a:xfrm>
          <a:prstGeom prst="rect">
            <a:avLst/>
          </a:prstGeom>
        </p:spPr>
      </p:pic>
      <p:pic>
        <p:nvPicPr>
          <p:cNvPr id="19" name="Picture 2">
            <a:extLst>
              <a:ext uri="{FF2B5EF4-FFF2-40B4-BE49-F238E27FC236}">
                <a16:creationId xmlns:a16="http://schemas.microsoft.com/office/drawing/2014/main" id="{72B375FA-F42B-D93C-C124-DC58289168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4228" y="6403391"/>
            <a:ext cx="509081" cy="47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94577"/>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1311</TotalTime>
  <Words>666</Words>
  <Application>Microsoft Macintosh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Office Theme</vt:lpstr>
      <vt:lpstr>Deconstructing Chirality with Site-Specific X-Ray Probes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Avery Marie Cole</cp:lastModifiedBy>
  <cp:revision>15</cp:revision>
  <dcterms:created xsi:type="dcterms:W3CDTF">2023-07-20T14:08:23Z</dcterms:created>
  <dcterms:modified xsi:type="dcterms:W3CDTF">2026-01-07T14:08:25Z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