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79" autoAdjust="0"/>
  </p:normalViewPr>
  <p:slideViewPr>
    <p:cSldViewPr snapToGrid="0">
      <p:cViewPr>
        <p:scale>
          <a:sx n="96" d="100"/>
          <a:sy n="96" d="100"/>
        </p:scale>
        <p:origin x="1932" y="1200"/>
      </p:cViewPr>
      <p:guideLst/>
    </p:cSldViewPr>
  </p:slideViewPr>
  <p:notesTextViewPr>
    <p:cViewPr>
      <p:scale>
        <a:sx n="1" d="1"/>
        <a:sy n="1" d="1"/>
      </p:scale>
      <p:origin x="0" y="-21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lang="en-US" dirty="0" smtClean="0"/>
              <a:t>Liquid crystalline elastomers (LCEs) are anisotropic soft materials capable of large dimensional changes when subjected to a stimulus. The magnitude and directionality of the stimuli-induced thermomechanical response is associated with the alignment of the LCE. Recent reports detail the preparation of LCEs by additive manufacturing (AM) techniques, predominately using direct ink write printing. Another AM technique, digital light process (DLP) 3D printing, has generated significant interest as it affords LCE free-forms with high fidelity and resolution. However, one challenge of printing LCEs using vat polymerization methods such as DLP is enforcing alignment. Here, we document the preparation of aligned, main-chain LCEs via DLP 3D printing using a 100 </a:t>
            </a:r>
            <a:r>
              <a:rPr lang="en-US" dirty="0" err="1" smtClean="0"/>
              <a:t>mT</a:t>
            </a:r>
            <a:r>
              <a:rPr lang="en-US" dirty="0" smtClean="0"/>
              <a:t> magnetic field. Systematic examination isolates the contribution of magnetic field strength, alignment time, and build layer thickness on the degree of orientation in 3D printed LCEs. Informed by this fundamental understanding, DLP is used to print complex LCE free-forms with through-thickness variation in both spatial orientations. The hierarchical variation in spatial orientation within LCE free-forms is used to produce objects that exhibit mechanical instabilities upon heating. DLP printing of aligned LCEs opens new opportunities to fabricate stimuli-responsive materials in form factors optimized for functional use in soft robotics and energy absorption.</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Acknowledgement from paper: </a:t>
            </a:r>
            <a:r>
              <a:rPr lang="en-US" dirty="0" smtClean="0"/>
              <a:t>J.A.H. acknowledges support from the National Science Foundation via a Graduate Research Fellowship. T.J.W. acknowledges support from the National Science Foundation and Air Force Office of Scientific Research. The authors appreciate experimental assistance and consultation with Jonathan Hoang and </a:t>
            </a:r>
            <a:r>
              <a:rPr lang="en-US" dirty="0" err="1" smtClean="0"/>
              <a:t>Joselle</a:t>
            </a:r>
            <a:r>
              <a:rPr lang="en-US" dirty="0" smtClean="0"/>
              <a:t> McCracken. The authors also acknowledge John Cochrane and Esteban Baca for their help in designing and FDM printing the </a:t>
            </a:r>
            <a:r>
              <a:rPr lang="en-US" dirty="0" err="1" smtClean="0"/>
              <a:t>Halbach</a:t>
            </a:r>
            <a:r>
              <a:rPr lang="en-US" dirty="0" smtClean="0"/>
              <a:t> array and custom printing stage. Finally, the authors acknowledge Alex </a:t>
            </a:r>
            <a:r>
              <a:rPr lang="en-US" dirty="0" err="1" smtClean="0"/>
              <a:t>Commisso</a:t>
            </a:r>
            <a:r>
              <a:rPr lang="en-US" dirty="0" smtClean="0"/>
              <a:t> for their helpful tips in DLP printing. This work was performed, in part, at the Center for Integrated Nanotechnologies, an Office of Science User Facility operated for the U.S. Department of Energy (DOE) Office of Science and by the Laboratory Directed Research and Development program at Sandia National Laboratories. Sandia National Laboratories is a multimission laboratory managed and operated by National Technology &amp; Engineering Solutions of Sandia, LLC, a wholly-owned subsidiary of Honeywell International, Inc., for the U.S. DOE's National Nuclear Security Administration under contract DE-NA-0003525. The views expressed in the article do not necessarily represent the views of the U.S. DOE or the United States Government. The authors gratefully acknowledge support from the National Science Foundation through the Harvard MRSEC (DMR-2011754) and the ARO MURI program (W911NF-17-1-03; W911NF-22-1-0219).</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12/9/2024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12/9/2024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5C7456-1612-DE16-3CD3-69AEC68EA248}"/>
              </a:ext>
            </a:extLst>
          </p:cNvPr>
          <p:cNvSpPr/>
          <p:nvPr/>
        </p:nvSpPr>
        <p:spPr>
          <a:xfrm>
            <a:off x="2537927" y="6296959"/>
            <a:ext cx="6975566"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5577350" y="6003940"/>
            <a:ext cx="6868050" cy="338554"/>
          </a:xfrm>
          <a:prstGeom prst="rect">
            <a:avLst/>
          </a:prstGeom>
          <a:noFill/>
        </p:spPr>
        <p:txBody>
          <a:bodyPr wrap="square">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800" b="0" i="0" dirty="0">
                <a:solidFill>
                  <a:srgbClr val="222222"/>
                </a:solidFill>
                <a:effectLst/>
                <a:latin typeface="Arial" panose="020B0604020202020204" pitchFamily="34" charset="0"/>
              </a:rPr>
              <a:t>Herman, </a:t>
            </a:r>
            <a:r>
              <a:rPr lang="en-US" sz="800" b="0" i="0" dirty="0" smtClean="0">
                <a:solidFill>
                  <a:srgbClr val="222222"/>
                </a:solidFill>
                <a:effectLst/>
                <a:latin typeface="Arial" panose="020B0604020202020204" pitchFamily="34" charset="0"/>
              </a:rPr>
              <a:t>J. </a:t>
            </a:r>
            <a:r>
              <a:rPr lang="en-US" sz="800" b="0" i="0" dirty="0">
                <a:solidFill>
                  <a:srgbClr val="222222"/>
                </a:solidFill>
                <a:effectLst/>
                <a:latin typeface="Arial" panose="020B0604020202020204" pitchFamily="34" charset="0"/>
              </a:rPr>
              <a:t>A</a:t>
            </a:r>
            <a:r>
              <a:rPr lang="en-US" sz="800" b="0" i="0" dirty="0" smtClean="0">
                <a:solidFill>
                  <a:srgbClr val="222222"/>
                </a:solidFill>
                <a:effectLst/>
                <a:latin typeface="Arial" panose="020B0604020202020204" pitchFamily="34" charset="0"/>
              </a:rPr>
              <a:t>.; </a:t>
            </a:r>
            <a:r>
              <a:rPr lang="en-US" sz="800" b="0" i="0" dirty="0" err="1" smtClean="0">
                <a:solidFill>
                  <a:srgbClr val="222222"/>
                </a:solidFill>
                <a:effectLst/>
                <a:latin typeface="Arial" panose="020B0604020202020204" pitchFamily="34" charset="0"/>
              </a:rPr>
              <a:t>Telles</a:t>
            </a:r>
            <a:r>
              <a:rPr lang="en-US" sz="800" b="0" i="0" dirty="0" smtClean="0">
                <a:solidFill>
                  <a:srgbClr val="222222"/>
                </a:solidFill>
                <a:effectLst/>
                <a:latin typeface="Arial" panose="020B0604020202020204" pitchFamily="34" charset="0"/>
              </a:rPr>
              <a:t>, R.; </a:t>
            </a:r>
            <a:r>
              <a:rPr lang="en-US" sz="800" b="0" i="0" dirty="0">
                <a:solidFill>
                  <a:srgbClr val="222222"/>
                </a:solidFill>
                <a:effectLst/>
                <a:latin typeface="Arial" panose="020B0604020202020204" pitchFamily="34" charset="0"/>
              </a:rPr>
              <a:t>Caitlyn C. Cook, </a:t>
            </a:r>
            <a:r>
              <a:rPr lang="en-US" sz="800" b="0" i="0" dirty="0" smtClean="0">
                <a:solidFill>
                  <a:srgbClr val="222222"/>
                </a:solidFill>
                <a:effectLst/>
                <a:latin typeface="Arial" panose="020B0604020202020204" pitchFamily="34" charset="0"/>
              </a:rPr>
              <a:t>C. C.; </a:t>
            </a:r>
            <a:r>
              <a:rPr lang="en-US" sz="800" b="0" i="0" dirty="0" err="1" smtClean="0">
                <a:solidFill>
                  <a:srgbClr val="222222"/>
                </a:solidFill>
                <a:effectLst/>
                <a:latin typeface="Arial" panose="020B0604020202020204" pitchFamily="34" charset="0"/>
              </a:rPr>
              <a:t>Leguizamon</a:t>
            </a:r>
            <a:r>
              <a:rPr lang="en-US" sz="800" b="0" i="0" dirty="0">
                <a:solidFill>
                  <a:srgbClr val="222222"/>
                </a:solidFill>
                <a:effectLst/>
                <a:latin typeface="Arial" panose="020B0604020202020204" pitchFamily="34" charset="0"/>
              </a:rPr>
              <a:t>, </a:t>
            </a:r>
            <a:r>
              <a:rPr lang="en-US" sz="800" b="0" i="0" dirty="0" smtClean="0">
                <a:solidFill>
                  <a:srgbClr val="222222"/>
                </a:solidFill>
                <a:effectLst/>
                <a:latin typeface="Arial" panose="020B0604020202020204" pitchFamily="34" charset="0"/>
              </a:rPr>
              <a:t>S. C.; </a:t>
            </a:r>
            <a:r>
              <a:rPr lang="en-US" sz="800" b="0" i="0" dirty="0" err="1" smtClean="0">
                <a:solidFill>
                  <a:srgbClr val="222222"/>
                </a:solidFill>
                <a:effectLst/>
                <a:latin typeface="Arial" panose="020B0604020202020204" pitchFamily="34" charset="0"/>
              </a:rPr>
              <a:t>Lewis,J</a:t>
            </a:r>
            <a:r>
              <a:rPr lang="en-US" sz="800" b="0" i="0" dirty="0" smtClean="0">
                <a:solidFill>
                  <a:srgbClr val="222222"/>
                </a:solidFill>
                <a:effectLst/>
                <a:latin typeface="Arial" panose="020B0604020202020204" pitchFamily="34" charset="0"/>
              </a:rPr>
              <a:t>. A.; Kaehr</a:t>
            </a:r>
            <a:r>
              <a:rPr lang="en-US" sz="800" b="0" i="0" dirty="0">
                <a:solidFill>
                  <a:srgbClr val="222222"/>
                </a:solidFill>
                <a:effectLst/>
                <a:latin typeface="Arial" panose="020B0604020202020204" pitchFamily="34" charset="0"/>
              </a:rPr>
              <a:t>, </a:t>
            </a:r>
            <a:r>
              <a:rPr lang="en-US" sz="800" b="0" i="0" dirty="0" smtClean="0">
                <a:solidFill>
                  <a:srgbClr val="222222"/>
                </a:solidFill>
                <a:effectLst/>
                <a:latin typeface="Arial" panose="020B0604020202020204" pitchFamily="34" charset="0"/>
              </a:rPr>
              <a:t>B.; White, T. J.; Roach, D. J. </a:t>
            </a:r>
            <a:r>
              <a:rPr lang="en-US" sz="800" b="0" i="0" dirty="0">
                <a:solidFill>
                  <a:srgbClr val="222222"/>
                </a:solidFill>
                <a:effectLst/>
                <a:latin typeface="Arial" panose="020B0604020202020204" pitchFamily="34" charset="0"/>
              </a:rPr>
              <a:t>"Digital Light Process 3D Printing of Magnetically Aligned Liquid Crystalline Elastomer Free–forms." </a:t>
            </a:r>
            <a:r>
              <a:rPr lang="en-US" sz="800" b="0" i="1" dirty="0">
                <a:solidFill>
                  <a:srgbClr val="222222"/>
                </a:solidFill>
                <a:effectLst/>
                <a:latin typeface="Arial" panose="020B0604020202020204" pitchFamily="34" charset="0"/>
              </a:rPr>
              <a:t>Advanced Materials</a:t>
            </a:r>
            <a:r>
              <a:rPr lang="en-US" sz="800" b="0" i="0" dirty="0">
                <a:solidFill>
                  <a:srgbClr val="222222"/>
                </a:solidFill>
                <a:effectLst/>
                <a:latin typeface="Arial" panose="020B0604020202020204" pitchFamily="34" charset="0"/>
              </a:rPr>
              <a:t> (2024</a:t>
            </a:r>
            <a:r>
              <a:rPr lang="en-US" sz="800" b="0" i="0" dirty="0" smtClean="0">
                <a:solidFill>
                  <a:srgbClr val="222222"/>
                </a:solidFill>
                <a:effectLst/>
                <a:latin typeface="Arial" panose="020B0604020202020204" pitchFamily="34" charset="0"/>
              </a:rPr>
              <a:t>)</a:t>
            </a:r>
            <a:endParaRPr kumimoji="0" lang="en-US" sz="800" b="0" i="0" u="none" strike="noStrike" kern="1200" cap="none" spc="0" normalizeH="0" baseline="0" noProof="0" dirty="0">
              <a:ln>
                <a:noFill/>
              </a:ln>
              <a:effectLst/>
              <a:uLnTx/>
              <a:uFillTx/>
              <a:ea typeface="+mn-ea"/>
              <a:cs typeface="Arial" panose="020B0604020202020204" pitchFamily="34" charset="0"/>
            </a:endParaRP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5323949" y="2528836"/>
            <a:ext cx="6868051" cy="3299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altLang="ja-JP" sz="2400" b="1" i="0" u="none" strike="noStrike" kern="1200" cap="none" spc="0" normalizeH="0" baseline="0" noProof="0" dirty="0" smtClean="0">
                <a:ln>
                  <a:noFill/>
                </a:ln>
                <a:effectLst/>
                <a:uLnTx/>
                <a:uFillTx/>
                <a:latin typeface="+mj-lt"/>
                <a:ea typeface="Calibri" pitchFamily="34" charset="0"/>
                <a:cs typeface="Calibri"/>
              </a:rPr>
              <a:t>Significance </a:t>
            </a:r>
            <a:r>
              <a:rPr kumimoji="0" lang="en-US" altLang="ja-JP" sz="2400" b="1"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effectLst/>
                <a:uLnTx/>
                <a:uFillTx/>
                <a:latin typeface="+mj-lt"/>
                <a:ea typeface="Calibri" pitchFamily="34" charset="0"/>
                <a:cs typeface="Calibri"/>
              </a:rPr>
              <a:t> Impact</a:t>
            </a:r>
          </a:p>
          <a:p>
            <a:pPr marL="114300" lvl="0" fontAlgn="base">
              <a:spcBef>
                <a:spcPct val="0"/>
              </a:spcBef>
              <a:spcAft>
                <a:spcPts val="600"/>
              </a:spcAft>
              <a:defRPr/>
            </a:pPr>
            <a:r>
              <a:rPr lang="en-US" sz="2000" dirty="0"/>
              <a:t>Molecular alignment in macroscale fabrication is a considerable challenge. </a:t>
            </a:r>
            <a:r>
              <a:rPr kumimoji="0" lang="en-US" sz="2000" b="0" i="0" u="none" strike="noStrike" kern="1200" cap="none" spc="0" normalizeH="0" baseline="0" noProof="0" dirty="0" smtClean="0">
                <a:ln>
                  <a:noFill/>
                </a:ln>
                <a:effectLst/>
                <a:uLnTx/>
                <a:uFillTx/>
                <a:latin typeface="+mj-lt"/>
              </a:rPr>
              <a:t>3D </a:t>
            </a:r>
            <a:r>
              <a:rPr kumimoji="0" lang="en-US" sz="2000" b="0" i="0" u="none" strike="noStrike" kern="1200" cap="none" spc="0" normalizeH="0" baseline="0" noProof="0" dirty="0">
                <a:ln>
                  <a:noFill/>
                </a:ln>
                <a:effectLst/>
                <a:uLnTx/>
                <a:uFillTx/>
                <a:latin typeface="+mj-lt"/>
              </a:rPr>
              <a:t>printing of aligned LCEs provides a straightforward path to fabricate stimuli-responsive materials in form factors optimized for energy absorption and soft robotics.</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altLang="ja-JP" sz="2200" b="1" i="0" u="none" strike="noStrike" kern="1200" cap="none" spc="0" normalizeH="0" baseline="0" noProof="0" dirty="0">
                <a:ln>
                  <a:noFill/>
                </a:ln>
                <a:effectLst/>
                <a:uLnTx/>
                <a:uFillTx/>
                <a:latin typeface="+mj-lt"/>
                <a:ea typeface="Calibri" pitchFamily="34" charset="0"/>
                <a:cs typeface="Calibri"/>
              </a:rPr>
              <a:t>Research Details</a:t>
            </a:r>
          </a:p>
          <a:p>
            <a:pPr marL="288925" marR="0" lvl="1" indent="-1651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en-US" altLang="ja-JP" sz="1600" dirty="0">
                <a:latin typeface="+mj-lt"/>
                <a:cs typeface="Calibri"/>
              </a:rPr>
              <a:t>Static magnetic fields integrated into a commercial 3D printer could be switched layer-to-layer to define complex alignments of LCE molecules.</a:t>
            </a:r>
            <a:endParaRPr kumimoji="0" lang="en-US" altLang="ja-JP" sz="1600" b="0" i="0" u="none" strike="noStrike" kern="1200" cap="none" spc="0" normalizeH="0" baseline="0" noProof="0" dirty="0">
              <a:ln>
                <a:noFill/>
              </a:ln>
              <a:effectLst/>
              <a:uLnTx/>
              <a:uFillTx/>
              <a:latin typeface="+mj-lt"/>
              <a:cs typeface="Calibri"/>
            </a:endParaRPr>
          </a:p>
          <a:p>
            <a:pPr marL="288925" marR="0" lvl="1" indent="-1651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altLang="ja-JP" sz="1600" b="0" i="0" u="none" strike="noStrike" kern="1200" cap="none" spc="0" normalizeH="0" baseline="0" noProof="0" dirty="0">
                <a:ln>
                  <a:noFill/>
                </a:ln>
                <a:effectLst/>
                <a:uLnTx/>
                <a:uFillTx/>
                <a:latin typeface="+mj-lt"/>
                <a:cs typeface="Calibri"/>
              </a:rPr>
              <a:t>Mechanical characterization, wide-angle X-ray scattering, and thermal response were used to evaluate printed actuators and </a:t>
            </a:r>
            <a:r>
              <a:rPr kumimoji="0" lang="en-US" altLang="ja-JP" sz="1600" b="0" i="0" u="none" strike="noStrike" kern="1200" cap="none" spc="0" normalizeH="0" baseline="0" noProof="0" dirty="0" err="1">
                <a:ln>
                  <a:noFill/>
                </a:ln>
                <a:effectLst/>
                <a:uLnTx/>
                <a:uFillTx/>
                <a:latin typeface="+mj-lt"/>
                <a:cs typeface="Calibri"/>
              </a:rPr>
              <a:t>sof</a:t>
            </a:r>
            <a:r>
              <a:rPr lang="en-US" altLang="ja-JP" sz="1600" dirty="0">
                <a:latin typeface="+mj-lt"/>
                <a:cs typeface="Calibri"/>
              </a:rPr>
              <a:t>t robots.</a:t>
            </a:r>
            <a:endParaRPr kumimoji="0" lang="en-US" altLang="ja-JP" sz="1600" b="0" i="0" u="none" strike="noStrike" kern="1200" cap="none" spc="0" normalizeH="0" baseline="0" noProof="0" dirty="0">
              <a:ln>
                <a:noFill/>
              </a:ln>
              <a:effectLst/>
              <a:uLnTx/>
              <a:uFillTx/>
              <a:latin typeface="+mj-lt"/>
              <a:cs typeface="Calibri"/>
            </a:endParaRPr>
          </a:p>
        </p:txBody>
      </p:sp>
      <p:sp>
        <p:nvSpPr>
          <p:cNvPr id="5" name="TextBox 4">
            <a:extLst>
              <a:ext uri="{FF2B5EF4-FFF2-40B4-BE49-F238E27FC236}">
                <a16:creationId xmlns:a16="http://schemas.microsoft.com/office/drawing/2014/main" id="{49B2BCC9-030F-8595-73CD-F119708DF463}"/>
              </a:ext>
            </a:extLst>
          </p:cNvPr>
          <p:cNvSpPr txBox="1"/>
          <p:nvPr/>
        </p:nvSpPr>
        <p:spPr>
          <a:xfrm>
            <a:off x="3586997" y="2891322"/>
            <a:ext cx="1656410" cy="1256818"/>
          </a:xfrm>
          <a:prstGeom prst="rect">
            <a:avLst/>
          </a:prstGeom>
          <a:noFill/>
        </p:spPr>
        <p:txBody>
          <a:bodyPr wrap="square" rtlCol="0">
            <a:noAutofit/>
          </a:bodyPr>
          <a:lstStyle/>
          <a:p>
            <a:r>
              <a:rPr lang="en-US" sz="1050" dirty="0">
                <a:solidFill>
                  <a:srgbClr val="1C1D1E"/>
                </a:solidFill>
                <a:latin typeface="Open Sans" panose="020B0606030504020204" pitchFamily="34" charset="0"/>
              </a:rPr>
              <a:t>(A) A </a:t>
            </a:r>
            <a:r>
              <a:rPr lang="en-US" sz="1050" b="0" i="0" dirty="0">
                <a:solidFill>
                  <a:srgbClr val="1C1D1E"/>
                </a:solidFill>
                <a:effectLst/>
                <a:latin typeface="Open Sans" panose="020B0606030504020204" pitchFamily="34" charset="0"/>
              </a:rPr>
              <a:t>Halbach array integrated with a bottom-up DLP printer is used to define molecular alignment (B) within 3D actuators and soft robots (C).</a:t>
            </a:r>
            <a:endParaRPr lang="en-US" sz="1050" dirty="0"/>
          </a:p>
        </p:txBody>
      </p:sp>
      <p:pic>
        <p:nvPicPr>
          <p:cNvPr id="1026" name="Picture 2" descr="CINT Logo">
            <a:extLst>
              <a:ext uri="{FF2B5EF4-FFF2-40B4-BE49-F238E27FC236}">
                <a16:creationId xmlns:a16="http://schemas.microsoft.com/office/drawing/2014/main" id="{571AE73D-A3FA-C0CF-AF95-E46DE8E60E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783" y="6423021"/>
            <a:ext cx="355061" cy="354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dia National Laboratories - Wikipedia">
            <a:extLst>
              <a:ext uri="{FF2B5EF4-FFF2-40B4-BE49-F238E27FC236}">
                <a16:creationId xmlns:a16="http://schemas.microsoft.com/office/drawing/2014/main" id="{3D450AEA-BECB-C6CE-A2BF-507E2F11BC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8313" y="6423787"/>
            <a:ext cx="872172" cy="3488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de by side logomark and wordmark">
            <a:extLst>
              <a:ext uri="{FF2B5EF4-FFF2-40B4-BE49-F238E27FC236}">
                <a16:creationId xmlns:a16="http://schemas.microsoft.com/office/drawing/2014/main" id="{041E3608-EA53-1BF2-3E6E-153DAF77D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350" y="6423021"/>
            <a:ext cx="1770233" cy="3587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LNL, IBM and Red Hat to Explore Standardized HPC Resource Management  Interface">
            <a:extLst>
              <a:ext uri="{FF2B5EF4-FFF2-40B4-BE49-F238E27FC236}">
                <a16:creationId xmlns:a16="http://schemas.microsoft.com/office/drawing/2014/main" id="{C7191A74-4FDF-5B3D-AEC0-7A9EFA1915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8954" y="6425667"/>
            <a:ext cx="924995" cy="3561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uidelines | University Relations and Marketing | Oregon State University">
            <a:extLst>
              <a:ext uri="{FF2B5EF4-FFF2-40B4-BE49-F238E27FC236}">
                <a16:creationId xmlns:a16="http://schemas.microsoft.com/office/drawing/2014/main" id="{BD36A81C-C234-4387-F58A-6F6918B3DA2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62" t="11541" r="3366" b="14762"/>
          <a:stretch/>
        </p:blipFill>
        <p:spPr bwMode="auto">
          <a:xfrm>
            <a:off x="8234980" y="6408201"/>
            <a:ext cx="1161826" cy="3699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eraldry of Harvard University - Wikipedia">
            <a:extLst>
              <a:ext uri="{FF2B5EF4-FFF2-40B4-BE49-F238E27FC236}">
                <a16:creationId xmlns:a16="http://schemas.microsoft.com/office/drawing/2014/main" id="{7E30AD88-6681-F8E5-7474-950AC5726D5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6052" y="6411884"/>
            <a:ext cx="370459" cy="36077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9CD634E-D010-0B65-6446-E9D8C8F22BDE}"/>
              </a:ext>
            </a:extLst>
          </p:cNvPr>
          <p:cNvSpPr txBox="1"/>
          <p:nvPr/>
        </p:nvSpPr>
        <p:spPr>
          <a:xfrm>
            <a:off x="766637" y="102208"/>
            <a:ext cx="10658726" cy="523220"/>
          </a:xfrm>
          <a:prstGeom prst="rect">
            <a:avLst/>
          </a:prstGeom>
          <a:noFill/>
        </p:spPr>
        <p:txBody>
          <a:bodyPr wrap="square">
            <a:spAutoFit/>
          </a:bodyPr>
          <a:lstStyle/>
          <a:p>
            <a:r>
              <a:rPr lang="en-US" sz="2800" b="1" dirty="0"/>
              <a:t>Magnetic Alignment of Vat Polymerized Liquid Crystal Elastomers </a:t>
            </a:r>
          </a:p>
        </p:txBody>
      </p:sp>
      <p:pic>
        <p:nvPicPr>
          <p:cNvPr id="17" name="Picture 16">
            <a:extLst>
              <a:ext uri="{FF2B5EF4-FFF2-40B4-BE49-F238E27FC236}">
                <a16:creationId xmlns:a16="http://schemas.microsoft.com/office/drawing/2014/main" id="{30ABB359-763A-8A80-A46B-505228BD488D}"/>
              </a:ext>
            </a:extLst>
          </p:cNvPr>
          <p:cNvPicPr>
            <a:picLocks noChangeAspect="1"/>
          </p:cNvPicPr>
          <p:nvPr/>
        </p:nvPicPr>
        <p:blipFill rotWithShape="1">
          <a:blip r:embed="rId9"/>
          <a:srcRect l="8462" t="2266" r="4256" b="2637"/>
          <a:stretch/>
        </p:blipFill>
        <p:spPr>
          <a:xfrm>
            <a:off x="175124" y="785191"/>
            <a:ext cx="3411873" cy="5098774"/>
          </a:xfrm>
          <a:prstGeom prst="rect">
            <a:avLst/>
          </a:prstGeom>
        </p:spPr>
      </p:pic>
      <p:sp>
        <p:nvSpPr>
          <p:cNvPr id="19" name="Rectangle 35">
            <a:extLst>
              <a:ext uri="{FF2B5EF4-FFF2-40B4-BE49-F238E27FC236}">
                <a16:creationId xmlns:a16="http://schemas.microsoft.com/office/drawing/2014/main" id="{322F0C1E-BB76-835D-DB74-01D75D303C0B}"/>
              </a:ext>
            </a:extLst>
          </p:cNvPr>
          <p:cNvSpPr>
            <a:spLocks noChangeArrowheads="1"/>
          </p:cNvSpPr>
          <p:nvPr/>
        </p:nvSpPr>
        <p:spPr bwMode="auto">
          <a:xfrm>
            <a:off x="5323949" y="797593"/>
            <a:ext cx="6751528" cy="1731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2400" b="1" i="0" u="none" strike="noStrike" kern="1200" cap="none" spc="0" normalizeH="0" baseline="0" noProof="0" dirty="0">
                <a:ln>
                  <a:noFill/>
                </a:ln>
                <a:effectLst/>
                <a:uLnTx/>
                <a:uFillTx/>
                <a:latin typeface="+mj-lt"/>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0" u="none" strike="noStrike" kern="1200" cap="none" spc="0" normalizeH="0" baseline="0" noProof="0" dirty="0" smtClean="0">
                <a:ln>
                  <a:noFill/>
                </a:ln>
                <a:effectLst/>
                <a:uLnTx/>
                <a:uFillTx/>
                <a:latin typeface="+mj-lt"/>
                <a:ea typeface="+mn-ea"/>
                <a:cs typeface="+mn-cs"/>
              </a:rPr>
              <a:t>A novel process </a:t>
            </a:r>
            <a:r>
              <a:rPr kumimoji="0" lang="en-US" sz="2000" b="0" i="0" u="none" strike="noStrike" kern="1200" cap="none" spc="0" normalizeH="0" baseline="0" noProof="0" dirty="0">
                <a:ln>
                  <a:noFill/>
                </a:ln>
                <a:effectLst/>
                <a:uLnTx/>
                <a:uFillTx/>
                <a:latin typeface="+mj-lt"/>
                <a:ea typeface="+mn-ea"/>
                <a:cs typeface="+mn-cs"/>
              </a:rPr>
              <a:t>to 3D print aligned liquid crystal elastomers (LCEs) </a:t>
            </a:r>
            <a:r>
              <a:rPr kumimoji="0" lang="en-US" sz="2000" b="0" i="0" u="none" strike="noStrike" kern="1200" cap="none" spc="0" normalizeH="0" baseline="0" noProof="0" dirty="0" smtClean="0">
                <a:ln>
                  <a:noFill/>
                </a:ln>
                <a:effectLst/>
                <a:uLnTx/>
                <a:uFillTx/>
                <a:latin typeface="+mj-lt"/>
                <a:ea typeface="+mn-ea"/>
                <a:cs typeface="+mn-cs"/>
              </a:rPr>
              <a:t>by </a:t>
            </a:r>
            <a:r>
              <a:rPr kumimoji="0" lang="en-US" sz="2000" b="0" i="0" u="none" strike="noStrike" kern="1200" cap="none" spc="0" normalizeH="0" baseline="0" noProof="0" dirty="0">
                <a:ln>
                  <a:noFill/>
                </a:ln>
                <a:effectLst/>
                <a:uLnTx/>
                <a:uFillTx/>
                <a:latin typeface="+mj-lt"/>
                <a:ea typeface="+mn-ea"/>
                <a:cs typeface="+mn-cs"/>
              </a:rPr>
              <a:t>integrating defined magnetic fields (Halbach arrays) into a digital light processing (DLP) vat polymerization setup</a:t>
            </a:r>
            <a:r>
              <a:rPr kumimoji="0" lang="en-US" sz="2000" b="0" i="0" u="none" strike="noStrike" kern="1200" cap="none" spc="0" normalizeH="0" baseline="0" noProof="0" dirty="0" smtClean="0">
                <a:ln>
                  <a:noFill/>
                </a:ln>
                <a:effectLst/>
                <a:uLnTx/>
                <a:uFillTx/>
                <a:latin typeface="+mj-lt"/>
                <a:ea typeface="+mn-ea"/>
                <a:cs typeface="+mn-cs"/>
              </a:rPr>
              <a:t>.</a:t>
            </a:r>
            <a:endParaRPr kumimoji="0" lang="en-US" sz="2000" b="0" i="0" u="none" strike="noStrike" kern="1200" cap="none" spc="0" normalizeH="0" baseline="0" noProof="0" dirty="0">
              <a:ln>
                <a:noFill/>
              </a:ln>
              <a:effectLst/>
              <a:uLnTx/>
              <a:uFillTx/>
              <a:latin typeface="+mj-lt"/>
              <a:ea typeface="+mn-ea"/>
              <a:cs typeface="+mn-cs"/>
            </a:endParaRPr>
          </a:p>
        </p:txBody>
      </p:sp>
      <p:sp>
        <p:nvSpPr>
          <p:cNvPr id="20" name="Rectangle 19">
            <a:extLst>
              <a:ext uri="{FF2B5EF4-FFF2-40B4-BE49-F238E27FC236}">
                <a16:creationId xmlns:a16="http://schemas.microsoft.com/office/drawing/2014/main" id="{61E319B0-40C1-4006-BDAD-053C6FD8ABA8}"/>
              </a:ext>
            </a:extLst>
          </p:cNvPr>
          <p:cNvSpPr/>
          <p:nvPr/>
        </p:nvSpPr>
        <p:spPr>
          <a:xfrm>
            <a:off x="-33569" y="6075221"/>
            <a:ext cx="4695021" cy="221738"/>
          </a:xfrm>
          <a:prstGeom prst="rect">
            <a:avLst/>
          </a:prstGeom>
          <a:noFill/>
        </p:spPr>
        <p:txBody>
          <a:bodyPr wrap="square">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050" b="0" i="0" dirty="0" smtClean="0">
                <a:solidFill>
                  <a:srgbClr val="222222"/>
                </a:solidFill>
                <a:effectLst/>
                <a:latin typeface="Arial" panose="020B0604020202020204" pitchFamily="34" charset="0"/>
              </a:rPr>
              <a:t>Work was performed, in part, at the Center for Integrated Nanotechnologies.</a:t>
            </a:r>
            <a:endParaRPr kumimoji="0" lang="en-US" sz="1050" b="0" i="0" u="none" strike="noStrike" kern="1200" cap="none" spc="0" normalizeH="0" baseline="0" noProof="0" dirty="0">
              <a:ln>
                <a:noFill/>
              </a:ln>
              <a:effectLst/>
              <a:uLnTx/>
              <a:uFillTx/>
              <a:cs typeface="Arial" panose="020B0604020202020204" pitchFamily="34" charset="0"/>
            </a:endParaRPr>
          </a:p>
        </p:txBody>
      </p:sp>
    </p:spTree>
    <p:extLst>
      <p:ext uri="{BB962C8B-B14F-4D97-AF65-F5344CB8AC3E}">
        <p14:creationId xmlns:p14="http://schemas.microsoft.com/office/powerpoint/2010/main" val="285146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2.xml><?xml version="1.0" encoding="utf-8"?>
<ds:datastoreItem xmlns:ds="http://schemas.openxmlformats.org/officeDocument/2006/customXml" ds:itemID="{8779A9CC-1221-4480-B719-A3FDECFA9433}">
  <ds:schemaRefs>
    <ds:schemaRef ds:uri="http://schemas.microsoft.com/office/infopath/2007/PartnerControls"/>
    <ds:schemaRef ds:uri="d3abd939-9d94-49d1-925a-c93fb1ff4b6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bc761791-33a0-47b7-8145-9d3c2515a3a0"/>
    <ds:schemaRef ds:uri="http://www.w3.org/XML/1998/namespace"/>
    <ds:schemaRef ds:uri="http://purl.org/dc/dcmitype/"/>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2050</TotalTime>
  <Words>693</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Avenir Next LT Pro</vt:lpstr>
      <vt:lpstr>AvenirNext LT Pro Bold</vt:lpstr>
      <vt:lpstr>AvenirNext LT Pro Regular</vt:lpstr>
      <vt:lpstr>Calibri</vt:lpstr>
      <vt:lpstr>Open Sans</vt:lpstr>
      <vt:lpstr>Segoe UI Black</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11</cp:revision>
  <dcterms:created xsi:type="dcterms:W3CDTF">2023-07-20T14:08:23Z</dcterms:created>
  <dcterms:modified xsi:type="dcterms:W3CDTF">2024-12-09T20:20:18Z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