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C45"/>
    <a:srgbClr val="10436A"/>
    <a:srgbClr val="333333"/>
    <a:srgbClr val="555555"/>
    <a:srgbClr val="3B5458"/>
    <a:srgbClr val="541D14"/>
    <a:srgbClr val="072815"/>
    <a:srgbClr val="0D212F"/>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882" autoAdjust="0"/>
  </p:normalViewPr>
  <p:slideViewPr>
    <p:cSldViewPr snapToGrid="0">
      <p:cViewPr varScale="1">
        <p:scale>
          <a:sx n="139" d="100"/>
          <a:sy n="139" d="100"/>
        </p:scale>
        <p:origin x="29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NOT the abstract of the paper… more like talking points for a non-expert speaker using the slide that summarize the most important aspects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Future microelectronic technology will require integration of advanced materials such as two-dimensional (2D) semiconductors for improved performance, however,  operation of such devices generates heat which can impact their function including delamination and device failure. Heating a material usually results in the atoms arranged within the lattice to expand but things “get weird” when materials become only one to a few atoms thick. At such extremes, these 2D materials behave differently including the degree of thermal expansion and even the possibility of contraction, and existing experimental techniques have drawbacks that have led to large discrepancies of reported values in the literature.</a:t>
            </a:r>
            <a:r>
              <a:rPr lang="en-US" dirty="0">
                <a:effectLst/>
              </a:rPr>
              <a:t>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In new collaborative work between the Center for Integrated Nanotechnologies, The Molecular Foundry, and Seoul National University, a new methodology for measuring precise lattice parameters is presented which employs a complex-shaped electron beam and four-dimensional scanning transmission electron microscopy (4D-STEM) and computational analysis of these datasets to reveal the local material structure as a function of temperature for accurate determination of thermal expansion.</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a:rPr>
              <a:t>We</a:t>
            </a:r>
            <a:r>
              <a:rPr lang="en-US" sz="1800" dirty="0">
                <a:effectLst/>
                <a:latin typeface="Arial" panose="020B0604020202020204" pitchFamily="34" charset="0"/>
                <a:ea typeface="Arial" panose="020B0604020202020204" pitchFamily="34" charset="0"/>
              </a:rPr>
              <a:t> are the first to show that nanometer scale electron diffraction can be used to measure strain and orientation sensitively enough to measure a weak thermal effect, demonstrated in our paper by measuring thermal expansion in the two-dimensional semiconductor tungsten </a:t>
            </a:r>
            <a:r>
              <a:rPr lang="en-US" sz="1800" dirty="0" err="1">
                <a:effectLst/>
                <a:latin typeface="Arial" panose="020B0604020202020204" pitchFamily="34" charset="0"/>
                <a:ea typeface="Arial" panose="020B0604020202020204" pitchFamily="34" charset="0"/>
              </a:rPr>
              <a:t>diselenide</a:t>
            </a:r>
            <a:r>
              <a:rPr lang="en-US" sz="1800" dirty="0">
                <a:effectLst/>
                <a:latin typeface="Arial" panose="020B0604020202020204" pitchFamily="34" charset="0"/>
                <a:ea typeface="Arial" panose="020B0604020202020204" pitchFamily="34" charset="0"/>
              </a:rPr>
              <a:t>. Before this the scientific community thought this could not be done with TEM since the rule of thumb is that quantitative electron diffraction has about a 2 % uncertainty, but thermal expansion would require uncertainty better than 0.01 %.</a:t>
            </a:r>
            <a:r>
              <a:rPr lang="en-US" dirty="0">
                <a:effectLst/>
              </a:rPr>
              <a:t> Patterned electron probes, first invented by The Molecular Foundry, allowed us to reach this low uncertainty level.</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from the paper, with additional info if the acknowledgement is not sufficient to list the organizations that supported the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This work was supported by the Laboratory Directed Research and Development program of Los Alamos National Laboratory under project numbers 20230014DR, 20220485MFR, 20190516ECR, and National Security Education Center under project numbers IMS RR19PETT, IMS RR21PETT, and ISTI IP2104MP. Work at the Molecular Foundry was supported by the Office of Science, Office of Basic Energy Sciences, of the U.S. Department of Energy under Contract no. DE-AC02-05CH11231. C.O. acknowledges additional support from the Department of Energy Early Career Research Award program. C.-H.L acknowledges the support by the National R&amp;D Program through the National Research Foundation of Korea (NRF) funded by the Ministry of Science and ICT (2023R1A2C3005923 and 2020M3D1A1110548). This work was performed in part at the Center for Integrated Nanotechnologies, an Office of Science User Facility operated for the U.S. Department of Energy (DOE) Office of Science. Los Alamos National Laboratory, an affirmative action equal opportunity employer, is managed by Triad National Security, LLC for the U.S. Department of Energy's NNSA, under contract 89233218CNA000001.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discover.lanl.gov</a:t>
            </a:r>
            <a:r>
              <a:rPr kumimoji="0" lang="en-US" sz="1200" b="0" i="0" u="none" strike="noStrike" kern="1200" cap="none" spc="0" normalizeH="0" baseline="0" noProof="0" dirty="0">
                <a:ln>
                  <a:noFill/>
                </a:ln>
                <a:solidFill>
                  <a:srgbClr val="106636"/>
                </a:solidFill>
                <a:effectLst/>
                <a:uLnTx/>
                <a:uFillTx/>
                <a:latin typeface="+mn-lt"/>
                <a:ea typeface="+mn-ea"/>
                <a:cs typeface="+mn-cs"/>
              </a:rPr>
              <a:t>/news/0627-atomically-thin-materials/</a:t>
            </a: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10/14/2024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10/14/2024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fontScale="90000"/>
          </a:bodyPr>
          <a:lstStyle/>
          <a:p>
            <a:pPr algn="ctr"/>
            <a:r>
              <a:rPr lang="en-US" sz="2800" dirty="0"/>
              <a:t>Patterned Electron Probes Enable Direct Measurement of the Thermal Expansion Coefficient of an Atomically Thin Semiconductor</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6293" y="998537"/>
            <a:ext cx="6816639"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dirty="0">
                <a:latin typeface="+mj-lt"/>
              </a:rPr>
              <a:t>Discovery that patterned electron probes yield an extra level of precision in measuring lattice parameters enabling direct measurement of the thermal expansion coefficient (TEC) of a 2D material, WSe</a:t>
            </a:r>
            <a:r>
              <a:rPr lang="en-US" baseline="-25000" dirty="0">
                <a:latin typeface="+mj-lt"/>
              </a:rPr>
              <a:t>2</a:t>
            </a:r>
            <a:r>
              <a:rPr lang="en-US" dirty="0">
                <a:latin typeface="+mj-lt"/>
              </a:rPr>
              <a:t>, which is promising as it falls within the value of conventional materials used in microelectronics.</a:t>
            </a:r>
            <a:endParaRPr lang="en-US" sz="2000" dirty="0">
              <a:latin typeface="+mj-lt"/>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976294" y="4291746"/>
            <a:ext cx="6933273" cy="1379865"/>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sz="1200" dirty="0">
                <a:latin typeface="+mj-lt"/>
              </a:rPr>
              <a:t>Heating experiments were performed on wafer-scale polycrystalline monolayer WSe</a:t>
            </a:r>
            <a:r>
              <a:rPr lang="en-US" sz="1200" baseline="-25000" dirty="0">
                <a:latin typeface="+mj-lt"/>
              </a:rPr>
              <a:t>2</a:t>
            </a:r>
            <a:r>
              <a:rPr lang="en-US" sz="1200" dirty="0">
                <a:latin typeface="+mj-lt"/>
              </a:rPr>
              <a:t> transferred onto TEM grids with 2 </a:t>
            </a:r>
            <a:r>
              <a:rPr lang="en-US" sz="1200" dirty="0">
                <a:latin typeface="Symbol" pitchFamily="2" charset="2"/>
              </a:rPr>
              <a:t>m</a:t>
            </a:r>
            <a:r>
              <a:rPr lang="en-US" sz="1200" dirty="0">
                <a:latin typeface="+mj-lt"/>
              </a:rPr>
              <a:t>m diameter holes, and heated in a furnace-style sample holder.</a:t>
            </a:r>
          </a:p>
          <a:p>
            <a:pPr marL="182880" lvl="1" indent="-182880" fontAlgn="base">
              <a:buFont typeface="Arial" panose="020B0604020202020204" pitchFamily="34" charset="0"/>
              <a:buChar char="•"/>
            </a:pPr>
            <a:r>
              <a:rPr lang="en-US" sz="1200" dirty="0">
                <a:latin typeface="+mj-lt"/>
              </a:rPr>
              <a:t>4D-STEM was performed at 60 keV from room temperature up to ~550 °C, and detailed computational processing performed to obtain the evolution in lattice parameter statistics as the sample was heated. This was compared against density functional theory calculations.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3" y="2845196"/>
            <a:ext cx="6933274" cy="1446550"/>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1600" dirty="0">
                <a:latin typeface="+mj-lt"/>
              </a:rPr>
              <a:t>Our discovery establishes that the in-plane TEC of large-scale polycrystalline monolayer WSe</a:t>
            </a:r>
            <a:r>
              <a:rPr lang="en-US" sz="1600" baseline="-25000" dirty="0">
                <a:latin typeface="+mj-lt"/>
              </a:rPr>
              <a:t>2</a:t>
            </a:r>
            <a:r>
              <a:rPr lang="en-US" sz="1600" dirty="0">
                <a:latin typeface="+mj-lt"/>
              </a:rPr>
              <a:t> [(3.5±0.9)×10</a:t>
            </a:r>
            <a:r>
              <a:rPr lang="en-US" sz="1600" baseline="30000" dirty="0">
                <a:latin typeface="+mj-lt"/>
              </a:rPr>
              <a:t>-6</a:t>
            </a:r>
            <a:r>
              <a:rPr lang="en-US" sz="1600" dirty="0">
                <a:latin typeface="+mj-lt"/>
              </a:rPr>
              <a:t> K</a:t>
            </a:r>
            <a:r>
              <a:rPr lang="en-US" sz="1600" baseline="30000" dirty="0">
                <a:latin typeface="+mj-lt"/>
              </a:rPr>
              <a:t>-1</a:t>
            </a:r>
            <a:r>
              <a:rPr lang="en-US" sz="1600" dirty="0">
                <a:latin typeface="+mj-lt"/>
              </a:rPr>
              <a:t>] is indeed more in line with the bulk TEC, while the out-of-plane TEC [(57±20)×10</a:t>
            </a:r>
            <a:r>
              <a:rPr lang="en-US" sz="1600" baseline="30000" dirty="0">
                <a:latin typeface="+mj-lt"/>
              </a:rPr>
              <a:t>-6</a:t>
            </a:r>
            <a:r>
              <a:rPr lang="en-US" sz="1600" dirty="0">
                <a:latin typeface="+mj-lt"/>
              </a:rPr>
              <a:t> K</a:t>
            </a:r>
            <a:r>
              <a:rPr lang="en-US" sz="1600" baseline="30000" dirty="0">
                <a:latin typeface="+mj-lt"/>
              </a:rPr>
              <a:t>-1</a:t>
            </a:r>
            <a:r>
              <a:rPr lang="en-US" sz="1600" dirty="0">
                <a:latin typeface="+mj-lt"/>
              </a:rPr>
              <a:t>] is an order of magnitude larger than bulk.</a:t>
            </a:r>
          </a:p>
        </p:txBody>
      </p:sp>
      <p:sp>
        <p:nvSpPr>
          <p:cNvPr id="23" name="Rectangle 22">
            <a:extLst>
              <a:ext uri="{FF2B5EF4-FFF2-40B4-BE49-F238E27FC236}">
                <a16:creationId xmlns:a16="http://schemas.microsoft.com/office/drawing/2014/main" id="{61E319B0-40C1-4006-BDAD-053C6FD8ABA8}"/>
              </a:ext>
            </a:extLst>
          </p:cNvPr>
          <p:cNvSpPr/>
          <p:nvPr/>
        </p:nvSpPr>
        <p:spPr>
          <a:xfrm>
            <a:off x="5177017" y="5671611"/>
            <a:ext cx="6882063" cy="563215"/>
          </a:xfrm>
          <a:prstGeom prst="rect">
            <a:avLst/>
          </a:prstGeom>
          <a:noFill/>
        </p:spPr>
        <p:txBody>
          <a:bodyPr wrap="square">
            <a:noAutofit/>
          </a:bodyPr>
          <a:lstStyle/>
          <a:p>
            <a:pPr fontAlgn="auto">
              <a:spcBef>
                <a:spcPts val="600"/>
              </a:spcBef>
              <a:spcAft>
                <a:spcPts val="0"/>
              </a:spcAft>
            </a:pPr>
            <a:r>
              <a:rPr lang="en-US" sz="1000" dirty="0" err="1">
                <a:cs typeface="Arial" panose="020B0604020202020204" pitchFamily="34" charset="0"/>
              </a:rPr>
              <a:t>Kucinski</a:t>
            </a:r>
            <a:r>
              <a:rPr lang="en-US" sz="1000" dirty="0">
                <a:cs typeface="Arial" panose="020B0604020202020204" pitchFamily="34" charset="0"/>
              </a:rPr>
              <a:t>, T.;</a:t>
            </a:r>
            <a:r>
              <a:rPr lang="en-US" sz="1000" dirty="0" err="1">
                <a:cs typeface="Arial" panose="020B0604020202020204" pitchFamily="34" charset="0"/>
              </a:rPr>
              <a:t>Dhall</a:t>
            </a:r>
            <a:r>
              <a:rPr lang="en-US" sz="1000" dirty="0">
                <a:cs typeface="Arial" panose="020B0604020202020204" pitchFamily="34" charset="0"/>
              </a:rPr>
              <a:t>, R.; </a:t>
            </a:r>
            <a:r>
              <a:rPr lang="en-US" sz="1000" dirty="0" err="1">
                <a:cs typeface="Arial" panose="020B0604020202020204" pitchFamily="34" charset="0"/>
              </a:rPr>
              <a:t>Savitzky</a:t>
            </a:r>
            <a:r>
              <a:rPr lang="en-US" sz="1000" dirty="0">
                <a:cs typeface="Arial" panose="020B0604020202020204" pitchFamily="34" charset="0"/>
              </a:rPr>
              <a:t>, B.; </a:t>
            </a:r>
            <a:r>
              <a:rPr lang="en-US" sz="1000" dirty="0" err="1">
                <a:cs typeface="Arial" panose="020B0604020202020204" pitchFamily="34" charset="0"/>
              </a:rPr>
              <a:t>Ophus</a:t>
            </a:r>
            <a:r>
              <a:rPr lang="en-US" sz="1000" dirty="0">
                <a:cs typeface="Arial" panose="020B0604020202020204" pitchFamily="34" charset="0"/>
              </a:rPr>
              <a:t>, C.; Karkee, R.; Mishra, A.; E. </a:t>
            </a:r>
            <a:r>
              <a:rPr lang="en-US" sz="1000" dirty="0" err="1">
                <a:cs typeface="Arial" panose="020B0604020202020204" pitchFamily="34" charset="0"/>
              </a:rPr>
              <a:t>Dervishi</a:t>
            </a:r>
            <a:r>
              <a:rPr lang="en-US" sz="1000" dirty="0">
                <a:cs typeface="Arial" panose="020B0604020202020204" pitchFamily="34" charset="0"/>
              </a:rPr>
              <a:t>, E.; Kang, J.H.; Lee, C.-H.; Yoo, J.; Pettes, M.T. "Direct Measurement of the Thermal Expansion Coefficient of Epitaxial Wse2 by Four-Dimensional Scanning Transmission Electron Microscopy," </a:t>
            </a:r>
            <a:r>
              <a:rPr lang="en-US" sz="1000" i="1" dirty="0">
                <a:cs typeface="Arial" panose="020B0604020202020204" pitchFamily="34" charset="0"/>
              </a:rPr>
              <a:t>ACS Nano</a:t>
            </a:r>
            <a:r>
              <a:rPr lang="en-US" sz="1000" dirty="0">
                <a:cs typeface="Arial" panose="020B0604020202020204" pitchFamily="34" charset="0"/>
              </a:rPr>
              <a:t> 2024, </a:t>
            </a:r>
            <a:r>
              <a:rPr lang="en-US" sz="1000" i="1" dirty="0">
                <a:cs typeface="Arial" panose="020B0604020202020204" pitchFamily="34" charset="0"/>
              </a:rPr>
              <a:t>18</a:t>
            </a:r>
            <a:r>
              <a:rPr lang="en-US" sz="1000" dirty="0">
                <a:cs typeface="Arial" panose="020B0604020202020204" pitchFamily="34" charset="0"/>
              </a:rPr>
              <a:t>, 17725–17734, DOI: 10.1021/acsnano.4c02996.</a:t>
            </a:r>
          </a:p>
        </p:txBody>
      </p:sp>
      <p:sp>
        <p:nvSpPr>
          <p:cNvPr id="25" name="TextBox 24">
            <a:extLst>
              <a:ext uri="{FF2B5EF4-FFF2-40B4-BE49-F238E27FC236}">
                <a16:creationId xmlns:a16="http://schemas.microsoft.com/office/drawing/2014/main" id="{C305734B-C473-4428-A1A0-2D2513B567F5}"/>
              </a:ext>
            </a:extLst>
          </p:cNvPr>
          <p:cNvSpPr txBox="1"/>
          <p:nvPr/>
        </p:nvSpPr>
        <p:spPr>
          <a:xfrm>
            <a:off x="96253" y="4822643"/>
            <a:ext cx="4730528" cy="646331"/>
          </a:xfrm>
          <a:prstGeom prst="rect">
            <a:avLst/>
          </a:prstGeom>
          <a:noFill/>
        </p:spPr>
        <p:txBody>
          <a:bodyPr wrap="square" rtlCol="0">
            <a:spAutoFit/>
          </a:bodyPr>
          <a:lstStyle/>
          <a:p>
            <a:pPr marR="0">
              <a:spcBef>
                <a:spcPts val="1200"/>
              </a:spcBef>
              <a:spcAft>
                <a:spcPts val="1200"/>
              </a:spcAft>
            </a:pPr>
            <a:r>
              <a:rPr lang="en-US" sz="1200" dirty="0">
                <a:solidFill>
                  <a:sysClr val="windowText" lastClr="000000"/>
                </a:solidFill>
                <a:latin typeface="Arial" charset="0"/>
                <a:cs typeface="Arial" charset="0"/>
              </a:rPr>
              <a:t>(left) Exaggerated depiction of scattering from the complex-shaped electron probe and (right) experimental changes in lattice parameters with temperature used to obtain the TEC of 2D WSe</a:t>
            </a:r>
            <a:r>
              <a:rPr lang="en-US" sz="1200" baseline="-25000" dirty="0">
                <a:solidFill>
                  <a:sysClr val="windowText" lastClr="000000"/>
                </a:solidFill>
                <a:latin typeface="Arial" charset="0"/>
                <a:cs typeface="Arial" charset="0"/>
              </a:rPr>
              <a:t>2</a:t>
            </a:r>
            <a:r>
              <a:rPr lang="en-US" sz="1200" dirty="0">
                <a:solidFill>
                  <a:sysClr val="windowText" lastClr="000000"/>
                </a:solidFill>
                <a:latin typeface="Arial" charset="0"/>
                <a:cs typeface="Arial" charset="0"/>
              </a:rPr>
              <a:t>.</a:t>
            </a:r>
          </a:p>
        </p:txBody>
      </p:sp>
      <p:pic>
        <p:nvPicPr>
          <p:cNvPr id="7" name="Picture 6" descr="A magazine cover with a colorful light&#10;&#10;Description automatically generated with medium confidence">
            <a:extLst>
              <a:ext uri="{FF2B5EF4-FFF2-40B4-BE49-F238E27FC236}">
                <a16:creationId xmlns:a16="http://schemas.microsoft.com/office/drawing/2014/main" id="{E085E5BE-657C-E8B4-6AE2-E75852111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69" y="1059562"/>
            <a:ext cx="2561054" cy="3406028"/>
          </a:xfrm>
          <a:prstGeom prst="rect">
            <a:avLst/>
          </a:prstGeom>
        </p:spPr>
      </p:pic>
      <p:pic>
        <p:nvPicPr>
          <p:cNvPr id="8" name="Picture 7">
            <a:extLst>
              <a:ext uri="{FF2B5EF4-FFF2-40B4-BE49-F238E27FC236}">
                <a16:creationId xmlns:a16="http://schemas.microsoft.com/office/drawing/2014/main" id="{95FDAF98-F5F9-89DB-E058-E2AA8A0A71C7}"/>
              </a:ext>
            </a:extLst>
          </p:cNvPr>
          <p:cNvPicPr>
            <a:picLocks noChangeAspect="1"/>
          </p:cNvPicPr>
          <p:nvPr/>
        </p:nvPicPr>
        <p:blipFill>
          <a:blip r:embed="rId4"/>
          <a:srcRect l="61247"/>
          <a:stretch/>
        </p:blipFill>
        <p:spPr>
          <a:xfrm>
            <a:off x="3018503" y="1382905"/>
            <a:ext cx="1488995" cy="3091242"/>
          </a:xfrm>
          <a:prstGeom prst="rect">
            <a:avLst/>
          </a:prstGeom>
          <a:solidFill>
            <a:schemeClr val="bg1"/>
          </a:solidFill>
        </p:spPr>
      </p:pic>
      <p:sp>
        <p:nvSpPr>
          <p:cNvPr id="4" name="Rectangle 3">
            <a:extLst>
              <a:ext uri="{FF2B5EF4-FFF2-40B4-BE49-F238E27FC236}">
                <a16:creationId xmlns:a16="http://schemas.microsoft.com/office/drawing/2014/main" id="{D01A48F4-88D1-EC8A-9182-C868B1E7B610}"/>
              </a:ext>
            </a:extLst>
          </p:cNvPr>
          <p:cNvSpPr/>
          <p:nvPr/>
        </p:nvSpPr>
        <p:spPr>
          <a:xfrm>
            <a:off x="185630" y="1127531"/>
            <a:ext cx="4448247" cy="3597238"/>
          </a:xfrm>
          <a:prstGeom prst="rect">
            <a:avLst/>
          </a:prstGeom>
          <a:noFill/>
          <a:ln>
            <a:solidFill>
              <a:srgbClr val="0B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5C7456-1612-DE16-3CD3-69AEC68EA248}"/>
              </a:ext>
            </a:extLst>
          </p:cNvPr>
          <p:cNvSpPr/>
          <p:nvPr/>
        </p:nvSpPr>
        <p:spPr>
          <a:xfrm>
            <a:off x="2837161" y="6296959"/>
            <a:ext cx="6517678" cy="594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text on a black background&#10;&#10;Description automatically generated">
            <a:extLst>
              <a:ext uri="{FF2B5EF4-FFF2-40B4-BE49-F238E27FC236}">
                <a16:creationId xmlns:a16="http://schemas.microsoft.com/office/drawing/2014/main" id="{A1F74CBC-8212-53A2-9146-61FD0C2D9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8774" y="6381049"/>
            <a:ext cx="2299763" cy="449732"/>
          </a:xfrm>
          <a:prstGeom prst="rect">
            <a:avLst/>
          </a:prstGeom>
        </p:spPr>
      </p:pic>
      <p:pic>
        <p:nvPicPr>
          <p:cNvPr id="11" name="Picture 10" descr="footer_MF_logo_only.jpg">
            <a:extLst>
              <a:ext uri="{FF2B5EF4-FFF2-40B4-BE49-F238E27FC236}">
                <a16:creationId xmlns:a16="http://schemas.microsoft.com/office/drawing/2014/main" id="{03C6C7D8-962D-0323-933F-B469FF6A50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3440"/>
          <a:stretch/>
        </p:blipFill>
        <p:spPr>
          <a:xfrm>
            <a:off x="6217162" y="6308056"/>
            <a:ext cx="1592071" cy="525691"/>
          </a:xfrm>
          <a:prstGeom prst="rect">
            <a:avLst/>
          </a:prstGeom>
        </p:spPr>
      </p:pic>
      <p:pic>
        <p:nvPicPr>
          <p:cNvPr id="13" name="Picture 12" descr="Logo&#10;&#10;Description automatically generated">
            <a:extLst>
              <a:ext uri="{FF2B5EF4-FFF2-40B4-BE49-F238E27FC236}">
                <a16:creationId xmlns:a16="http://schemas.microsoft.com/office/drawing/2014/main" id="{17419D6E-0B38-74C9-78BC-F1ADDEDC14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1218" y="6346560"/>
            <a:ext cx="519182" cy="518711"/>
          </a:xfrm>
          <a:prstGeom prst="rect">
            <a:avLst/>
          </a:prstGeom>
        </p:spPr>
      </p:pic>
      <p:pic>
        <p:nvPicPr>
          <p:cNvPr id="1028" name="Picture 4">
            <a:extLst>
              <a:ext uri="{FF2B5EF4-FFF2-40B4-BE49-F238E27FC236}">
                <a16:creationId xmlns:a16="http://schemas.microsoft.com/office/drawing/2014/main" id="{375379A8-6DF9-6D22-A9FE-E465E508A8C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915" t="26729" r="7264" b="28020"/>
          <a:stretch/>
        </p:blipFill>
        <p:spPr bwMode="auto">
          <a:xfrm>
            <a:off x="8054182" y="6323712"/>
            <a:ext cx="1156600" cy="4943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0535AB2-1397-BBCF-E02A-B41E6D2A01D8}"/>
              </a:ext>
            </a:extLst>
          </p:cNvPr>
          <p:cNvSpPr txBox="1"/>
          <p:nvPr/>
        </p:nvSpPr>
        <p:spPr>
          <a:xfrm>
            <a:off x="28226" y="6019671"/>
            <a:ext cx="4259709" cy="246221"/>
          </a:xfrm>
          <a:prstGeom prst="rect">
            <a:avLst/>
          </a:prstGeom>
          <a:noFill/>
        </p:spPr>
        <p:txBody>
          <a:bodyPr wrap="square" rtlCol="0">
            <a:spAutoFit/>
          </a:bodyPr>
          <a:lstStyle/>
          <a:p>
            <a:r>
              <a:rPr lang="en-US" sz="1000" dirty="0"/>
              <a:t>Work was performed, in part, at the Center for Integrated Nanotechnologies.</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TotalTime>
  <Words>887</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Symbol</vt:lpstr>
      <vt:lpstr>Times New Roman</vt:lpstr>
      <vt:lpstr>Wingdings</vt:lpstr>
      <vt:lpstr>Office Theme</vt:lpstr>
      <vt:lpstr>Patterned Electron Probes Enable Direct Measurement of the Thermal Expansion Coefficient of an Atomically Thin Semiconductor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4</cp:revision>
  <dcterms:created xsi:type="dcterms:W3CDTF">2023-07-20T14:08:23Z</dcterms:created>
  <dcterms:modified xsi:type="dcterms:W3CDTF">2024-10-14T21:30:04Z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