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250"/>
    <a:srgbClr val="10436A"/>
    <a:srgbClr val="333333"/>
    <a:srgbClr val="555555"/>
    <a:srgbClr val="3B5458"/>
    <a:srgbClr val="541D14"/>
    <a:srgbClr val="072815"/>
    <a:srgbClr val="0D212F"/>
    <a:srgbClr val="0B2C45"/>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54C03-F464-A633-3944-F591ECBA64AC}" v="27" dt="2024-01-16T19:29:52.218"/>
    <p1510:client id="{7C850C72-03DF-4F7D-96C8-A57D42EFC934}" v="160" dt="2024-01-16T19:26:10.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72381"/>
  </p:normalViewPr>
  <p:slideViewPr>
    <p:cSldViewPr snapToGrid="0">
      <p:cViewPr varScale="1">
        <p:scale>
          <a:sx n="115" d="100"/>
          <a:sy n="115" d="100"/>
        </p:scale>
        <p:origin x="165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is a CINT Science / User Project collaboration. The paper is led by our LDRD DR university subcontractor, Prof. Luis Jauregui at UC Irvine Physics, and Nick Sirica (ARPES) and Michael </a:t>
            </a:r>
            <a:r>
              <a:rPr kumimoji="0" lang="en-US" sz="1200" b="0" i="0" u="none" strike="noStrike" kern="1200" cap="none" spc="0" normalizeH="0" baseline="0" noProof="0" dirty="0" err="1">
                <a:ln>
                  <a:noFill/>
                </a:ln>
                <a:solidFill>
                  <a:prstClr val="black"/>
                </a:solidFill>
                <a:effectLst/>
                <a:uLnTx/>
                <a:uFillTx/>
                <a:latin typeface="+mn-lt"/>
                <a:ea typeface="+mn-ea"/>
                <a:cs typeface="+mn-cs"/>
              </a:rPr>
              <a:t>Pettes</a:t>
            </a:r>
            <a:r>
              <a:rPr kumimoji="0" lang="en-US" sz="1200" b="0" i="0" u="none" strike="noStrike" kern="1200" cap="none" spc="0" normalizeH="0" baseline="0" noProof="0" dirty="0">
                <a:ln>
                  <a:noFill/>
                </a:ln>
                <a:solidFill>
                  <a:prstClr val="black"/>
                </a:solidFill>
                <a:effectLst/>
                <a:uLnTx/>
                <a:uFillTx/>
                <a:latin typeface="+mn-lt"/>
                <a:ea typeface="+mn-ea"/>
                <a:cs typeface="+mn-cs"/>
              </a:rPr>
              <a:t> (spectroscopy) helped with the paper. Luis is also a CINT user. The basic idea is that Dirac and Weyl semimetals are hard to get into a “perfect” electronic state predicted by theories such as density functional theory because they have impurities, defects, and it’s difficult to get the stoichiometry exact even when the crystals are grown under very high quality conditions. What this paper did is to show that strain can “correct” for these deficiencies and put the material back into the electronic state we want, namely a strong topologically insulating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Brian’s LANL news story: “New research into topological phases of matter may spur advances in innovative quantum devices. As described in Nature Communications, a research team including Los Alamos scientists used a novel strain engineering approach to convert the material hafnium </a:t>
            </a:r>
            <a:r>
              <a:rPr lang="en-US" dirty="0" err="1"/>
              <a:t>pentatelluride</a:t>
            </a:r>
            <a:r>
              <a:rPr lang="en-US" dirty="0"/>
              <a:t> (HfTe</a:t>
            </a:r>
            <a:r>
              <a:rPr lang="en-US" baseline="-25000" dirty="0"/>
              <a:t>5</a:t>
            </a:r>
            <a:r>
              <a:rPr lang="en-US" dirty="0"/>
              <a:t>) to a strong topological insulator phase, increasing its bulk electrical resistance while lowering it at the surface, a key to unlocking its quantum potential.”</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research was primarily supported by the National Science Foundation Materials Research Science and Engineering Center program through the UC Irvine Center for Complex and Active Materials (DMR-2011967). L.A.J. acknowledges the support from NSF-CAREER (DMR 2146567). M.T.P. and N.S. acknowledge support from the Laboratory Directed Research and Development program of Los Alamos National Laboratory under project number 20230014DR. This work was performed, in part, at the Center for Integrated Nanotechnologies, an Office of Science User Facility operated by the U.S. Department of Energy (DOE) Office of Science. Los Alamos National Laboratory, an affirmative action equal opportunity employer, is managed by Triad National Security, LLC for the U.S. Department of Energy’s NNSA, under contract 89233218CNA000001. We acknowledge discussions of the data with Cyprian Lewandowski at Florida State University and </a:t>
            </a:r>
            <a:r>
              <a:rPr lang="en-US" dirty="0" err="1"/>
              <a:t>Shunqing</a:t>
            </a:r>
            <a:r>
              <a:rPr lang="en-US" dirty="0"/>
              <a:t> Shen at the University of Hong Kong. J.L and L.A.J are grateful to Jing Xia and his group at UCI for the initial exploration of using a three-piezo stack strain cell to apply strain on a HfTe</a:t>
            </a:r>
            <a:r>
              <a:rPr lang="en-US" baseline="-25000" dirty="0"/>
              <a:t>5</a:t>
            </a:r>
            <a:r>
              <a:rPr lang="en-US" dirty="0"/>
              <a:t> sample.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LANL science highlight:</a:t>
            </a: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https://</a:t>
            </a:r>
            <a:r>
              <a:rPr kumimoji="0" lang="en-US" sz="1200" b="0" i="0" u="none" strike="noStrike" kern="1200" cap="none" spc="0" normalizeH="0" baseline="0" noProof="0" dirty="0" err="1">
                <a:ln>
                  <a:noFill/>
                </a:ln>
                <a:solidFill>
                  <a:srgbClr val="106636"/>
                </a:solidFill>
                <a:effectLst/>
                <a:uLnTx/>
                <a:uFillTx/>
                <a:latin typeface="+mn-lt"/>
                <a:ea typeface="+mn-ea"/>
                <a:cs typeface="+mn-cs"/>
              </a:rPr>
              <a:t>discover.lanl.gov</a:t>
            </a:r>
            <a:r>
              <a:rPr kumimoji="0" lang="en-US" sz="1200" b="0" i="0" u="none" strike="noStrike" kern="1200" cap="none" spc="0" normalizeH="0" baseline="0" noProof="0" dirty="0">
                <a:ln>
                  <a:noFill/>
                </a:ln>
                <a:solidFill>
                  <a:srgbClr val="106636"/>
                </a:solidFill>
                <a:effectLst/>
                <a:uLnTx/>
                <a:uFillTx/>
                <a:latin typeface="+mn-lt"/>
                <a:ea typeface="+mn-ea"/>
                <a:cs typeface="+mn-cs"/>
              </a:rPr>
              <a:t>/news/0122-material-quantum-topological-potential</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1/30/2024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1/30/2024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0" y="73444"/>
            <a:ext cx="12192000" cy="535218"/>
          </a:xfrm>
        </p:spPr>
        <p:txBody>
          <a:bodyPr>
            <a:normAutofit fontScale="90000"/>
          </a:bodyPr>
          <a:lstStyle/>
          <a:p>
            <a:pPr algn="ctr"/>
            <a:r>
              <a:rPr lang="en-US" sz="2800" dirty="0"/>
              <a:t>Dominant Topological Surface State </a:t>
            </a:r>
            <a:r>
              <a:rPr lang="en-US" sz="2800" dirty="0" smtClean="0"/>
              <a:t>Transport in HfTe</a:t>
            </a:r>
            <a:r>
              <a:rPr lang="en-US" sz="2800" baseline="-25000" dirty="0" smtClean="0"/>
              <a:t>5</a:t>
            </a:r>
            <a:r>
              <a:rPr lang="en-US" sz="2800" dirty="0" smtClean="0"/>
              <a:t> brought </a:t>
            </a:r>
            <a:r>
              <a:rPr lang="en-US" sz="2800" dirty="0"/>
              <a:t>a</a:t>
            </a:r>
            <a:r>
              <a:rPr lang="en-US" sz="2800" dirty="0" smtClean="0"/>
              <a:t>bout </a:t>
            </a:r>
            <a:r>
              <a:rPr lang="en-US" sz="2800" dirty="0"/>
              <a:t>by Strain</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5329039" y="746268"/>
            <a:ext cx="7012875" cy="1651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p>
            <a:r>
              <a:rPr lang="en-US" sz="2400" b="1" dirty="0">
                <a:latin typeface="+mj-lt"/>
                <a:ea typeface="Calibri" pitchFamily="34" charset="0"/>
                <a:cs typeface="Calibri"/>
              </a:rPr>
              <a:t>Scientific Achievement</a:t>
            </a:r>
          </a:p>
          <a:p>
            <a:r>
              <a:rPr lang="en-US" sz="2200" dirty="0">
                <a:latin typeface="+mj-lt"/>
              </a:rPr>
              <a:t>An electronic topological phase </a:t>
            </a:r>
            <a:r>
              <a:rPr lang="en-US" sz="2200" dirty="0" smtClean="0">
                <a:latin typeface="+mj-lt"/>
              </a:rPr>
              <a:t>transition </a:t>
            </a:r>
            <a:endParaRPr lang="en-US" sz="2200" dirty="0" smtClean="0">
              <a:latin typeface="+mj-lt"/>
            </a:endParaRPr>
          </a:p>
          <a:p>
            <a:r>
              <a:rPr lang="en-US" sz="2200" dirty="0" smtClean="0">
                <a:latin typeface="+mj-lt"/>
              </a:rPr>
              <a:t>successfully </a:t>
            </a:r>
            <a:r>
              <a:rPr lang="en-US" sz="2200" dirty="0">
                <a:latin typeface="+mj-lt"/>
              </a:rPr>
              <a:t>induced in HfTe</a:t>
            </a:r>
            <a:r>
              <a:rPr lang="en-US" sz="2200" baseline="-25000" dirty="0">
                <a:latin typeface="+mj-lt"/>
              </a:rPr>
              <a:t>5</a:t>
            </a:r>
            <a:r>
              <a:rPr lang="en-US" sz="2200" dirty="0">
                <a:latin typeface="+mj-lt"/>
              </a:rPr>
              <a:t> samples by subjecting them to significant strain, reaching ~4.5%.</a:t>
            </a:r>
          </a:p>
        </p:txBody>
      </p:sp>
      <p:sp>
        <p:nvSpPr>
          <p:cNvPr id="6" name="TextBox 5">
            <a:extLst>
              <a:ext uri="{FF2B5EF4-FFF2-40B4-BE49-F238E27FC236}">
                <a16:creationId xmlns:a16="http://schemas.microsoft.com/office/drawing/2014/main" id="{5B5AB4DC-C268-4277-A54D-5E68D1711C3C}"/>
              </a:ext>
            </a:extLst>
          </p:cNvPr>
          <p:cNvSpPr txBox="1"/>
          <p:nvPr/>
        </p:nvSpPr>
        <p:spPr>
          <a:xfrm>
            <a:off x="5329038" y="4713316"/>
            <a:ext cx="6862963" cy="1646602"/>
          </a:xfrm>
          <a:prstGeom prst="rect">
            <a:avLst/>
          </a:prstGeom>
          <a:noFill/>
        </p:spPr>
        <p:txBody>
          <a:bodyPr wrap="square" rtlCol="0">
            <a:noAutofit/>
          </a:bodyPr>
          <a:lstStyle/>
          <a:p>
            <a:pPr>
              <a:spcAft>
                <a:spcPts val="100"/>
              </a:spcAft>
            </a:pPr>
            <a:r>
              <a:rPr lang="en-US" altLang="ja-JP" sz="2000" b="1" dirty="0">
                <a:latin typeface="+mj-lt"/>
                <a:ea typeface="Calibri" pitchFamily="34" charset="0"/>
                <a:cs typeface="Calibri"/>
              </a:rPr>
              <a:t>Research Details</a:t>
            </a:r>
          </a:p>
          <a:p>
            <a:pPr marL="182880" lvl="1" indent="-182880" fontAlgn="base">
              <a:buFont typeface="Arial" panose="020B0604020202020204" pitchFamily="34" charset="0"/>
              <a:buChar char="•"/>
            </a:pPr>
            <a:r>
              <a:rPr lang="en-US" sz="2000" dirty="0">
                <a:latin typeface="+mj-lt"/>
              </a:rPr>
              <a:t>Precisely modulated the bulk bandgap of HfTe</a:t>
            </a:r>
            <a:r>
              <a:rPr lang="en-US" sz="2000" baseline="-25000" dirty="0">
                <a:latin typeface="+mj-lt"/>
              </a:rPr>
              <a:t>5</a:t>
            </a:r>
            <a:r>
              <a:rPr lang="en-US" sz="2000" dirty="0">
                <a:latin typeface="+mj-lt"/>
              </a:rPr>
              <a:t>, ranging from its closure (0eV) to approximately 100 </a:t>
            </a:r>
            <a:r>
              <a:rPr lang="en-US" sz="2000" dirty="0" err="1">
                <a:latin typeface="+mj-lt"/>
              </a:rPr>
              <a:t>meV</a:t>
            </a:r>
            <a:r>
              <a:rPr lang="en-US" sz="2000" dirty="0">
                <a:latin typeface="+mj-lt"/>
              </a:rPr>
              <a:t>.</a:t>
            </a:r>
          </a:p>
          <a:p>
            <a:pPr marL="182880" lvl="1" indent="-182880" fontAlgn="base">
              <a:buFont typeface="Arial" panose="020B0604020202020204" pitchFamily="34" charset="0"/>
              <a:buChar char="•"/>
            </a:pPr>
            <a:r>
              <a:rPr lang="en-US" sz="2000" dirty="0">
                <a:latin typeface="+mj-lt"/>
              </a:rPr>
              <a:t>Performed linear and Hall resistivity measurements at 1.5 Kelvin under different mechanical bending </a:t>
            </a:r>
            <a:r>
              <a:rPr lang="en-US" sz="2000" dirty="0" smtClean="0">
                <a:latin typeface="+mj-lt"/>
              </a:rPr>
              <a:t>strains.</a:t>
            </a:r>
            <a:endParaRPr lang="en-US" sz="2000" dirty="0">
              <a:latin typeface="+mj-lt"/>
            </a:endParaRPr>
          </a:p>
        </p:txBody>
      </p:sp>
      <p:sp>
        <p:nvSpPr>
          <p:cNvPr id="12" name="TextBox 11">
            <a:extLst>
              <a:ext uri="{FF2B5EF4-FFF2-40B4-BE49-F238E27FC236}">
                <a16:creationId xmlns:a16="http://schemas.microsoft.com/office/drawing/2014/main" id="{59E5A144-7E9E-487C-8E31-0FE4415AA73E}"/>
              </a:ext>
            </a:extLst>
          </p:cNvPr>
          <p:cNvSpPr txBox="1"/>
          <p:nvPr/>
        </p:nvSpPr>
        <p:spPr>
          <a:xfrm>
            <a:off x="5329038" y="2203402"/>
            <a:ext cx="6651409" cy="2080272"/>
          </a:xfrm>
          <a:prstGeom prst="rect">
            <a:avLst/>
          </a:prstGeom>
          <a:noFill/>
        </p:spPr>
        <p:txBody>
          <a:bodyPr wrap="square" rtlCol="0">
            <a:noAutofit/>
          </a:bodyPr>
          <a:lstStyle/>
          <a:p>
            <a:r>
              <a:rPr lang="en-US" altLang="ja-JP" sz="2400" b="1" dirty="0">
                <a:latin typeface="+mj-lt"/>
                <a:ea typeface="Calibri" pitchFamily="34" charset="0"/>
                <a:cs typeface="Calibri"/>
              </a:rPr>
              <a:t>Significance and Impact</a:t>
            </a:r>
          </a:p>
          <a:p>
            <a:r>
              <a:rPr lang="en-US" sz="2200" dirty="0">
                <a:latin typeface="+mj-lt"/>
              </a:rPr>
              <a:t>This transformation shifted the material's properties from that of a weak topological insulator to that of a strong topological insulator. As a consequence of this transition, the topological surface states (TSS) emerged as the predominant pathway for electrical conduction.</a:t>
            </a:r>
          </a:p>
        </p:txBody>
      </p:sp>
      <p:sp>
        <p:nvSpPr>
          <p:cNvPr id="23" name="Rectangle 22">
            <a:extLst>
              <a:ext uri="{FF2B5EF4-FFF2-40B4-BE49-F238E27FC236}">
                <a16:creationId xmlns:a16="http://schemas.microsoft.com/office/drawing/2014/main" id="{61E319B0-40C1-4006-BDAD-053C6FD8ABA8}"/>
              </a:ext>
            </a:extLst>
          </p:cNvPr>
          <p:cNvSpPr/>
          <p:nvPr/>
        </p:nvSpPr>
        <p:spPr>
          <a:xfrm>
            <a:off x="325706" y="5161636"/>
            <a:ext cx="4757868" cy="799232"/>
          </a:xfrm>
          <a:prstGeom prst="rect">
            <a:avLst/>
          </a:prstGeom>
          <a:noFill/>
        </p:spPr>
        <p:txBody>
          <a:bodyPr wrap="square">
            <a:noAutofit/>
          </a:bodyPr>
          <a:lstStyle/>
          <a:p>
            <a:pPr fontAlgn="auto">
              <a:spcAft>
                <a:spcPts val="0"/>
              </a:spcAft>
            </a:pPr>
            <a:r>
              <a:rPr lang="en-US" sz="1000" dirty="0">
                <a:cs typeface="Arial" panose="020B0604020202020204" pitchFamily="34" charset="0"/>
              </a:rPr>
              <a:t>Reference: Liu, J.; Zhou, Y.; </a:t>
            </a:r>
            <a:r>
              <a:rPr lang="en-US" sz="1000" dirty="0" smtClean="0">
                <a:cs typeface="Arial" panose="020B0604020202020204" pitchFamily="34" charset="0"/>
              </a:rPr>
              <a:t>Rodriguez</a:t>
            </a:r>
            <a:r>
              <a:rPr lang="en-US" sz="1000" dirty="0">
                <a:cs typeface="Arial" panose="020B0604020202020204" pitchFamily="34" charset="0"/>
              </a:rPr>
              <a:t>, S.; Delmont, M. A.; </a:t>
            </a:r>
            <a:r>
              <a:rPr lang="en-US" sz="1000" dirty="0" err="1">
                <a:cs typeface="Arial" panose="020B0604020202020204" pitchFamily="34" charset="0"/>
              </a:rPr>
              <a:t>Welser</a:t>
            </a:r>
            <a:r>
              <a:rPr lang="en-US" sz="1000" dirty="0">
                <a:cs typeface="Arial" panose="020B0604020202020204" pitchFamily="34" charset="0"/>
              </a:rPr>
              <a:t>, R. A.; Ho, T.; </a:t>
            </a:r>
            <a:r>
              <a:rPr lang="en-US" sz="1000" u="sng" dirty="0">
                <a:cs typeface="Arial" panose="020B0604020202020204" pitchFamily="34" charset="0"/>
              </a:rPr>
              <a:t>Sirica, N</a:t>
            </a:r>
            <a:r>
              <a:rPr lang="en-US" sz="1000" dirty="0">
                <a:cs typeface="Arial" panose="020B0604020202020204" pitchFamily="34" charset="0"/>
              </a:rPr>
              <a:t>.; McClure, K.; </a:t>
            </a:r>
            <a:r>
              <a:rPr lang="en-US" sz="1000" dirty="0" err="1">
                <a:cs typeface="Arial" panose="020B0604020202020204" pitchFamily="34" charset="0"/>
              </a:rPr>
              <a:t>Vilmercati</a:t>
            </a:r>
            <a:r>
              <a:rPr lang="en-US" sz="1000" dirty="0">
                <a:cs typeface="Arial" panose="020B0604020202020204" pitchFamily="34" charset="0"/>
              </a:rPr>
              <a:t>, P.; </a:t>
            </a:r>
            <a:r>
              <a:rPr lang="en-US" sz="1000" dirty="0" err="1">
                <a:cs typeface="Arial" panose="020B0604020202020204" pitchFamily="34" charset="0"/>
              </a:rPr>
              <a:t>Ziller</a:t>
            </a:r>
            <a:r>
              <a:rPr lang="en-US" sz="1000" dirty="0">
                <a:cs typeface="Arial" panose="020B0604020202020204" pitchFamily="34" charset="0"/>
              </a:rPr>
              <a:t>, J. W.; </a:t>
            </a:r>
            <a:r>
              <a:rPr lang="en-US" sz="1000" dirty="0" err="1">
                <a:cs typeface="Arial" panose="020B0604020202020204" pitchFamily="34" charset="0"/>
              </a:rPr>
              <a:t>Mannella</a:t>
            </a:r>
            <a:r>
              <a:rPr lang="en-US" sz="1000" dirty="0">
                <a:cs typeface="Arial" panose="020B0604020202020204" pitchFamily="34" charset="0"/>
              </a:rPr>
              <a:t>, N.; Sanchez-Yamagishi, J. D.; </a:t>
            </a:r>
            <a:r>
              <a:rPr lang="en-US" sz="1000" u="sng" dirty="0">
                <a:cs typeface="Arial" panose="020B0604020202020204" pitchFamily="34" charset="0"/>
              </a:rPr>
              <a:t>Pettes, M. T.</a:t>
            </a:r>
            <a:r>
              <a:rPr lang="en-US" sz="1000" dirty="0">
                <a:cs typeface="Arial" panose="020B0604020202020204" pitchFamily="34" charset="0"/>
              </a:rPr>
              <a:t>; Wu, R.; Jauregui, L. A. </a:t>
            </a:r>
            <a:r>
              <a:rPr lang="en-US" sz="1000" dirty="0" smtClean="0">
                <a:cs typeface="Arial" panose="020B0604020202020204" pitchFamily="34" charset="0"/>
              </a:rPr>
              <a:t>“Controllable </a:t>
            </a:r>
            <a:r>
              <a:rPr lang="en-US" sz="1000" dirty="0">
                <a:cs typeface="Arial" panose="020B0604020202020204" pitchFamily="34" charset="0"/>
              </a:rPr>
              <a:t>Strain-Driven Topological Phase Transition and Dominant Surface-State Transport in HFTE5</a:t>
            </a:r>
            <a:r>
              <a:rPr lang="en-US" sz="1000" dirty="0" smtClean="0">
                <a:cs typeface="Arial" panose="020B0604020202020204" pitchFamily="34" charset="0"/>
              </a:rPr>
              <a:t>.” </a:t>
            </a:r>
            <a:r>
              <a:rPr lang="en-US" sz="1000" i="1" dirty="0">
                <a:cs typeface="Arial" panose="020B0604020202020204" pitchFamily="34" charset="0"/>
              </a:rPr>
              <a:t>Nature Communications </a:t>
            </a:r>
            <a:r>
              <a:rPr lang="en-US" sz="1000" dirty="0">
                <a:cs typeface="Arial" panose="020B0604020202020204" pitchFamily="34" charset="0"/>
              </a:rPr>
              <a:t>2024, 15 (1). </a:t>
            </a:r>
            <a:endParaRPr lang="fi-FI" sz="1000" dirty="0">
              <a:cs typeface="Arial" panose="020B0604020202020204" pitchFamily="34" charset="0"/>
            </a:endParaRPr>
          </a:p>
        </p:txBody>
      </p:sp>
      <p:sp>
        <p:nvSpPr>
          <p:cNvPr id="25" name="TextBox 24">
            <a:extLst>
              <a:ext uri="{FF2B5EF4-FFF2-40B4-BE49-F238E27FC236}">
                <a16:creationId xmlns:a16="http://schemas.microsoft.com/office/drawing/2014/main" id="{C305734B-C473-4428-A1A0-2D2513B567F5}"/>
              </a:ext>
            </a:extLst>
          </p:cNvPr>
          <p:cNvSpPr txBox="1"/>
          <p:nvPr/>
        </p:nvSpPr>
        <p:spPr>
          <a:xfrm>
            <a:off x="388407" y="4532086"/>
            <a:ext cx="4695167" cy="509630"/>
          </a:xfrm>
          <a:prstGeom prst="rect">
            <a:avLst/>
          </a:prstGeom>
          <a:noFill/>
        </p:spPr>
        <p:txBody>
          <a:bodyPr wrap="square" lIns="0" tIns="0" rIns="0" bIns="0" rtlCol="0">
            <a:noAutofit/>
          </a:bodyPr>
          <a:lstStyle/>
          <a:p>
            <a:r>
              <a:rPr lang="en-US" sz="1000" b="1" dirty="0"/>
              <a:t>Figure 1. </a:t>
            </a:r>
            <a:r>
              <a:rPr lang="en-US" sz="1000" dirty="0"/>
              <a:t>(a) Experimental configuration. (b) Temperature dependence of linear resistivity and cartoon </a:t>
            </a:r>
            <a:r>
              <a:rPr lang="en-US" sz="1000" dirty="0" err="1"/>
              <a:t>bandstructure</a:t>
            </a:r>
            <a:r>
              <a:rPr lang="en-US" sz="1000" dirty="0"/>
              <a:t> changes due to strain. (c) Angle resolved photoemission spectroscopy of the unstrained HfTe</a:t>
            </a:r>
            <a:r>
              <a:rPr lang="en-US" sz="1000" baseline="-25000" dirty="0"/>
              <a:t>5</a:t>
            </a:r>
            <a:r>
              <a:rPr lang="en-US" sz="1000" dirty="0"/>
              <a:t> compared with </a:t>
            </a:r>
            <a:r>
              <a:rPr lang="en-US" sz="1000" dirty="0" smtClean="0"/>
              <a:t>theory.</a:t>
            </a:r>
            <a:endParaRPr lang="en-US" sz="1000" dirty="0"/>
          </a:p>
        </p:txBody>
      </p:sp>
      <p:sp>
        <p:nvSpPr>
          <p:cNvPr id="26" name="Rectangle: Rounded Corners 25">
            <a:extLst>
              <a:ext uri="{FF2B5EF4-FFF2-40B4-BE49-F238E27FC236}">
                <a16:creationId xmlns:a16="http://schemas.microsoft.com/office/drawing/2014/main" id="{057B0093-82E6-48C2-8973-83CC54E59634}"/>
              </a:ext>
            </a:extLst>
          </p:cNvPr>
          <p:cNvSpPr/>
          <p:nvPr/>
        </p:nvSpPr>
        <p:spPr>
          <a:xfrm>
            <a:off x="325706" y="849934"/>
            <a:ext cx="4695168" cy="3549149"/>
          </a:xfrm>
          <a:prstGeom prst="roundRect">
            <a:avLst>
              <a:gd name="adj" fmla="val 13116"/>
            </a:avLst>
          </a:prstGeom>
          <a:solidFill>
            <a:schemeClr val="accent1">
              <a:lumMod val="75000"/>
            </a:schemeClr>
          </a:solidFill>
          <a:ln w="76200">
            <a:solidFill>
              <a:srgbClr val="0C3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IMAGE(S)</a:t>
            </a:r>
          </a:p>
        </p:txBody>
      </p:sp>
      <p:grpSp>
        <p:nvGrpSpPr>
          <p:cNvPr id="19" name="Group 18">
            <a:extLst>
              <a:ext uri="{FF2B5EF4-FFF2-40B4-BE49-F238E27FC236}">
                <a16:creationId xmlns:a16="http://schemas.microsoft.com/office/drawing/2014/main" id="{C0E13740-7645-5C96-128E-562480EB4809}"/>
              </a:ext>
            </a:extLst>
          </p:cNvPr>
          <p:cNvGrpSpPr/>
          <p:nvPr/>
        </p:nvGrpSpPr>
        <p:grpSpPr>
          <a:xfrm>
            <a:off x="436667" y="849935"/>
            <a:ext cx="4584206" cy="3264754"/>
            <a:chOff x="259243" y="1264844"/>
            <a:chExt cx="4584206" cy="3264754"/>
          </a:xfrm>
        </p:grpSpPr>
        <p:grpSp>
          <p:nvGrpSpPr>
            <p:cNvPr id="18" name="Group 17">
              <a:extLst>
                <a:ext uri="{FF2B5EF4-FFF2-40B4-BE49-F238E27FC236}">
                  <a16:creationId xmlns:a16="http://schemas.microsoft.com/office/drawing/2014/main" id="{AD5EE867-E3CE-6D96-1EF6-41298A791990}"/>
                </a:ext>
              </a:extLst>
            </p:cNvPr>
            <p:cNvGrpSpPr/>
            <p:nvPr/>
          </p:nvGrpSpPr>
          <p:grpSpPr>
            <a:xfrm>
              <a:off x="281123" y="1264844"/>
              <a:ext cx="4562326" cy="3254946"/>
              <a:chOff x="351917" y="1099906"/>
              <a:chExt cx="4562326" cy="3254946"/>
            </a:xfrm>
          </p:grpSpPr>
          <p:pic>
            <p:nvPicPr>
              <p:cNvPr id="1028" name="Picture 4" descr="Fig. 3">
                <a:extLst>
                  <a:ext uri="{FF2B5EF4-FFF2-40B4-BE49-F238E27FC236}">
                    <a16:creationId xmlns:a16="http://schemas.microsoft.com/office/drawing/2014/main" id="{66698DD7-3DB9-8DF4-126C-4A958338CC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544" r="31896" b="49739"/>
              <a:stretch/>
            </p:blipFill>
            <p:spPr bwMode="auto">
              <a:xfrm>
                <a:off x="351917" y="2112522"/>
                <a:ext cx="2075223" cy="224233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9" name="Picture 4" descr="Fig. 3">
                <a:extLst>
                  <a:ext uri="{FF2B5EF4-FFF2-40B4-BE49-F238E27FC236}">
                    <a16:creationId xmlns:a16="http://schemas.microsoft.com/office/drawing/2014/main" id="{4648AC1A-D840-EFCD-A532-966AD3532AF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4" t="36667" r="66722" b="44789"/>
              <a:stretch/>
            </p:blipFill>
            <p:spPr bwMode="auto">
              <a:xfrm>
                <a:off x="1455479" y="1099906"/>
                <a:ext cx="2347765" cy="879612"/>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259F2D70-C988-1248-B868-5A8C15DB2949}"/>
                  </a:ext>
                </a:extLst>
              </p:cNvPr>
              <p:cNvGrpSpPr/>
              <p:nvPr/>
            </p:nvGrpSpPr>
            <p:grpSpPr>
              <a:xfrm>
                <a:off x="2566478" y="2112520"/>
                <a:ext cx="2347765" cy="2242331"/>
                <a:chOff x="3013171" y="1817050"/>
                <a:chExt cx="2021439" cy="1930661"/>
              </a:xfrm>
            </p:grpSpPr>
            <p:pic>
              <p:nvPicPr>
                <p:cNvPr id="10" name="Picture 2" descr="figure 1">
                  <a:extLst>
                    <a:ext uri="{FF2B5EF4-FFF2-40B4-BE49-F238E27FC236}">
                      <a16:creationId xmlns:a16="http://schemas.microsoft.com/office/drawing/2014/main" id="{33AB6162-E6D8-E61B-3A08-AAF2127220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591" t="-1" b="53663"/>
                <a:stretch/>
              </p:blipFill>
              <p:spPr bwMode="auto">
                <a:xfrm>
                  <a:off x="3278504" y="1817050"/>
                  <a:ext cx="1756106" cy="1930661"/>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1" name="Picture 2" descr="figure 1">
                  <a:extLst>
                    <a:ext uri="{FF2B5EF4-FFF2-40B4-BE49-F238E27FC236}">
                      <a16:creationId xmlns:a16="http://schemas.microsoft.com/office/drawing/2014/main" id="{3B5B770E-A46E-E789-DBD8-AA36BC3355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245" t="268" r="57354" b="53396"/>
                <a:stretch/>
              </p:blipFill>
              <p:spPr bwMode="auto">
                <a:xfrm>
                  <a:off x="3013171" y="1817099"/>
                  <a:ext cx="336422" cy="1930611"/>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grpSp>
        </p:grpSp>
        <p:sp>
          <p:nvSpPr>
            <p:cNvPr id="14" name="Rectangle 13">
              <a:extLst>
                <a:ext uri="{FF2B5EF4-FFF2-40B4-BE49-F238E27FC236}">
                  <a16:creationId xmlns:a16="http://schemas.microsoft.com/office/drawing/2014/main" id="{38B293FC-2415-4FDB-306B-6363A0249018}"/>
                </a:ext>
              </a:extLst>
            </p:cNvPr>
            <p:cNvSpPr/>
            <p:nvPr/>
          </p:nvSpPr>
          <p:spPr>
            <a:xfrm>
              <a:off x="259243" y="2260204"/>
              <a:ext cx="70794" cy="339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69B3B7-102E-18EC-9821-B17961F9EBF9}"/>
                </a:ext>
              </a:extLst>
            </p:cNvPr>
            <p:cNvSpPr/>
            <p:nvPr/>
          </p:nvSpPr>
          <p:spPr>
            <a:xfrm>
              <a:off x="351917" y="4014863"/>
              <a:ext cx="85561" cy="339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67BC7F-9F0C-EC5B-F6BC-F89E81B71F13}"/>
                </a:ext>
              </a:extLst>
            </p:cNvPr>
            <p:cNvSpPr/>
            <p:nvPr/>
          </p:nvSpPr>
          <p:spPr>
            <a:xfrm rot="5400000">
              <a:off x="469545" y="4246897"/>
              <a:ext cx="94278" cy="471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D508D1F-7DCF-B519-7F14-32FFD9940256}"/>
                </a:ext>
              </a:extLst>
            </p:cNvPr>
            <p:cNvSpPr/>
            <p:nvPr/>
          </p:nvSpPr>
          <p:spPr>
            <a:xfrm>
              <a:off x="2489188" y="2264084"/>
              <a:ext cx="225841" cy="339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descr="A logo with a circle and a circle with a circle and a circle with a circle with a circle with a circle with a circle with a circle with a circle with a circle with a circle with&#10;&#10;Description automatically generated">
            <a:extLst>
              <a:ext uri="{FF2B5EF4-FFF2-40B4-BE49-F238E27FC236}">
                <a16:creationId xmlns:a16="http://schemas.microsoft.com/office/drawing/2014/main" id="{E792AD8D-9934-D2EB-B882-717E62B817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4272" y="6367781"/>
            <a:ext cx="465889" cy="465889"/>
          </a:xfrm>
          <a:prstGeom prst="rect">
            <a:avLst/>
          </a:prstGeom>
        </p:spPr>
      </p:pic>
      <p:pic>
        <p:nvPicPr>
          <p:cNvPr id="28" name="Picture 27" descr="A logo for a university&#10;&#10;Description automatically generated">
            <a:extLst>
              <a:ext uri="{FF2B5EF4-FFF2-40B4-BE49-F238E27FC236}">
                <a16:creationId xmlns:a16="http://schemas.microsoft.com/office/drawing/2014/main" id="{492B59CF-3083-51DF-D2A6-9F70F5ECD5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74" t="31076" r="13726" b="30638"/>
          <a:stretch/>
        </p:blipFill>
        <p:spPr>
          <a:xfrm>
            <a:off x="7946400" y="6417846"/>
            <a:ext cx="1478643" cy="365760"/>
          </a:xfrm>
          <a:prstGeom prst="rect">
            <a:avLst/>
          </a:prstGeom>
        </p:spPr>
      </p:pic>
      <p:pic>
        <p:nvPicPr>
          <p:cNvPr id="31" name="Picture 30" descr="A close-up of a logo&#10;&#10;Description automatically generated">
            <a:extLst>
              <a:ext uri="{FF2B5EF4-FFF2-40B4-BE49-F238E27FC236}">
                <a16:creationId xmlns:a16="http://schemas.microsoft.com/office/drawing/2014/main" id="{D5B93BE7-AC0F-F960-BB37-C20016159F4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6641" b="47073"/>
          <a:stretch/>
        </p:blipFill>
        <p:spPr>
          <a:xfrm>
            <a:off x="5754266" y="6411085"/>
            <a:ext cx="2068599" cy="36576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7847" y="6377238"/>
            <a:ext cx="2072884" cy="412742"/>
          </a:xfrm>
          <a:prstGeom prst="rect">
            <a:avLst/>
          </a:prstGeom>
        </p:spPr>
      </p:pic>
      <p:sp>
        <p:nvSpPr>
          <p:cNvPr id="32" name="Rectangle 31">
            <a:extLst>
              <a:ext uri="{FF2B5EF4-FFF2-40B4-BE49-F238E27FC236}">
                <a16:creationId xmlns:a16="http://schemas.microsoft.com/office/drawing/2014/main" id="{61E319B0-40C1-4006-BDAD-053C6FD8ABA8}"/>
              </a:ext>
            </a:extLst>
          </p:cNvPr>
          <p:cNvSpPr/>
          <p:nvPr/>
        </p:nvSpPr>
        <p:spPr>
          <a:xfrm>
            <a:off x="191565" y="6098473"/>
            <a:ext cx="5353815" cy="249955"/>
          </a:xfrm>
          <a:prstGeom prst="rect">
            <a:avLst/>
          </a:prstGeom>
          <a:noFill/>
        </p:spPr>
        <p:txBody>
          <a:bodyPr wrap="square">
            <a:noAutofit/>
          </a:bodyPr>
          <a:lstStyle/>
          <a:p>
            <a:pPr fontAlgn="auto">
              <a:spcAft>
                <a:spcPts val="0"/>
              </a:spcAft>
            </a:pPr>
            <a:r>
              <a:rPr lang="en-US" sz="1000" dirty="0" smtClean="0">
                <a:cs typeface="Arial" panose="020B0604020202020204" pitchFamily="34" charset="0"/>
              </a:rPr>
              <a:t>Work was performed, in part, at The Center for Integrated Nanotechnologies.</a:t>
            </a:r>
            <a:endParaRPr lang="fi-FI" sz="1000" dirty="0">
              <a:cs typeface="Arial" panose="020B0604020202020204" pitchFamily="34" charset="0"/>
            </a:endParaRPr>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79A9CC-1221-4480-B719-A3FDECFA9433}">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bc761791-33a0-47b7-8145-9d3c2515a3a0"/>
    <ds:schemaRef ds:uri="d3abd939-9d94-49d1-925a-c93fb1ff4b6e"/>
    <ds:schemaRef ds:uri="http://purl.org/dc/dcmitype/"/>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417</TotalTime>
  <Words>705</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Avenir Next LT Pro</vt:lpstr>
      <vt:lpstr>AvenirNext LT Pro Bold</vt:lpstr>
      <vt:lpstr>AvenirNext LT Pro Regular</vt:lpstr>
      <vt:lpstr>Calibri</vt:lpstr>
      <vt:lpstr>Segoe UI Black</vt:lpstr>
      <vt:lpstr>Wingdings</vt:lpstr>
      <vt:lpstr>Office Theme</vt:lpstr>
      <vt:lpstr>Dominant Topological Surface State Transport in HfTe5 brought about by Strain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8</cp:revision>
  <dcterms:created xsi:type="dcterms:W3CDTF">2023-07-20T14:08:23Z</dcterms:created>
  <dcterms:modified xsi:type="dcterms:W3CDTF">2024-01-30T20:09:51Z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