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39"/>
    <p:restoredTop sz="83344"/>
  </p:normalViewPr>
  <p:slideViewPr>
    <p:cSldViewPr snapToGrid="0">
      <p:cViewPr varScale="1">
        <p:scale>
          <a:sx n="129" d="100"/>
          <a:sy n="129" d="100"/>
        </p:scale>
        <p:origin x="112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16/j.memsci.2024.12351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Cationic polymer membranes are needed in a variety of applications, including in alkaline water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electrolyzers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alkaline fuel cells. These membranes need to be mechanically robust and </a:t>
            </a: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have high hydroxide ion conductivities. Recent work has shown that poly(arylene piperidinium) polymers have good overall performance and are more stable in alkaline solution than previously used polymers with quaternary ammonium </a:t>
            </a:r>
          </a:p>
          <a:p>
            <a:pPr marL="0" marR="0">
              <a:lnSpc>
                <a:spcPct val="115000"/>
              </a:lnSpc>
              <a:spcAft>
                <a:spcPts val="800"/>
              </a:spcAft>
              <a:buNone/>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cations. However, the nanoscale properties of these polymers were not well known.</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To better understand the effects of the nanoscale morphology on the properties, we conducted atomistic molecular dynamics (MD) simulations of poly(arylene piperidinium) polymers over a range of water contents and ion contents. </a:t>
            </a:r>
          </a:p>
          <a:p>
            <a:pPr marL="0"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Water content is characterized by </a:t>
            </a:r>
            <a:r>
              <a:rPr lang="en-US" sz="1800" kern="100" dirty="0">
                <a:effectLst/>
                <a:latin typeface="Symbol" pitchFamily="2" charset="2"/>
                <a:ea typeface="Aptos" panose="020B0004020202020204" pitchFamily="34" charset="0"/>
                <a:cs typeface="Times New Roman" panose="02020603050405020304" pitchFamily="18" charset="0"/>
              </a:rPr>
              <a:t>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the number of water molecules per ionic group, while IEC is the weight of ionic group relative to the weight of the polymer. We found that both the morphology and the hydroxide ion transport are </a:t>
            </a:r>
          </a:p>
          <a:p>
            <a:pPr marL="0" marR="0">
              <a:lnSpc>
                <a:spcPct val="115000"/>
              </a:lnSpc>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much more affected by water content than by ionic content. This finding will be useful in future design of new polymers.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a:buNone/>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lang="en-US" dirty="0">
                <a:solidFill>
                  <a:srgbClr val="000000"/>
                </a:solidFill>
                <a:effectLst/>
                <a:latin typeface="Helvetica" pitchFamily="2" charset="0"/>
              </a:rPr>
              <a:t>We acknowledge financial support from the US DOE Office of Energy Efficiency and Renewable Energy, Hydrogen and Fuel Cell Technologies Office, under the </a:t>
            </a:r>
            <a:r>
              <a:rPr lang="en-US" dirty="0" err="1">
                <a:solidFill>
                  <a:srgbClr val="000000"/>
                </a:solidFill>
                <a:effectLst/>
                <a:latin typeface="Helvetica" pitchFamily="2" charset="0"/>
              </a:rPr>
              <a:t>ElectroCat</a:t>
            </a:r>
            <a:r>
              <a:rPr lang="en-US" dirty="0">
                <a:solidFill>
                  <a:srgbClr val="000000"/>
                </a:solidFill>
                <a:effectLst/>
                <a:latin typeface="Helvetica" pitchFamily="2" charset="0"/>
              </a:rPr>
              <a:t> Consortium,</a:t>
            </a:r>
          </a:p>
          <a:p>
            <a:pPr>
              <a:buNone/>
            </a:pPr>
            <a:r>
              <a:rPr lang="en-US" dirty="0">
                <a:solidFill>
                  <a:srgbClr val="000000"/>
                </a:solidFill>
                <a:effectLst/>
                <a:latin typeface="Helvetica" pitchFamily="2" charset="0"/>
              </a:rPr>
              <a:t>DOE technology managers McKenzie Hubert and William Gibbons, and DOE program managers David Peterson and Dimitrios </a:t>
            </a:r>
            <a:r>
              <a:rPr lang="en-US" dirty="0" err="1">
                <a:solidFill>
                  <a:srgbClr val="000000"/>
                </a:solidFill>
                <a:effectLst/>
                <a:latin typeface="Helvetica" pitchFamily="2" charset="0"/>
              </a:rPr>
              <a:t>Papageorgopolous</a:t>
            </a:r>
            <a:r>
              <a:rPr lang="en-US" dirty="0">
                <a:solidFill>
                  <a:srgbClr val="000000"/>
                </a:solidFill>
                <a:effectLst/>
                <a:latin typeface="Helvetica" pitchFamily="2" charset="0"/>
              </a:rPr>
              <a:t>. This work was authored by the National Renewable Energy Laboratory, </a:t>
            </a:r>
          </a:p>
          <a:p>
            <a:pPr>
              <a:buNone/>
            </a:pPr>
            <a:r>
              <a:rPr lang="en-US" dirty="0">
                <a:solidFill>
                  <a:srgbClr val="000000"/>
                </a:solidFill>
                <a:effectLst/>
                <a:latin typeface="Helvetica" pitchFamily="2" charset="0"/>
              </a:rPr>
              <a:t>operated by the Alliance for Sustainable Energy, LLC, for the U.S. Department of Energy (DOE) under Contract No. DE-AC36-08GO28308. We acknowledge financial support from the US Department of Defense (W911NF-23-2-</a:t>
            </a:r>
          </a:p>
          <a:p>
            <a:pPr>
              <a:buNone/>
            </a:pPr>
            <a:r>
              <a:rPr lang="en-US" dirty="0">
                <a:solidFill>
                  <a:srgbClr val="000000"/>
                </a:solidFill>
                <a:effectLst/>
                <a:latin typeface="Helvetica" pitchFamily="2" charset="0"/>
              </a:rPr>
              <a:t>0028). The research was performed using computational resources sponsored by the Department of Energy’s Office of Energy Efficiency and Renewable Energy and located at the National Renewable Energy Laboratory.</a:t>
            </a:r>
          </a:p>
          <a:p>
            <a:pPr>
              <a:buNone/>
            </a:pPr>
            <a:r>
              <a:rPr lang="en-US" dirty="0">
                <a:solidFill>
                  <a:srgbClr val="000000"/>
                </a:solidFill>
                <a:effectLst/>
                <a:latin typeface="Helvetica" pitchFamily="2" charset="0"/>
              </a:rPr>
              <a:t>This work was performed, in part, at the Center for Integrated Nanotechnologies, an Office of Science User Facility operated for the U. S. Department of Energy (DOE) Office of Science. Sandia National Laboratories is a </a:t>
            </a:r>
          </a:p>
          <a:p>
            <a:pPr>
              <a:buNone/>
            </a:pPr>
            <a:r>
              <a:rPr lang="en-US" dirty="0" err="1">
                <a:solidFill>
                  <a:srgbClr val="000000"/>
                </a:solidFill>
                <a:effectLst/>
                <a:latin typeface="Helvetica" pitchFamily="2" charset="0"/>
              </a:rPr>
              <a:t>multimission</a:t>
            </a:r>
            <a:r>
              <a:rPr lang="en-US" dirty="0">
                <a:solidFill>
                  <a:srgbClr val="000000"/>
                </a:solidFill>
                <a:effectLst/>
                <a:latin typeface="Helvetica" pitchFamily="2" charset="0"/>
              </a:rPr>
              <a:t> laboratory managed and operated by National Technology &amp; Engineering Solutions of Sandia, LLC, a wholly owned subsidiary of Honeywell International, Inc., for the U.S. DOE’s National Nuclear Security Administration </a:t>
            </a:r>
          </a:p>
          <a:p>
            <a:pPr>
              <a:buNone/>
            </a:pPr>
            <a:r>
              <a:rPr lang="en-US" dirty="0">
                <a:solidFill>
                  <a:srgbClr val="000000"/>
                </a:solidFill>
                <a:effectLst/>
                <a:latin typeface="Helvetica" pitchFamily="2" charset="0"/>
              </a:rPr>
              <a:t>under contract DE-NA0003525. The views expressed in the article do not necessarily represent the views of the U.S. DOE or the United States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r>
              <a:rPr lang="en-US" sz="1200" dirty="0">
                <a:effectLst/>
                <a:latin typeface="Times New Roman" panose="02020603050405020304" pitchFamily="18" charset="0"/>
              </a:rPr>
              <a:t>Clary, J. M.; Wang, L.; Yan, Y.; Frischknecht, A. L.; Vigil-Fowler, D. </a:t>
            </a:r>
            <a:r>
              <a:rPr lang="en-US" sz="1200" i="1" dirty="0">
                <a:latin typeface="Times New Roman" panose="02020603050405020304" pitchFamily="18" charset="0"/>
              </a:rPr>
              <a:t>Journal of Membrane Science </a:t>
            </a:r>
            <a:r>
              <a:rPr lang="en-US" sz="1200" b="1" dirty="0">
                <a:effectLst/>
                <a:latin typeface="Times New Roman" panose="02020603050405020304" pitchFamily="18" charset="0"/>
              </a:rPr>
              <a:t>2025</a:t>
            </a:r>
            <a:r>
              <a:rPr lang="en-US" sz="1200" dirty="0">
                <a:effectLst/>
                <a:latin typeface="Times New Roman" panose="02020603050405020304" pitchFamily="18" charset="0"/>
              </a:rPr>
              <a:t>, 717, 123517.</a:t>
            </a:r>
          </a:p>
          <a:p>
            <a:r>
              <a:rPr lang="en-US" sz="1200" dirty="0">
                <a:hlinkClick r:id="rId3" tooltip="Persistent link using digital object identifier"/>
              </a:rPr>
              <a:t>https://doi.org/10.1016/j.memsci.2024.123517</a:t>
            </a:r>
            <a:endParaRPr lang="en-US" sz="120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4/29/2025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4/29/2025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A1DA5C-BEA5-9B59-BEFF-B90CF72A764B}"/>
              </a:ext>
            </a:extLst>
          </p:cNvPr>
          <p:cNvSpPr/>
          <p:nvPr/>
        </p:nvSpPr>
        <p:spPr>
          <a:xfrm>
            <a:off x="5144429" y="6296959"/>
            <a:ext cx="3871415"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a:bodyPr>
          <a:lstStyle/>
          <a:p>
            <a:pPr algn="ctr"/>
            <a:r>
              <a:rPr lang="en-US" sz="3200" dirty="0"/>
              <a:t>Simulations Reveal Nanoscale Morphology in Cationic Polymer</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133815" y="833281"/>
            <a:ext cx="11873389" cy="1113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p>
            <a:r>
              <a:rPr lang="en-US" sz="2400" b="1" dirty="0">
                <a:latin typeface="+mj-lt"/>
                <a:ea typeface="Calibri" pitchFamily="34" charset="0"/>
                <a:cs typeface="Calibri"/>
              </a:rPr>
              <a:t>Scientific Achievement</a:t>
            </a:r>
          </a:p>
          <a:p>
            <a:pPr marL="114300"/>
            <a:r>
              <a:rPr lang="en-US" sz="2200" dirty="0">
                <a:latin typeface="+mj-lt"/>
              </a:rPr>
              <a:t>The morphology of nanoscale water channels and the transport of ions in the polymer are found to be determined mostly by water content and are only weakly dependent on polymer ionic content.</a:t>
            </a:r>
          </a:p>
        </p:txBody>
      </p:sp>
      <p:sp>
        <p:nvSpPr>
          <p:cNvPr id="6" name="TextBox 5">
            <a:extLst>
              <a:ext uri="{FF2B5EF4-FFF2-40B4-BE49-F238E27FC236}">
                <a16:creationId xmlns:a16="http://schemas.microsoft.com/office/drawing/2014/main" id="{5B5AB4DC-C268-4277-A54D-5E68D1711C3C}"/>
              </a:ext>
            </a:extLst>
          </p:cNvPr>
          <p:cNvSpPr txBox="1"/>
          <p:nvPr/>
        </p:nvSpPr>
        <p:spPr>
          <a:xfrm>
            <a:off x="5129991" y="3961794"/>
            <a:ext cx="6704022" cy="1379865"/>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lvl="1" indent="-137160" fontAlgn="base">
              <a:spcAft>
                <a:spcPts val="100"/>
              </a:spcAft>
              <a:buFont typeface="Arial" panose="020B0604020202020204" pitchFamily="34" charset="0"/>
              <a:buChar char="•"/>
            </a:pPr>
            <a:r>
              <a:rPr lang="en-US" sz="2000" dirty="0">
                <a:latin typeface="+mj-lt"/>
              </a:rPr>
              <a:t>Atomistic molecular dynamics simulations were performed as a function of ion content (IEC) and water content (</a:t>
            </a:r>
            <a:r>
              <a:rPr lang="en-US" sz="2000" dirty="0">
                <a:latin typeface="Symbol" pitchFamily="2" charset="2"/>
              </a:rPr>
              <a:t>l</a:t>
            </a:r>
            <a:r>
              <a:rPr lang="en-US" sz="2000" dirty="0">
                <a:latin typeface="+mj-lt"/>
              </a:rPr>
              <a:t>)</a:t>
            </a:r>
          </a:p>
          <a:p>
            <a:pPr marL="182880" lvl="1" indent="-137160" fontAlgn="base">
              <a:spcAft>
                <a:spcPts val="100"/>
              </a:spcAft>
              <a:buFont typeface="Arial" panose="020B0604020202020204" pitchFamily="34" charset="0"/>
              <a:buChar char="•"/>
            </a:pPr>
            <a:r>
              <a:rPr lang="en-US" sz="2000" dirty="0">
                <a:latin typeface="+mj-lt"/>
              </a:rPr>
              <a:t>Simulations were in good agreement with experiment</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129991" y="1996567"/>
            <a:ext cx="6594965" cy="1815882"/>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2200" dirty="0">
                <a:latin typeface="+mj-lt"/>
              </a:rPr>
              <a:t>This work demonstrates that high hydroxide ion transport can be independent of cationic content, enabling more flexibility in the design of polymers for applications such as </a:t>
            </a:r>
            <a:r>
              <a:rPr lang="en-US" sz="2200" dirty="0" err="1">
                <a:latin typeface="+mj-lt"/>
              </a:rPr>
              <a:t>electrolyzers</a:t>
            </a:r>
            <a:r>
              <a:rPr lang="en-US" sz="2200" dirty="0">
                <a:latin typeface="+mj-lt"/>
              </a:rPr>
              <a:t>.</a:t>
            </a:r>
            <a:endParaRPr lang="en-US" altLang="ja-JP" sz="2200"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0" y="6099464"/>
            <a:ext cx="3607994" cy="215444"/>
          </a:xfrm>
          <a:prstGeom prst="rect">
            <a:avLst/>
          </a:prstGeom>
          <a:noFill/>
        </p:spPr>
        <p:txBody>
          <a:bodyPr wrap="square">
            <a:spAutoFit/>
          </a:bodyPr>
          <a:lstStyle/>
          <a:p>
            <a:pPr fontAlgn="auto">
              <a:spcBef>
                <a:spcPts val="600"/>
              </a:spcBef>
              <a:spcAft>
                <a:spcPts val="0"/>
              </a:spcAft>
            </a:pPr>
            <a:r>
              <a:rPr lang="fi-FI" sz="800" dirty="0">
                <a:cs typeface="Arial" panose="020B0604020202020204" pitchFamily="34" charset="0"/>
              </a:rPr>
              <a:t>Work was performed, in part, at the Center for Integrated Nanotechnologies.</a:t>
            </a:r>
            <a:endParaRPr lang="en-US" sz="800" dirty="0">
              <a:cs typeface="Arial" panose="020B0604020202020204" pitchFamily="34" charset="0"/>
            </a:endParaRPr>
          </a:p>
        </p:txBody>
      </p:sp>
      <p:pic>
        <p:nvPicPr>
          <p:cNvPr id="4" name="Picture 3">
            <a:extLst>
              <a:ext uri="{FF2B5EF4-FFF2-40B4-BE49-F238E27FC236}">
                <a16:creationId xmlns:a16="http://schemas.microsoft.com/office/drawing/2014/main" id="{19F1A1B4-452E-500C-9565-CD4238C5E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278" y="6347211"/>
            <a:ext cx="1238654" cy="47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2" descr="NREL logo">
            <a:extLst>
              <a:ext uri="{FF2B5EF4-FFF2-40B4-BE49-F238E27FC236}">
                <a16:creationId xmlns:a16="http://schemas.microsoft.com/office/drawing/2014/main" id="{DFB11508-7C42-90F2-CE54-5E2E9B6F91C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 descr="University of Delaware">
            <a:extLst>
              <a:ext uri="{FF2B5EF4-FFF2-40B4-BE49-F238E27FC236}">
                <a16:creationId xmlns:a16="http://schemas.microsoft.com/office/drawing/2014/main" id="{D18A67D7-9081-96BF-03EC-857E12D08E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481ED5E7-25D7-86E5-86CB-480E0C36BB31}"/>
              </a:ext>
            </a:extLst>
          </p:cNvPr>
          <p:cNvPicPr>
            <a:picLocks noChangeAspect="1"/>
          </p:cNvPicPr>
          <p:nvPr/>
        </p:nvPicPr>
        <p:blipFill>
          <a:blip r:embed="rId4"/>
          <a:stretch>
            <a:fillRect/>
          </a:stretch>
        </p:blipFill>
        <p:spPr>
          <a:xfrm>
            <a:off x="6665583" y="6335646"/>
            <a:ext cx="1003951" cy="475300"/>
          </a:xfrm>
          <a:prstGeom prst="rect">
            <a:avLst/>
          </a:prstGeom>
        </p:spPr>
      </p:pic>
      <p:pic>
        <p:nvPicPr>
          <p:cNvPr id="15" name="Picture 14" descr="Chart, histogram&#10;&#10;Description automatically generated">
            <a:extLst>
              <a:ext uri="{FF2B5EF4-FFF2-40B4-BE49-F238E27FC236}">
                <a16:creationId xmlns:a16="http://schemas.microsoft.com/office/drawing/2014/main" id="{A0C4A99E-FB81-67F5-5141-49C5395C0D96}"/>
              </a:ext>
            </a:extLst>
          </p:cNvPr>
          <p:cNvPicPr>
            <a:picLocks noChangeAspect="1"/>
          </p:cNvPicPr>
          <p:nvPr/>
        </p:nvPicPr>
        <p:blipFill>
          <a:blip r:embed="rId5"/>
          <a:stretch>
            <a:fillRect/>
          </a:stretch>
        </p:blipFill>
        <p:spPr>
          <a:xfrm>
            <a:off x="319595" y="3048914"/>
            <a:ext cx="2167782" cy="2033178"/>
          </a:xfrm>
          <a:prstGeom prst="rect">
            <a:avLst/>
          </a:prstGeom>
        </p:spPr>
      </p:pic>
      <p:pic>
        <p:nvPicPr>
          <p:cNvPr id="16" name="Picture 15" descr="Background pattern&#10;&#10;Description automatically generated">
            <a:extLst>
              <a:ext uri="{FF2B5EF4-FFF2-40B4-BE49-F238E27FC236}">
                <a16:creationId xmlns:a16="http://schemas.microsoft.com/office/drawing/2014/main" id="{203614CF-5BB5-4AA1-1D9B-B91A5BA583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9341" y="2147415"/>
            <a:ext cx="1002218" cy="1001638"/>
          </a:xfrm>
          <a:prstGeom prst="rect">
            <a:avLst/>
          </a:prstGeom>
        </p:spPr>
      </p:pic>
      <p:pic>
        <p:nvPicPr>
          <p:cNvPr id="19" name="Picture 18">
            <a:extLst>
              <a:ext uri="{FF2B5EF4-FFF2-40B4-BE49-F238E27FC236}">
                <a16:creationId xmlns:a16="http://schemas.microsoft.com/office/drawing/2014/main" id="{FCFF8EB1-B640-BC71-4ED4-8FB816F4FB6E}"/>
              </a:ext>
            </a:extLst>
          </p:cNvPr>
          <p:cNvPicPr>
            <a:picLocks noChangeAspect="1"/>
          </p:cNvPicPr>
          <p:nvPr/>
        </p:nvPicPr>
        <p:blipFill>
          <a:blip r:embed="rId7"/>
          <a:stretch>
            <a:fillRect/>
          </a:stretch>
        </p:blipFill>
        <p:spPr>
          <a:xfrm>
            <a:off x="406252" y="2364885"/>
            <a:ext cx="3110666" cy="595168"/>
          </a:xfrm>
          <a:prstGeom prst="rect">
            <a:avLst/>
          </a:prstGeom>
        </p:spPr>
      </p:pic>
      <p:sp>
        <p:nvSpPr>
          <p:cNvPr id="20" name="TextBox 19">
            <a:extLst>
              <a:ext uri="{FF2B5EF4-FFF2-40B4-BE49-F238E27FC236}">
                <a16:creationId xmlns:a16="http://schemas.microsoft.com/office/drawing/2014/main" id="{BCBF4CD4-91F1-27AB-31EC-B1922E86914D}"/>
              </a:ext>
            </a:extLst>
          </p:cNvPr>
          <p:cNvSpPr txBox="1"/>
          <p:nvPr/>
        </p:nvSpPr>
        <p:spPr>
          <a:xfrm>
            <a:off x="409615" y="5199218"/>
            <a:ext cx="4416942" cy="90024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050" dirty="0">
                <a:solidFill>
                  <a:prstClr val="black"/>
                </a:solidFill>
              </a:rPr>
              <a:t>Simulations of a piperidinium-functionalized polymer (upper left) nanophase-separate into water (blue) and polymeric channels (orange) (upper right). The size of the water channels depends on water content</a:t>
            </a:r>
            <a:r>
              <a:rPr lang="en-US" sz="1050" dirty="0">
                <a:solidFill>
                  <a:prstClr val="black"/>
                </a:solidFill>
                <a:latin typeface="Symbol" pitchFamily="2" charset="2"/>
              </a:rPr>
              <a:t> l</a:t>
            </a:r>
            <a:r>
              <a:rPr lang="en-US" sz="1050" dirty="0">
                <a:solidFill>
                  <a:prstClr val="black"/>
                </a:solidFill>
              </a:rPr>
              <a:t> but less on the IEC (lower left). The hydroxide ion diffusion constant depends on water volume fraction (lower right).</a:t>
            </a:r>
            <a:endParaRPr kumimoji="0" lang="en-US" sz="1050" b="0" i="0" u="none" strike="noStrike" kern="1200" cap="none" spc="0" normalizeH="0" baseline="0" noProof="0" dirty="0">
              <a:ln>
                <a:noFill/>
              </a:ln>
              <a:solidFill>
                <a:prstClr val="black"/>
              </a:solidFill>
              <a:effectLst/>
              <a:uLnTx/>
              <a:uFillTx/>
              <a:ea typeface="+mn-ea"/>
              <a:cs typeface="+mn-cs"/>
            </a:endParaRPr>
          </a:p>
        </p:txBody>
      </p:sp>
      <p:pic>
        <p:nvPicPr>
          <p:cNvPr id="27" name="Picture 26">
            <a:extLst>
              <a:ext uri="{FF2B5EF4-FFF2-40B4-BE49-F238E27FC236}">
                <a16:creationId xmlns:a16="http://schemas.microsoft.com/office/drawing/2014/main" id="{ACC3B200-7B8D-82B9-ACD8-F54431B6E2B7}"/>
              </a:ext>
            </a:extLst>
          </p:cNvPr>
          <p:cNvPicPr>
            <a:picLocks noChangeAspect="1"/>
          </p:cNvPicPr>
          <p:nvPr/>
        </p:nvPicPr>
        <p:blipFill>
          <a:blip r:embed="rId8" cstate="print">
            <a:extLst>
              <a:ext uri="{28A0092B-C50C-407E-A947-70E740481C1C}">
                <a14:useLocalDpi xmlns:a14="http://schemas.microsoft.com/office/drawing/2010/main" val="0"/>
              </a:ext>
            </a:extLst>
          </a:blip>
          <a:srcRect t="4789" r="4221" b="5798"/>
          <a:stretch/>
        </p:blipFill>
        <p:spPr>
          <a:xfrm>
            <a:off x="2618086" y="3163288"/>
            <a:ext cx="2013166" cy="1929818"/>
          </a:xfrm>
          <a:prstGeom prst="rect">
            <a:avLst/>
          </a:prstGeom>
        </p:spPr>
      </p:pic>
      <p:pic>
        <p:nvPicPr>
          <p:cNvPr id="22" name="Picture 21">
            <a:extLst>
              <a:ext uri="{FF2B5EF4-FFF2-40B4-BE49-F238E27FC236}">
                <a16:creationId xmlns:a16="http://schemas.microsoft.com/office/drawing/2014/main" id="{1546069D-8594-9DE9-CC17-D8040E72C0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8185" y="6335646"/>
            <a:ext cx="1099088" cy="463735"/>
          </a:xfrm>
          <a:prstGeom prst="rect">
            <a:avLst/>
          </a:prstGeom>
        </p:spPr>
      </p:pic>
      <p:sp>
        <p:nvSpPr>
          <p:cNvPr id="10" name="Rectangle 9">
            <a:extLst>
              <a:ext uri="{FF2B5EF4-FFF2-40B4-BE49-F238E27FC236}">
                <a16:creationId xmlns:a16="http://schemas.microsoft.com/office/drawing/2014/main" id="{40AAD483-DF65-BC41-F1AC-7A55328C5219}"/>
              </a:ext>
            </a:extLst>
          </p:cNvPr>
          <p:cNvSpPr/>
          <p:nvPr/>
        </p:nvSpPr>
        <p:spPr>
          <a:xfrm>
            <a:off x="5405906" y="5737827"/>
            <a:ext cx="6786094" cy="577081"/>
          </a:xfrm>
          <a:prstGeom prst="rect">
            <a:avLst/>
          </a:prstGeom>
          <a:noFill/>
        </p:spPr>
        <p:txBody>
          <a:bodyPr wrap="square">
            <a:spAutoFit/>
          </a:bodyPr>
          <a:lstStyle/>
          <a:p>
            <a:r>
              <a:rPr lang="en-US" sz="1050" dirty="0">
                <a:effectLst/>
                <a:latin typeface="AvenirNext LT Pro Regular" panose="020B0504020202020204"/>
              </a:rPr>
              <a:t>Clary, J. M.; Wang, L.; Yan, Y.; Frischknecht, A. L.; Vigil-Fowler, D. Effect of Stoichiometry and Hydration </a:t>
            </a:r>
            <a:r>
              <a:rPr lang="en-US" sz="1050" dirty="0">
                <a:latin typeface="AvenirNext LT Pro Regular" panose="020B0504020202020204"/>
              </a:rPr>
              <a:t>L</a:t>
            </a:r>
            <a:r>
              <a:rPr lang="en-US" sz="1050" dirty="0">
                <a:effectLst/>
                <a:latin typeface="AvenirNext LT Pro Regular" panose="020B0504020202020204"/>
              </a:rPr>
              <a:t>evel on Water </a:t>
            </a:r>
            <a:r>
              <a:rPr lang="en-US" sz="1050" dirty="0">
                <a:latin typeface="AvenirNext LT Pro Regular" panose="020B0504020202020204"/>
              </a:rPr>
              <a:t>D</a:t>
            </a:r>
            <a:r>
              <a:rPr lang="en-US" sz="1050" dirty="0">
                <a:effectLst/>
                <a:latin typeface="AvenirNext LT Pro Regular" panose="020B0504020202020204"/>
              </a:rPr>
              <a:t>omain </a:t>
            </a:r>
            <a:r>
              <a:rPr lang="en-US" sz="1050" dirty="0">
                <a:latin typeface="AvenirNext LT Pro Regular" panose="020B0504020202020204"/>
              </a:rPr>
              <a:t>S</a:t>
            </a:r>
            <a:r>
              <a:rPr lang="en-US" sz="1050" dirty="0">
                <a:effectLst/>
                <a:latin typeface="AvenirNext LT Pro Regular" panose="020B0504020202020204"/>
              </a:rPr>
              <a:t>ize and Transport in Poly(aryl piperidinium) Alkaline </a:t>
            </a:r>
            <a:r>
              <a:rPr lang="en-US" sz="1050" dirty="0">
                <a:latin typeface="AvenirNext LT Pro Regular" panose="020B0504020202020204"/>
              </a:rPr>
              <a:t>A</a:t>
            </a:r>
            <a:r>
              <a:rPr lang="en-US" sz="1050" dirty="0">
                <a:effectLst/>
                <a:latin typeface="AvenirNext LT Pro Regular" panose="020B0504020202020204"/>
              </a:rPr>
              <a:t>nion-exchange </a:t>
            </a:r>
            <a:r>
              <a:rPr lang="en-US" sz="1050" dirty="0">
                <a:latin typeface="AvenirNext LT Pro Regular" panose="020B0504020202020204"/>
              </a:rPr>
              <a:t>M</a:t>
            </a:r>
            <a:r>
              <a:rPr lang="en-US" sz="1050" dirty="0">
                <a:effectLst/>
                <a:latin typeface="AvenirNext LT Pro Regular" panose="020B0504020202020204"/>
              </a:rPr>
              <a:t>embranes. </a:t>
            </a:r>
            <a:r>
              <a:rPr lang="en-US" sz="1050" i="1" dirty="0">
                <a:latin typeface="AvenirNext LT Pro Regular" panose="020B0504020202020204"/>
              </a:rPr>
              <a:t>Journal of Membrane Science </a:t>
            </a:r>
            <a:r>
              <a:rPr lang="en-US" sz="1050" b="1" dirty="0">
                <a:effectLst/>
                <a:latin typeface="AvenirNext LT Pro Regular" panose="020B0504020202020204"/>
              </a:rPr>
              <a:t>2025</a:t>
            </a:r>
            <a:endParaRPr lang="en-US" sz="1050" dirty="0">
              <a:effectLst/>
              <a:latin typeface="AvenirNext LT Pro Regular" panose="020B0504020202020204"/>
            </a:endParaRPr>
          </a:p>
        </p:txBody>
      </p:sp>
      <p:pic>
        <p:nvPicPr>
          <p:cNvPr id="14" name="Picture 13" descr="Logo&#10;&#10;AI-generated content may be incorrect.">
            <a:extLst>
              <a:ext uri="{FF2B5EF4-FFF2-40B4-BE49-F238E27FC236}">
                <a16:creationId xmlns:a16="http://schemas.microsoft.com/office/drawing/2014/main" id="{75DDD5C4-68F3-CDE9-CC00-768246DF51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4743" y="6347211"/>
            <a:ext cx="486578" cy="486136"/>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443</TotalTime>
  <Words>716</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Aptos</vt:lpstr>
      <vt:lpstr>Arial</vt:lpstr>
      <vt:lpstr>Arial Black</vt:lpstr>
      <vt:lpstr>Avenir Next LT Pro</vt:lpstr>
      <vt:lpstr>AvenirNext LT Pro Bold</vt:lpstr>
      <vt:lpstr>AvenirNext LT Pro Regular</vt:lpstr>
      <vt:lpstr>Calibri</vt:lpstr>
      <vt:lpstr>Helvetica</vt:lpstr>
      <vt:lpstr>Symbol</vt:lpstr>
      <vt:lpstr>Times New Roman</vt:lpstr>
      <vt:lpstr>Wingdings</vt:lpstr>
      <vt:lpstr>Office Theme</vt:lpstr>
      <vt:lpstr>Simulations Reveal Nanoscale Morphology in Cationic Polymer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14</cp:revision>
  <dcterms:created xsi:type="dcterms:W3CDTF">2023-07-20T14:08:23Z</dcterms:created>
  <dcterms:modified xsi:type="dcterms:W3CDTF">2025-04-29T15:40:36Z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