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
  </p:notesMasterIdLst>
  <p:sldIdLst>
    <p:sldId id="194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1E1A0C-325D-2718-028C-2EF09A114F58}" name="Church, Michael (CONTR)" initials="C(" userId="S::michael.church@science.doe.gov::479f6357-057b-45eb-85ae-b0563a2bd212" providerId="AD"/>
  <p188:author id="{246F786B-FCDF-1919-4FE6-B6E91F74E9A6}" name="Houston, Karyn (EXT)" initials="HK(" userId="S::Karyn.Houston@science.doe.gov::9349e374-4c09-49c7-a2cb-2b4b72d75c3e" providerId="AD"/>
  <p188:author id="{233E85B2-6FE5-A7D4-E8C7-2EC7C2B7CC00}" name="Kinney, Adam" initials="RK" userId="S::Adam.Kinney@science.doe.gov::997506a0-0f54-4d76-990e-b5a50ed5f116" providerId="AD"/>
  <p188:author id="{C034EADE-F057-9E0E-4987-90EC67665423}" name="Michael Church" initials="MC" userId="S::Michael.Church@science.doe.gov::479f6357-057b-45eb-85ae-b0563a2bd212" providerId="AD"/>
  <p188:author id="{1E31F5E1-970A-03C2-A400-64CD0F4F79B1}" name="Mikhail Zhernenkov" initials="MZ" userId="S::Mikhail.Zhernenkov@science.doe.gov::7c953c3a-5f07-4f77-b7f7-b5dbf125bb71" providerId="AD"/>
  <p188:author id="{B2412FF7-AAA0-3732-506D-2D78470574D9}" name="Keavney, Dava" initials="KD" userId="S::Dava.Keavney@science.doe.gov::36a3175f-9503-446e-879c-6ad2048a5c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36A"/>
    <a:srgbClr val="333333"/>
    <a:srgbClr val="555555"/>
    <a:srgbClr val="3B5458"/>
    <a:srgbClr val="541D14"/>
    <a:srgbClr val="072815"/>
    <a:srgbClr val="0D212F"/>
    <a:srgbClr val="0B2C45"/>
    <a:srgbClr val="F8F8F8"/>
    <a:srgbClr val="1628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1029" autoAdjust="0"/>
  </p:normalViewPr>
  <p:slideViewPr>
    <p:cSldViewPr snapToGrid="0">
      <p:cViewPr varScale="1">
        <p:scale>
          <a:sx n="125" d="100"/>
          <a:sy n="125" d="100"/>
        </p:scale>
        <p:origin x="816"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04AAC-AABB-4199-9EB4-05C09D18F960}" type="datetimeFigureOut">
              <a:rPr lang="en-US" smtClean="0"/>
              <a:t>5/6/2025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3856A-75D2-42A6-90A7-46D3019DB1E5}" type="slidenum">
              <a:rPr lang="en-US" smtClean="0"/>
              <a:t>‹#›</a:t>
            </a:fld>
            <a:endParaRPr lang="en-US"/>
          </a:p>
        </p:txBody>
      </p:sp>
    </p:spTree>
    <p:extLst>
      <p:ext uri="{BB962C8B-B14F-4D97-AF65-F5344CB8AC3E}">
        <p14:creationId xmlns:p14="http://schemas.microsoft.com/office/powerpoint/2010/main" val="353977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ciencedirect.com/science/article/pii/S0013468624017262#gs0001"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sciencedirect.com/science/article/pii/S0013468624017262#gs0005" TargetMode="External"/><Relationship Id="rId4" Type="http://schemas.openxmlformats.org/officeDocument/2006/relationships/hyperlink" Target="https://www.sciencedirect.com/science/article/pii/S0013468624017262#gs0004"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1-2 paragraph description of highlight</a:t>
            </a:r>
            <a:r>
              <a:rPr kumimoji="0" lang="en-US" sz="1200" b="0" i="0" u="none" strike="noStrike" kern="1200" cap="none" spc="0" normalizeH="0" baseline="0" noProof="0" dirty="0">
                <a:ln>
                  <a:noFill/>
                </a:ln>
                <a:solidFill>
                  <a:prstClr val="black"/>
                </a:solidFill>
                <a:effectLst/>
                <a:uLnTx/>
                <a:uFillTx/>
                <a:latin typeface="Arial"/>
                <a:ea typeface="+mn-ea"/>
                <a:cs typeface="Arial"/>
              </a:rPr>
              <a:t> – </a:t>
            </a: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The authors systematically studied performance and degradation behavior of two types of commonly used commercial catalysts: Pt/HSC and Pt/Vulcan. Using three representative case studies to probe the effects of local and average Pt particle density, they demonstrated that the performance and durability are controlled by the carbon support type and the Pt distribution on the support. For Pt/HSC, durability was found to strongly depend on Pt </a:t>
            </a:r>
            <a:r>
              <a:rPr kumimoji="0" lang="en-US" sz="1200" b="0" i="0" u="none" strike="noStrike" kern="1200" cap="none" spc="0" normalizeH="0" baseline="0" noProof="0" dirty="0" err="1">
                <a:ln>
                  <a:noFill/>
                </a:ln>
                <a:solidFill>
                  <a:prstClr val="black"/>
                </a:solidFill>
                <a:effectLst/>
                <a:uLnTx/>
                <a:uFillTx/>
                <a:latin typeface="Arial"/>
                <a:ea typeface="+mn-ea"/>
                <a:cs typeface="Arial"/>
              </a:rPr>
              <a:t>wt</a:t>
            </a:r>
            <a:r>
              <a:rPr kumimoji="0" lang="en-US" sz="1200" b="0" i="0" u="none" strike="noStrike" kern="1200" cap="none" spc="0" normalizeH="0" baseline="0" noProof="0" dirty="0">
                <a:ln>
                  <a:noFill/>
                </a:ln>
                <a:solidFill>
                  <a:prstClr val="black"/>
                </a:solidFill>
                <a:effectLst/>
                <a:uLnTx/>
                <a:uFillTx/>
                <a:latin typeface="Arial"/>
                <a:ea typeface="+mn-ea"/>
                <a:cs typeface="Arial"/>
              </a:rPr>
              <a:t>%. The local Pt particle density was found to be more important than the average Pt particle density in determining the catalyst durability. In contrast, catalysts based on Vulcan carbon (Pt/Vulcan) showed no obvious trend with Pt </a:t>
            </a:r>
            <a:r>
              <a:rPr kumimoji="0" lang="en-US" sz="1200" b="0" i="0" u="none" strike="noStrike" kern="1200" cap="none" spc="0" normalizeH="0" baseline="0" noProof="0" dirty="0" err="1">
                <a:ln>
                  <a:noFill/>
                </a:ln>
                <a:solidFill>
                  <a:prstClr val="black"/>
                </a:solidFill>
                <a:effectLst/>
                <a:uLnTx/>
                <a:uFillTx/>
                <a:latin typeface="Arial"/>
                <a:ea typeface="+mn-ea"/>
                <a:cs typeface="Arial"/>
              </a:rPr>
              <a:t>wt</a:t>
            </a:r>
            <a:r>
              <a:rPr kumimoji="0" lang="en-US" sz="1200" b="0" i="0" u="none" strike="noStrike" kern="1200" cap="none" spc="0" normalizeH="0" baseline="0" noProof="0" dirty="0">
                <a:ln>
                  <a:noFill/>
                </a:ln>
                <a:solidFill>
                  <a:prstClr val="black"/>
                </a:solidFill>
                <a:effectLst/>
                <a:uLnTx/>
                <a:uFillTx/>
                <a:latin typeface="Arial"/>
                <a:ea typeface="+mn-ea"/>
                <a:cs typeface="Arial"/>
              </a:rPr>
              <a:t>%. Overall, when designing electrodes based on Pt/HSC, selection of Pt </a:t>
            </a:r>
            <a:r>
              <a:rPr kumimoji="0" lang="en-US" sz="1200" b="0" i="0" u="none" strike="noStrike" kern="1200" cap="none" spc="0" normalizeH="0" baseline="0" noProof="0" dirty="0" err="1">
                <a:ln>
                  <a:noFill/>
                </a:ln>
                <a:solidFill>
                  <a:prstClr val="black"/>
                </a:solidFill>
                <a:effectLst/>
                <a:uLnTx/>
                <a:uFillTx/>
                <a:latin typeface="Arial"/>
                <a:ea typeface="+mn-ea"/>
                <a:cs typeface="Arial"/>
              </a:rPr>
              <a:t>wt</a:t>
            </a:r>
            <a:r>
              <a:rPr kumimoji="0" lang="en-US" sz="1200" b="0" i="0" u="none" strike="noStrike" kern="1200" cap="none" spc="0" normalizeH="0" baseline="0" noProof="0" dirty="0">
                <a:ln>
                  <a:noFill/>
                </a:ln>
                <a:solidFill>
                  <a:prstClr val="black"/>
                </a:solidFill>
                <a:effectLst/>
                <a:uLnTx/>
                <a:uFillTx/>
                <a:latin typeface="Arial"/>
                <a:ea typeface="+mn-ea"/>
                <a:cs typeface="Arial"/>
              </a:rPr>
              <a:t>% requires a balance between durability (lower </a:t>
            </a:r>
            <a:r>
              <a:rPr kumimoji="0" lang="en-US" sz="1200" b="0" i="0" u="none" strike="noStrike" kern="1200" cap="none" spc="0" normalizeH="0" baseline="0" noProof="0" dirty="0" err="1">
                <a:ln>
                  <a:noFill/>
                </a:ln>
                <a:solidFill>
                  <a:prstClr val="black"/>
                </a:solidFill>
                <a:effectLst/>
                <a:uLnTx/>
                <a:uFillTx/>
                <a:latin typeface="Arial"/>
                <a:ea typeface="+mn-ea"/>
                <a:cs typeface="Arial"/>
              </a:rPr>
              <a:t>wt</a:t>
            </a:r>
            <a:r>
              <a:rPr kumimoji="0" lang="en-US" sz="1200" b="0" i="0" u="none" strike="noStrike" kern="1200" cap="none" spc="0" normalizeH="0" baseline="0" noProof="0" dirty="0">
                <a:ln>
                  <a:noFill/>
                </a:ln>
                <a:solidFill>
                  <a:prstClr val="black"/>
                </a:solidFill>
                <a:effectLst/>
                <a:uLnTx/>
                <a:uFillTx/>
                <a:latin typeface="Arial"/>
                <a:ea typeface="+mn-ea"/>
                <a:cs typeface="Arial"/>
              </a:rPr>
              <a:t>% better) and performance (higher </a:t>
            </a:r>
            <a:r>
              <a:rPr kumimoji="0" lang="en-US" sz="1200" b="0" i="0" u="none" strike="noStrike" kern="1200" cap="none" spc="0" normalizeH="0" baseline="0" noProof="0" dirty="0" err="1">
                <a:ln>
                  <a:noFill/>
                </a:ln>
                <a:solidFill>
                  <a:prstClr val="black"/>
                </a:solidFill>
                <a:effectLst/>
                <a:uLnTx/>
                <a:uFillTx/>
                <a:latin typeface="Arial"/>
                <a:ea typeface="+mn-ea"/>
                <a:cs typeface="Arial"/>
              </a:rPr>
              <a:t>wt</a:t>
            </a:r>
            <a:r>
              <a:rPr kumimoji="0" lang="en-US" sz="1200" b="0" i="0" u="none" strike="noStrike" kern="1200" cap="none" spc="0" normalizeH="0" baseline="0" noProof="0" dirty="0">
                <a:ln>
                  <a:noFill/>
                </a:ln>
                <a:solidFill>
                  <a:prstClr val="black"/>
                </a:solidFill>
                <a:effectLst/>
                <a:uLnTx/>
                <a:uFillTx/>
                <a:latin typeface="Arial"/>
                <a:ea typeface="+mn-ea"/>
                <a:cs typeface="Arial"/>
              </a:rPr>
              <a:t>% better). However, when using Vulcan as support the fuel cell assemblies exhibit less dependence of performance on Pt </a:t>
            </a:r>
            <a:r>
              <a:rPr kumimoji="0" lang="en-US" sz="1200" b="0" i="0" u="none" strike="noStrike" kern="1200" cap="none" spc="0" normalizeH="0" baseline="0" noProof="0" dirty="0" err="1">
                <a:ln>
                  <a:noFill/>
                </a:ln>
                <a:solidFill>
                  <a:prstClr val="black"/>
                </a:solidFill>
                <a:effectLst/>
                <a:uLnTx/>
                <a:uFillTx/>
                <a:latin typeface="Arial"/>
                <a:ea typeface="+mn-ea"/>
                <a:cs typeface="Arial"/>
              </a:rPr>
              <a:t>wt</a:t>
            </a:r>
            <a:r>
              <a:rPr kumimoji="0" lang="en-US" sz="1200" b="0" i="0" u="none" strike="noStrike" kern="1200" cap="none" spc="0" normalizeH="0" baseline="0" noProof="0" dirty="0">
                <a:ln>
                  <a:noFill/>
                </a:ln>
                <a:solidFill>
                  <a:prstClr val="black"/>
                </a:solidFill>
                <a:effectLst/>
                <a:uLnTx/>
                <a:uFillTx/>
                <a:latin typeface="Arial"/>
                <a:ea typeface="+mn-ea"/>
                <a:cs typeface="Arial"/>
              </a:rPr>
              <a:t>%, so selection of Pt </a:t>
            </a:r>
            <a:r>
              <a:rPr kumimoji="0" lang="en-US" sz="1200" b="0" i="0" u="none" strike="noStrike" kern="1200" cap="none" spc="0" normalizeH="0" baseline="0" noProof="0" dirty="0" err="1">
                <a:ln>
                  <a:noFill/>
                </a:ln>
                <a:solidFill>
                  <a:prstClr val="black"/>
                </a:solidFill>
                <a:effectLst/>
                <a:uLnTx/>
                <a:uFillTx/>
                <a:latin typeface="Arial"/>
                <a:ea typeface="+mn-ea"/>
                <a:cs typeface="Arial"/>
              </a:rPr>
              <a:t>wt</a:t>
            </a:r>
            <a:r>
              <a:rPr kumimoji="0" lang="en-US" sz="1200" b="0" i="0" u="none" strike="noStrike" kern="1200" cap="none" spc="0" normalizeH="0" baseline="0" noProof="0" dirty="0">
                <a:ln>
                  <a:noFill/>
                </a:ln>
                <a:solidFill>
                  <a:prstClr val="black"/>
                </a:solidFill>
                <a:effectLst/>
                <a:uLnTx/>
                <a:uFillTx/>
                <a:latin typeface="Arial"/>
                <a:ea typeface="+mn-ea"/>
                <a:cs typeface="Arial"/>
              </a:rPr>
              <a:t>% is more flexible. These findings can help to guide design of improved fuel cell electrodes, especially thick electrodes for heavy duty vehicles.</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Acknowledgements</a:t>
            </a:r>
            <a:r>
              <a:rPr kumimoji="0" lang="en-US" sz="1200" b="0" i="0" u="none" strike="noStrike" kern="1200" cap="none" spc="0" normalizeH="0" baseline="0" noProof="0" dirty="0">
                <a:ln>
                  <a:noFill/>
                </a:ln>
                <a:solidFill>
                  <a:prstClr val="black"/>
                </a:solidFill>
                <a:effectLst/>
                <a:uLnTx/>
                <a:uFillTx/>
                <a:latin typeface="+mn-lt"/>
                <a:ea typeface="+mn-ea"/>
                <a:cs typeface="+mn-cs"/>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F1F1F"/>
                </a:solidFill>
                <a:effectLst/>
                <a:latin typeface="ElsevierGulliver"/>
              </a:rPr>
              <a:t>This work was supported by U.S. Department of Energy (DOE) Hydrogen and Fuel Cell Technologies Office (HFTO) through the Million Mile Fuel Cell Truck (M2FCT) consortium. Financial support for this work from the Laboratory Directed Research and Development (LDRD) program at Los Alamos National Laboratory (LANL) is gratefully acknowledged (project </a:t>
            </a:r>
            <a:r>
              <a:rPr lang="en-US" b="0" i="0" u="none" strike="noStrike" dirty="0">
                <a:solidFill>
                  <a:srgbClr val="0272B1"/>
                </a:solidFill>
                <a:effectLst/>
                <a:latin typeface="ElsevierGulliver"/>
                <a:hlinkClick r:id="rId3"/>
              </a:rPr>
              <a:t>20200200DR</a:t>
            </a:r>
            <a:r>
              <a:rPr lang="en-US" b="0" i="0" dirty="0">
                <a:solidFill>
                  <a:srgbClr val="1F1F1F"/>
                </a:solidFill>
                <a:effectLst/>
                <a:latin typeface="ElsevierGulliver"/>
              </a:rPr>
              <a:t>). This work was performed, in part, at the Center for Integrated Nanotechnologies, an Office of Science User Facility operated for the U.S. Department of Energy Office of Science by Los Alamos National Laboratory (Contract </a:t>
            </a:r>
            <a:r>
              <a:rPr lang="en-US" b="0" i="0" u="none" strike="noStrike" dirty="0">
                <a:solidFill>
                  <a:srgbClr val="0272B1"/>
                </a:solidFill>
                <a:effectLst/>
                <a:latin typeface="ElsevierGulliver"/>
                <a:hlinkClick r:id="rId4"/>
              </a:rPr>
              <a:t>89233218CNA000001</a:t>
            </a:r>
            <a:r>
              <a:rPr lang="en-US" b="0" i="0" dirty="0">
                <a:solidFill>
                  <a:srgbClr val="1F1F1F"/>
                </a:solidFill>
                <a:effectLst/>
                <a:latin typeface="ElsevierGulliver"/>
              </a:rPr>
              <a:t>) and Sandia National Laboratories (Contract </a:t>
            </a:r>
            <a:r>
              <a:rPr lang="en-US" b="0" i="0" u="none" strike="noStrike" dirty="0">
                <a:solidFill>
                  <a:srgbClr val="0272B1"/>
                </a:solidFill>
                <a:effectLst/>
                <a:latin typeface="ElsevierGulliver"/>
                <a:hlinkClick r:id="rId5"/>
              </a:rPr>
              <a:t>DE-NA-0003525</a:t>
            </a:r>
            <a:r>
              <a:rPr lang="en-US" b="0" i="0" dirty="0">
                <a:solidFill>
                  <a:srgbClr val="1F1F1F"/>
                </a:solidFill>
                <a:effectLst/>
                <a:latin typeface="ElsevierGulliver"/>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Publication/ press releases/ related links:</a:t>
            </a:r>
            <a:endParaRPr kumimoji="0" lang="en-US" sz="1200" b="0" i="0" u="none" strike="noStrike" kern="1200" cap="none" spc="0" normalizeH="0" baseline="0" noProof="0" dirty="0">
              <a:ln>
                <a:noFill/>
              </a:ln>
              <a:solidFill>
                <a:srgbClr val="106636"/>
              </a:solidFill>
              <a:effectLst/>
              <a:uLnTx/>
              <a:uFillTx/>
              <a:latin typeface="+mn-lt"/>
              <a:ea typeface="+mn-ea"/>
              <a:cs typeface="+mn-cs"/>
            </a:endParaRPr>
          </a:p>
          <a:p>
            <a:r>
              <a:rPr lang="en-US" dirty="0"/>
              <a:t>https://</a:t>
            </a:r>
            <a:r>
              <a:rPr lang="en-US" dirty="0" err="1"/>
              <a:t>www.sciencedirect.com</a:t>
            </a:r>
            <a:r>
              <a:rPr lang="en-US" dirty="0"/>
              <a:t>/science/article/</a:t>
            </a:r>
            <a:r>
              <a:rPr lang="en-US" dirty="0" err="1"/>
              <a:t>pii</a:t>
            </a:r>
            <a:r>
              <a:rPr lang="en-US" dirty="0"/>
              <a:t>/S0013468624017262</a:t>
            </a:r>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5/6/2025</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96370745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41171849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41304244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5/6/2025</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405338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03438670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699249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928812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079503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42049172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385963837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407962601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18268196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805706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8" r:id="rId5"/>
    <p:sldLayoutId id="2147483663" r:id="rId6"/>
    <p:sldLayoutId id="2147483659" r:id="rId7"/>
    <p:sldLayoutId id="2147483660" r:id="rId8"/>
    <p:sldLayoutId id="2147483657" r:id="rId9"/>
    <p:sldLayoutId id="2147483654" r:id="rId10"/>
    <p:sldLayoutId id="2147483655" r:id="rId11"/>
    <p:sldLayoutId id="2147483664"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D11C0-0B4E-4A9B-9978-226831B3CF02}"/>
              </a:ext>
            </a:extLst>
          </p:cNvPr>
          <p:cNvSpPr>
            <a:spLocks noGrp="1"/>
          </p:cNvSpPr>
          <p:nvPr>
            <p:ph type="title"/>
          </p:nvPr>
        </p:nvSpPr>
        <p:spPr>
          <a:xfrm>
            <a:off x="437478" y="168979"/>
            <a:ext cx="11317044" cy="801663"/>
          </a:xfrm>
        </p:spPr>
        <p:txBody>
          <a:bodyPr>
            <a:normAutofit/>
          </a:bodyPr>
          <a:lstStyle/>
          <a:p>
            <a:pPr algn="ctr"/>
            <a:r>
              <a:rPr lang="en-US" sz="2800" dirty="0"/>
              <a:t>Electrocatalyst Performance Controlled by Pt Weight and Distribution</a:t>
            </a:r>
          </a:p>
        </p:txBody>
      </p:sp>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kern="1200">
                <a:solidFill>
                  <a:schemeClr val="accent1">
                    <a:lumMod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6CA2777-A89F-4130-B308-73BB65955918}" type="slidenum">
              <a:rPr lang="en-US" smtClean="0"/>
              <a:pPr/>
              <a:t>1</a:t>
            </a:fld>
            <a:endParaRPr lang="en-US">
              <a:solidFill>
                <a:srgbClr val="0F3F66"/>
              </a:solidFill>
            </a:endParaRPr>
          </a:p>
        </p:txBody>
      </p:sp>
      <p:sp>
        <p:nvSpPr>
          <p:cNvPr id="5" name="Rectangle 35">
            <a:extLst>
              <a:ext uri="{FF2B5EF4-FFF2-40B4-BE49-F238E27FC236}">
                <a16:creationId xmlns:a16="http://schemas.microsoft.com/office/drawing/2014/main" id="{8E58DAE7-FAC5-48B9-861C-1B01EB5A8193}"/>
              </a:ext>
            </a:extLst>
          </p:cNvPr>
          <p:cNvSpPr>
            <a:spLocks noChangeArrowheads="1"/>
          </p:cNvSpPr>
          <p:nvPr/>
        </p:nvSpPr>
        <p:spPr bwMode="auto">
          <a:xfrm>
            <a:off x="172938" y="849328"/>
            <a:ext cx="11619996" cy="11387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2400" b="1" dirty="0">
                <a:latin typeface="+mj-lt"/>
                <a:ea typeface="Calibri" pitchFamily="34" charset="0"/>
                <a:cs typeface="Calibri"/>
              </a:rPr>
              <a:t>Scientific Achievement</a:t>
            </a:r>
          </a:p>
          <a:p>
            <a:pPr marL="114300"/>
            <a:r>
              <a:rPr lang="en-US" sz="2200" dirty="0">
                <a:latin typeface="+mj-lt"/>
              </a:rPr>
              <a:t>The authors studied how Pt </a:t>
            </a:r>
            <a:r>
              <a:rPr lang="en-US" sz="2200" dirty="0" err="1">
                <a:latin typeface="+mj-lt"/>
              </a:rPr>
              <a:t>wt</a:t>
            </a:r>
            <a:r>
              <a:rPr lang="en-US" sz="2200" dirty="0">
                <a:latin typeface="+mj-lt"/>
              </a:rPr>
              <a:t>% and the type of carbon used as support influence the performance and durability of proton-exchange membrane fuel cells (PEMFCs).</a:t>
            </a:r>
          </a:p>
        </p:txBody>
      </p:sp>
      <p:sp>
        <p:nvSpPr>
          <p:cNvPr id="6" name="TextBox 5">
            <a:extLst>
              <a:ext uri="{FF2B5EF4-FFF2-40B4-BE49-F238E27FC236}">
                <a16:creationId xmlns:a16="http://schemas.microsoft.com/office/drawing/2014/main" id="{5B5AB4DC-C268-4277-A54D-5E68D1711C3C}"/>
              </a:ext>
            </a:extLst>
          </p:cNvPr>
          <p:cNvSpPr txBox="1"/>
          <p:nvPr/>
        </p:nvSpPr>
        <p:spPr>
          <a:xfrm>
            <a:off x="5326381" y="3546126"/>
            <a:ext cx="6692680" cy="2131353"/>
          </a:xfrm>
          <a:prstGeom prst="rect">
            <a:avLst/>
          </a:prstGeom>
          <a:noFill/>
        </p:spPr>
        <p:txBody>
          <a:bodyPr wrap="square" rtlCol="0">
            <a:spAutoFit/>
          </a:bodyPr>
          <a:lstStyle/>
          <a:p>
            <a:pPr>
              <a:spcAft>
                <a:spcPts val="100"/>
              </a:spcAft>
            </a:pPr>
            <a:r>
              <a:rPr lang="en-US" altLang="ja-JP" sz="2200" b="1" dirty="0">
                <a:latin typeface="+mj-lt"/>
                <a:ea typeface="Calibri" pitchFamily="34" charset="0"/>
                <a:cs typeface="Calibri"/>
              </a:rPr>
              <a:t>Research Details</a:t>
            </a:r>
          </a:p>
          <a:p>
            <a:pPr marL="511175" lvl="1" indent="-285750" fontAlgn="base">
              <a:spcAft>
                <a:spcPts val="100"/>
              </a:spcAft>
              <a:buFont typeface="Arial" panose="020B0604020202020204" pitchFamily="34" charset="0"/>
              <a:buChar char="•"/>
            </a:pPr>
            <a:r>
              <a:rPr lang="en-US" dirty="0">
                <a:latin typeface="+mj-lt"/>
              </a:rPr>
              <a:t>The study elucidated the effect of local and average Pt </a:t>
            </a:r>
            <a:r>
              <a:rPr lang="en-US" dirty="0" err="1">
                <a:latin typeface="+mj-lt"/>
              </a:rPr>
              <a:t>wt</a:t>
            </a:r>
            <a:r>
              <a:rPr lang="en-US" dirty="0">
                <a:latin typeface="+mj-lt"/>
              </a:rPr>
              <a:t>% on fuel cell performance and durability after 30,000 cycles.</a:t>
            </a:r>
          </a:p>
          <a:p>
            <a:pPr marL="511175" lvl="1" indent="-285750" fontAlgn="base">
              <a:spcAft>
                <a:spcPts val="100"/>
              </a:spcAft>
              <a:buFont typeface="Arial" panose="020B0604020202020204" pitchFamily="34" charset="0"/>
              <a:buChar char="•"/>
            </a:pPr>
            <a:r>
              <a:rPr lang="en-US" dirty="0">
                <a:latin typeface="+mj-lt"/>
              </a:rPr>
              <a:t>Pt </a:t>
            </a:r>
            <a:r>
              <a:rPr lang="en-US" dirty="0" err="1">
                <a:latin typeface="+mj-lt"/>
              </a:rPr>
              <a:t>wt</a:t>
            </a:r>
            <a:r>
              <a:rPr lang="en-US" dirty="0">
                <a:latin typeface="+mj-lt"/>
              </a:rPr>
              <a:t>% is the main factor controlling durability of Pt on a high surface area carbon (HSC) substrate. </a:t>
            </a:r>
          </a:p>
          <a:p>
            <a:pPr marL="511175" lvl="1" indent="-285750" fontAlgn="base">
              <a:spcAft>
                <a:spcPts val="100"/>
              </a:spcAft>
              <a:buFont typeface="Arial" panose="020B0604020202020204" pitchFamily="34" charset="0"/>
              <a:buChar char="•"/>
            </a:pPr>
            <a:r>
              <a:rPr lang="en-US" dirty="0">
                <a:latin typeface="+mj-lt"/>
              </a:rPr>
              <a:t>For Pt on a Vulcan substrate, durability and performance are less dependent on Pt </a:t>
            </a:r>
            <a:r>
              <a:rPr lang="en-US" dirty="0" err="1">
                <a:latin typeface="+mj-lt"/>
              </a:rPr>
              <a:t>wt</a:t>
            </a:r>
            <a:r>
              <a:rPr lang="en-US" dirty="0">
                <a:latin typeface="+mj-lt"/>
              </a:rPr>
              <a:t>%.</a:t>
            </a:r>
          </a:p>
        </p:txBody>
      </p:sp>
      <p:sp>
        <p:nvSpPr>
          <p:cNvPr id="12" name="TextBox 11">
            <a:extLst>
              <a:ext uri="{FF2B5EF4-FFF2-40B4-BE49-F238E27FC236}">
                <a16:creationId xmlns:a16="http://schemas.microsoft.com/office/drawing/2014/main" id="{59E5A144-7E9E-487C-8E31-0FE4415AA73E}"/>
              </a:ext>
            </a:extLst>
          </p:cNvPr>
          <p:cNvSpPr txBox="1"/>
          <p:nvPr/>
        </p:nvSpPr>
        <p:spPr>
          <a:xfrm>
            <a:off x="5326381" y="2068798"/>
            <a:ext cx="6933274" cy="1477328"/>
          </a:xfrm>
          <a:prstGeom prst="rect">
            <a:avLst/>
          </a:prstGeom>
          <a:noFill/>
        </p:spPr>
        <p:txBody>
          <a:bodyPr wrap="square" rtlCol="0">
            <a:spAutoFit/>
          </a:bodyPr>
          <a:lstStyle/>
          <a:p>
            <a:r>
              <a:rPr lang="en-US" altLang="ja-JP" sz="2400" b="1" dirty="0">
                <a:latin typeface="+mj-lt"/>
                <a:ea typeface="Calibri" pitchFamily="34" charset="0"/>
                <a:cs typeface="Calibri"/>
              </a:rPr>
              <a:t>Significance and Impact</a:t>
            </a:r>
          </a:p>
          <a:p>
            <a:pPr marL="114300"/>
            <a:r>
              <a:rPr lang="en-US" sz="2200" dirty="0">
                <a:latin typeface="+mj-lt"/>
              </a:rPr>
              <a:t>These findings will help guide the design of fuel cell electrodes, especially when dealing with the selection of carbon support and loading of expensive Pt catalyst.</a:t>
            </a:r>
            <a:endParaRPr lang="en-US" altLang="ja-JP" sz="2200" dirty="0">
              <a:solidFill>
                <a:srgbClr val="000000"/>
              </a:solidFill>
              <a:latin typeface="+mj-lt"/>
              <a:cs typeface="Calibri"/>
            </a:endParaRPr>
          </a:p>
        </p:txBody>
      </p:sp>
      <p:sp>
        <p:nvSpPr>
          <p:cNvPr id="25" name="TextBox 24">
            <a:extLst>
              <a:ext uri="{FF2B5EF4-FFF2-40B4-BE49-F238E27FC236}">
                <a16:creationId xmlns:a16="http://schemas.microsoft.com/office/drawing/2014/main" id="{C305734B-C473-4428-A1A0-2D2513B567F5}"/>
              </a:ext>
            </a:extLst>
          </p:cNvPr>
          <p:cNvSpPr txBox="1"/>
          <p:nvPr/>
        </p:nvSpPr>
        <p:spPr>
          <a:xfrm>
            <a:off x="172938" y="5645127"/>
            <a:ext cx="4696242" cy="415498"/>
          </a:xfrm>
          <a:prstGeom prst="rect">
            <a:avLst/>
          </a:prstGeom>
          <a:noFill/>
        </p:spPr>
        <p:txBody>
          <a:bodyPr wrap="square" rtlCol="0">
            <a:spAutoFit/>
          </a:bodyPr>
          <a:lstStyle/>
          <a:p>
            <a:pPr algn="ctr"/>
            <a:r>
              <a:rPr lang="en-US" sz="1050" dirty="0"/>
              <a:t>a) Schematic illustration of fuel cell cathodes made with different metal </a:t>
            </a:r>
            <a:r>
              <a:rPr lang="en-US" sz="1050" dirty="0" err="1"/>
              <a:t>wt</a:t>
            </a:r>
            <a:r>
              <a:rPr lang="en-US" sz="1050" dirty="0"/>
              <a:t>% of the Pt/C catalyst. (b) Pt particle size and distribution before and after 30,000 cycles. </a:t>
            </a:r>
          </a:p>
        </p:txBody>
      </p:sp>
      <p:pic>
        <p:nvPicPr>
          <p:cNvPr id="1026" name="Picture 2">
            <a:extLst>
              <a:ext uri="{FF2B5EF4-FFF2-40B4-BE49-F238E27FC236}">
                <a16:creationId xmlns:a16="http://schemas.microsoft.com/office/drawing/2014/main" id="{55CBA3D9-27BA-E292-D758-5ECB43DFE7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938" y="2230577"/>
            <a:ext cx="4803354" cy="14072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FC28A25-7953-7492-B48D-67B1F9E7343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2089" b="50000"/>
          <a:stretch/>
        </p:blipFill>
        <p:spPr bwMode="auto">
          <a:xfrm>
            <a:off x="358929" y="3864149"/>
            <a:ext cx="4431371" cy="1553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7825DFF-38D5-1E57-8DFF-5CB42BB18FA6}"/>
              </a:ext>
            </a:extLst>
          </p:cNvPr>
          <p:cNvSpPr txBox="1"/>
          <p:nvPr/>
        </p:nvSpPr>
        <p:spPr>
          <a:xfrm>
            <a:off x="17838" y="6106982"/>
            <a:ext cx="4417635" cy="253916"/>
          </a:xfrm>
          <a:prstGeom prst="rect">
            <a:avLst/>
          </a:prstGeom>
          <a:noFill/>
        </p:spPr>
        <p:txBody>
          <a:bodyPr wrap="square" rtlCol="0">
            <a:spAutoFit/>
          </a:bodyPr>
          <a:lstStyle/>
          <a:p>
            <a:r>
              <a:rPr lang="en-US" sz="1050" dirty="0"/>
              <a:t>Work was performed, in part, at the Center for Integrated Nanotechnologies.</a:t>
            </a:r>
          </a:p>
        </p:txBody>
      </p:sp>
      <p:sp>
        <p:nvSpPr>
          <p:cNvPr id="8" name="TextBox 7">
            <a:extLst>
              <a:ext uri="{FF2B5EF4-FFF2-40B4-BE49-F238E27FC236}">
                <a16:creationId xmlns:a16="http://schemas.microsoft.com/office/drawing/2014/main" id="{3DCE8358-082F-540E-5B20-03BF16A29579}"/>
              </a:ext>
            </a:extLst>
          </p:cNvPr>
          <p:cNvSpPr txBox="1"/>
          <p:nvPr/>
        </p:nvSpPr>
        <p:spPr>
          <a:xfrm>
            <a:off x="5326381" y="5814832"/>
            <a:ext cx="6841822" cy="577081"/>
          </a:xfrm>
          <a:prstGeom prst="rect">
            <a:avLst/>
          </a:prstGeom>
          <a:noFill/>
        </p:spPr>
        <p:txBody>
          <a:bodyPr wrap="square">
            <a:spAutoFit/>
          </a:bodyPr>
          <a:lstStyle/>
          <a:p>
            <a:r>
              <a:rPr lang="en-US" sz="1050" dirty="0">
                <a:effectLst/>
                <a:latin typeface="AvenirNext LT Pro Regular" panose="020B0504020202020204"/>
              </a:rPr>
              <a:t>Wang, X.;  Li, D.;  Pan, Y.-T.;  Chen, K.;  Burns, K.;  Kim, Y. S.;  Wu, G.;  Watt, J.; </a:t>
            </a:r>
            <a:r>
              <a:rPr lang="en-US" sz="1050" dirty="0" err="1">
                <a:effectLst/>
                <a:latin typeface="AvenirNext LT Pro Regular" panose="020B0504020202020204"/>
              </a:rPr>
              <a:t>Spendelow</a:t>
            </a:r>
            <a:r>
              <a:rPr lang="en-US" sz="1050" dirty="0">
                <a:effectLst/>
                <a:latin typeface="AvenirNext LT Pro Regular" panose="020B0504020202020204"/>
              </a:rPr>
              <a:t>, J. S. Effect of the Catalyst Metal Content and the Carbon Support on Proton-exchange Membrane Fuel Cells Performance and Durability. </a:t>
            </a:r>
            <a:r>
              <a:rPr lang="en-US" sz="1050" i="1" dirty="0" err="1">
                <a:effectLst/>
                <a:latin typeface="AvenirNext LT Pro Regular" panose="020B0504020202020204"/>
              </a:rPr>
              <a:t>Electrochim</a:t>
            </a:r>
            <a:r>
              <a:rPr lang="en-US" sz="1050" i="1" dirty="0">
                <a:effectLst/>
                <a:latin typeface="AvenirNext LT Pro Regular" panose="020B0504020202020204"/>
              </a:rPr>
              <a:t>. Acta </a:t>
            </a:r>
            <a:r>
              <a:rPr lang="en-US" sz="1050" dirty="0">
                <a:effectLst/>
                <a:latin typeface="AvenirNext LT Pro Regular" panose="020B0504020202020204"/>
              </a:rPr>
              <a:t>2024, 145490.</a:t>
            </a:r>
          </a:p>
        </p:txBody>
      </p:sp>
      <p:sp>
        <p:nvSpPr>
          <p:cNvPr id="10" name="Rectangle 9">
            <a:extLst>
              <a:ext uri="{FF2B5EF4-FFF2-40B4-BE49-F238E27FC236}">
                <a16:creationId xmlns:a16="http://schemas.microsoft.com/office/drawing/2014/main" id="{EC7E9AE7-9EAF-3758-88BA-78B1F83B2E08}"/>
              </a:ext>
            </a:extLst>
          </p:cNvPr>
          <p:cNvSpPr/>
          <p:nvPr/>
        </p:nvSpPr>
        <p:spPr>
          <a:xfrm>
            <a:off x="4339513" y="6308056"/>
            <a:ext cx="5407851" cy="561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8" descr="Los Alamos National Laboratory Logo - Leadership New Mexico">
            <a:extLst>
              <a:ext uri="{FF2B5EF4-FFF2-40B4-BE49-F238E27FC236}">
                <a16:creationId xmlns:a16="http://schemas.microsoft.com/office/drawing/2014/main" id="{BAD73064-B741-EB56-2542-E08837BD515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9724" b="18867"/>
          <a:stretch/>
        </p:blipFill>
        <p:spPr bwMode="auto">
          <a:xfrm>
            <a:off x="5221924" y="6385201"/>
            <a:ext cx="2107000" cy="5175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sign and Ordering - Identity and Brand - University at Buffalo">
            <a:extLst>
              <a:ext uri="{FF2B5EF4-FFF2-40B4-BE49-F238E27FC236}">
                <a16:creationId xmlns:a16="http://schemas.microsoft.com/office/drawing/2014/main" id="{530B01CB-26C3-B4A0-0824-195E8674EAD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5539" b="21429"/>
          <a:stretch/>
        </p:blipFill>
        <p:spPr bwMode="auto">
          <a:xfrm>
            <a:off x="8587740" y="6445410"/>
            <a:ext cx="1061177" cy="36268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EDC8D8D-5230-3970-5DCC-9E9E8103715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28924" y="6445409"/>
            <a:ext cx="1125425" cy="3626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ogo&#10;&#10;AI-generated content may be incorrect.">
            <a:extLst>
              <a:ext uri="{FF2B5EF4-FFF2-40B4-BE49-F238E27FC236}">
                <a16:creationId xmlns:a16="http://schemas.microsoft.com/office/drawing/2014/main" id="{AC67B8D1-CF79-22D0-E4AA-54D441D461B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94637" y="6380349"/>
            <a:ext cx="411485" cy="411111"/>
          </a:xfrm>
          <a:prstGeom prst="rect">
            <a:avLst/>
          </a:prstGeom>
        </p:spPr>
      </p:pic>
    </p:spTree>
    <p:extLst>
      <p:ext uri="{BB962C8B-B14F-4D97-AF65-F5344CB8AC3E}">
        <p14:creationId xmlns:p14="http://schemas.microsoft.com/office/powerpoint/2010/main" val="1930651402"/>
      </p:ext>
    </p:extLst>
  </p:cSld>
  <p:clrMapOvr>
    <a:masterClrMapping/>
  </p:clrMapOvr>
</p:sld>
</file>

<file path=ppt/theme/theme1.xml><?xml version="1.0" encoding="utf-8"?>
<a:theme xmlns:a="http://schemas.openxmlformats.org/drawingml/2006/main" name="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BF6F177D6D67458FBB47B7752A5A77" ma:contentTypeVersion="5" ma:contentTypeDescription="Create a new document." ma:contentTypeScope="" ma:versionID="6114797fb1e0b26f3a9ae5c11e74391e">
  <xsd:schema xmlns:xsd="http://www.w3.org/2001/XMLSchema" xmlns:xs="http://www.w3.org/2001/XMLSchema" xmlns:p="http://schemas.microsoft.com/office/2006/metadata/properties" xmlns:ns2="d3abd939-9d94-49d1-925a-c93fb1ff4b6e" xmlns:ns3="bc761791-33a0-47b7-8145-9d3c2515a3a0" targetNamespace="http://schemas.microsoft.com/office/2006/metadata/properties" ma:root="true" ma:fieldsID="726faa9c30645863ec38f8cdf7f10856" ns2:_="" ns3:_="">
    <xsd:import namespace="d3abd939-9d94-49d1-925a-c93fb1ff4b6e"/>
    <xsd:import namespace="bc761791-33a0-47b7-8145-9d3c2515a3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abd939-9d94-49d1-925a-c93fb1ff4b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761791-33a0-47b7-8145-9d3c2515a3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8BD266-3FB6-4E09-B402-9D62A4AD8DD3}">
  <ds:schemaRefs>
    <ds:schemaRef ds:uri="bc761791-33a0-47b7-8145-9d3c2515a3a0"/>
    <ds:schemaRef ds:uri="d3abd939-9d94-49d1-925a-c93fb1ff4b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8521C20-9E33-48A5-B56C-6DBE0ADA37F3}">
  <ds:schemaRefs>
    <ds:schemaRef ds:uri="http://schemas.microsoft.com/sharepoint/v3/contenttype/forms"/>
  </ds:schemaRefs>
</ds:datastoreItem>
</file>

<file path=customXml/itemProps3.xml><?xml version="1.0" encoding="utf-8"?>
<ds:datastoreItem xmlns:ds="http://schemas.openxmlformats.org/officeDocument/2006/customXml" ds:itemID="{8779A9CC-1221-4480-B719-A3FDECFA9433}">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d3abd939-9d94-49d1-925a-c93fb1ff4b6e"/>
    <ds:schemaRef ds:uri="http://purl.org/dc/elements/1.1/"/>
    <ds:schemaRef ds:uri="http://schemas.microsoft.com/office/2006/metadata/properties"/>
    <ds:schemaRef ds:uri="bc761791-33a0-47b7-8145-9d3c2515a3a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3142</TotalTime>
  <Words>609</Words>
  <Application>Microsoft Office PowerPoint</Application>
  <PresentationFormat>Widescreen</PresentationFormat>
  <Paragraphs>22</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Arial Black</vt:lpstr>
      <vt:lpstr>Avenir Next LT Pro</vt:lpstr>
      <vt:lpstr>AvenirNext LT Pro Bold</vt:lpstr>
      <vt:lpstr>AvenirNext LT Pro Regular</vt:lpstr>
      <vt:lpstr>Calibri</vt:lpstr>
      <vt:lpstr>ElsevierGulliver</vt:lpstr>
      <vt:lpstr>Wingdings</vt:lpstr>
      <vt:lpstr>Office Theme</vt:lpstr>
      <vt:lpstr>Electrocatalyst Performance Controlled by Pt Weight and Distribution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Houston, Karyn (EXT)</dc:creator>
  <cp:lastModifiedBy>Baker, Stacy Leigh</cp:lastModifiedBy>
  <cp:revision>10</cp:revision>
  <dcterms:created xsi:type="dcterms:W3CDTF">2023-07-20T14:08:23Z</dcterms:created>
  <dcterms:modified xsi:type="dcterms:W3CDTF">2025-05-08T12:51:54Z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0x010100D0BF6F177D6D67458FBB47B7752A5A77</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{"FileActivityType":"9","FileActivityTimeStamp":"2023-08-30T15:28:56.170Z","FileActivityUsersOnPage":[{"DisplayName":"Houston, Karyn (EXT)","Id":"karyn.houston@science.doe.gov"},{"DisplayName":"Klausing, Kathleen","Id":"kathleen.klausing@science.doe.gov"}],"FileActivityNavigationId":null}</vt:lpwstr>
  </property>
  <property fmtid="{D5CDD505-2E9C-101B-9397-08002B2CF9AE}" pid="7" name="TriggerFlowInfo">
    <vt:lpwstr/>
  </property>
</Properties>
</file>