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54C03-F464-A633-3944-F591ECBA64AC}" v="27" dt="2024-01-16T19:29:52.218"/>
    <p1510:client id="{7C850C72-03DF-4F7D-96C8-A57D42EFC934}" v="160" dt="2024-01-16T19:26:1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2"/>
    <p:restoredTop sz="95669" autoAdjust="0"/>
  </p:normalViewPr>
  <p:slideViewPr>
    <p:cSldViewPr snapToGrid="0">
      <p:cViewPr>
        <p:scale>
          <a:sx n="84" d="100"/>
          <a:sy n="84" d="100"/>
        </p:scale>
        <p:origin x="3312" y="168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i="0" dirty="0">
                <a:effectLst/>
                <a:latin typeface="Helvetica" pitchFamily="2" charset="0"/>
              </a:rPr>
              <a:t>An optical pump THz probe study on Eu0.75Y0.25MnO3 was performed to measure the photoinduced dynamics of the charge carriers on an ultrafast timescale.. </a:t>
            </a:r>
          </a:p>
          <a:p>
            <a:pPr marL="171450" indent="-171450">
              <a:buFont typeface="Arial" panose="020B0604020202020204" pitchFamily="34" charset="0"/>
              <a:buChar char="•"/>
            </a:pPr>
            <a:r>
              <a:rPr lang="en-US" i="0" dirty="0">
                <a:effectLst/>
                <a:latin typeface="Helvetica" pitchFamily="2" charset="0"/>
              </a:rPr>
              <a:t>Our measurements found two clear relaxation times: a sub-100 </a:t>
            </a:r>
            <a:r>
              <a:rPr lang="en-US" i="0" dirty="0" err="1">
                <a:effectLst/>
                <a:latin typeface="Helvetica" pitchFamily="2" charset="0"/>
              </a:rPr>
              <a:t>ps</a:t>
            </a:r>
            <a:r>
              <a:rPr lang="en-US" i="0" dirty="0">
                <a:effectLst/>
                <a:latin typeface="Helvetica" pitchFamily="2" charset="0"/>
              </a:rPr>
              <a:t> rise time due to spin-lattice relaxation and a much longer magnetic order-related recovery due to electron-hole recombination. The spin-lattice thermalization shows a power law relationship with temperature.</a:t>
            </a:r>
          </a:p>
          <a:p>
            <a:pPr marL="171450" indent="-171450">
              <a:buFont typeface="Arial" panose="020B0604020202020204" pitchFamily="34" charset="0"/>
              <a:buChar char="•"/>
            </a:pPr>
            <a:r>
              <a:rPr lang="en-US" i="0" dirty="0">
                <a:effectLst/>
                <a:latin typeface="Helvetica" pitchFamily="2" charset="0"/>
              </a:rPr>
              <a:t>The temperature dependence of the electron-hole recombination suggests a channel opening below the Neel temperature, shortening the recovery time. A spin selection rule in the relaxation process was proposed. Given its significance in the ultrafast manipulation of magnetic materials, further investigation of this process is warranted.</a:t>
            </a:r>
          </a:p>
          <a:p>
            <a:pPr marL="171450" indent="-171450">
              <a:buFont typeface="Arial" panose="020B0604020202020204" pitchFamily="34" charset="0"/>
              <a:buChar char="•"/>
            </a:pPr>
            <a:r>
              <a:rPr lang="en-US" i="0" dirty="0">
                <a:effectLst/>
                <a:latin typeface="Helvetica" pitchFamily="2" charset="0"/>
              </a:rPr>
              <a:t>The suppression of the electromagnon only found within the spin-lattice thermalization time range is consistent with the origin of electromagnon based </a:t>
            </a:r>
            <a:r>
              <a:rPr lang="en-US" i="0" dirty="0" err="1">
                <a:effectLst/>
                <a:latin typeface="Helvetica" pitchFamily="2" charset="0"/>
              </a:rPr>
              <a:t>ona</a:t>
            </a:r>
            <a:r>
              <a:rPr lang="en-US" i="0" dirty="0">
                <a:effectLst/>
                <a:latin typeface="Helvetica" pitchFamily="2" charset="0"/>
              </a:rPr>
              <a:t> strong Heisenberg exchange model. </a:t>
            </a:r>
          </a:p>
          <a:p>
            <a:pPr marL="171450" indent="-171450">
              <a:buFont typeface="Arial" panose="020B0604020202020204" pitchFamily="34" charset="0"/>
              <a:buChar char="•"/>
            </a:pPr>
            <a:r>
              <a:rPr lang="en-US" i="0" dirty="0">
                <a:effectLst/>
                <a:latin typeface="Helvetica" pitchFamily="2" charset="0"/>
              </a:rPr>
              <a:t>Our measurements demonstrate an attractive method for tracking the dynamics of material properties by directly probing low energy excitations such as electromagnons, and offer a powerful approach for understanding the coupling between different degrees of freedom in strongly correlated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r>
              <a:rPr lang="en-US" i="0" dirty="0">
                <a:effectLst/>
                <a:latin typeface="Helvetica" pitchFamily="2" charset="0"/>
              </a:rPr>
              <a:t>This work was supported by the U.S Department of Energy (DOE) Office of Science, XFEL, underDE-SC0019126, and LANL LDRD Program. SWC was supported by the W. M. Keck foundation grant to the Keck Center for Quantum Magnetism at Rutgers University. The work was primarily performed at the Center for Integrated Nanotechnologies, a U.S. Department of Energy, Office of Basic Energy Sciences user facility. Los Alamos National Laboratory is operated by Triad National Security, LLC, for the National Nuclear Security Administration of U.S. Department of Energy (Contract No. 89233218CNA000001).</a:t>
            </a:r>
          </a:p>
          <a:p>
            <a:endParaRPr lang="en-US" i="0" dirty="0">
              <a:effectLst/>
              <a:latin typeface="Helvetica" pitchFamily="2" charset="0"/>
            </a:endParaRPr>
          </a:p>
          <a:p>
            <a:r>
              <a:rPr lang="en-US" i="0" dirty="0">
                <a:effectLst/>
                <a:latin typeface="Helvetica" pitchFamily="2" charset="0"/>
              </a:rPr>
              <a:t>Collaboration between CINT, Department of Physics, Rutgers University, Naval Research Lab and Enterprise Science Fund, Intellectual Ventures</a:t>
            </a:r>
          </a:p>
          <a:p>
            <a:endParaRPr lang="en-US" i="0" dirty="0">
              <a:effectLst/>
              <a:latin typeface="Helvetica" pitchFamily="2" charset="0"/>
            </a:endParaRPr>
          </a:p>
          <a:p>
            <a:r>
              <a:rPr lang="en-US" i="0" dirty="0">
                <a:effectLst/>
                <a:latin typeface="Helvetica" pitchFamily="2" charset="0"/>
              </a:rPr>
              <a:t>Work preformed at CINT; Eu0.75Y0.25MnO3 sample grown at Rutgers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cs typeface="Arial" panose="020B0604020202020204" pitchFamily="34" charset="0"/>
              </a:rPr>
              <a:t>Y. Huang*, R. V. Aguilar, S. A. </a:t>
            </a:r>
            <a:r>
              <a:rPr lang="en-US" sz="1200" dirty="0" err="1">
                <a:cs typeface="Arial" panose="020B0604020202020204" pitchFamily="34" charset="0"/>
              </a:rPr>
              <a:t>Trugman</a:t>
            </a:r>
            <a:r>
              <a:rPr lang="en-US" sz="1200" dirty="0">
                <a:cs typeface="Arial" panose="020B0604020202020204" pitchFamily="34" charset="0"/>
              </a:rPr>
              <a:t>, S.-W. Cheong, Y. Long, M.-C. Lee, J.-X. Zhu, P. F. S. Rosa, R. P. </a:t>
            </a:r>
            <a:r>
              <a:rPr lang="en-US" sz="1200" dirty="0" err="1">
                <a:cs typeface="Arial" panose="020B0604020202020204" pitchFamily="34" charset="0"/>
              </a:rPr>
              <a:t>Prasankumar</a:t>
            </a:r>
            <a:r>
              <a:rPr lang="en-US" sz="1200" dirty="0">
                <a:cs typeface="Arial" panose="020B0604020202020204" pitchFamily="34" charset="0"/>
              </a:rPr>
              <a:t>, D. A. </a:t>
            </a:r>
            <a:r>
              <a:rPr lang="en-US" sz="1200" dirty="0" err="1">
                <a:cs typeface="Arial" panose="020B0604020202020204" pitchFamily="34" charset="0"/>
              </a:rPr>
              <a:t>Yarotski</a:t>
            </a:r>
            <a:r>
              <a:rPr lang="en-US" sz="1200" dirty="0">
                <a:cs typeface="Arial" panose="020B0604020202020204" pitchFamily="34" charset="0"/>
              </a:rPr>
              <a:t>, A, Azad, N. S. Sirica and A. J. Taylor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cs typeface="Arial" panose="020B0604020202020204" pitchFamily="34" charset="0"/>
              </a:rPr>
              <a:t>https://</a:t>
            </a:r>
            <a:r>
              <a:rPr lang="en-US" sz="1200" dirty="0" err="1">
                <a:cs typeface="Arial" panose="020B0604020202020204" pitchFamily="34" charset="0"/>
              </a:rPr>
              <a:t>doi.org</a:t>
            </a:r>
            <a:r>
              <a:rPr lang="en-US" sz="1200" dirty="0">
                <a:cs typeface="Arial" panose="020B0604020202020204" pitchFamily="34" charset="0"/>
              </a:rPr>
              <a:t>/10.1515/nanoph-2024-0641</a:t>
            </a:r>
            <a:endParaRPr lang="fi-FI" sz="1200" dirty="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3/26/2025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3/26/2025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imgres?imgurl=https%3A%2F%2Flookaside.fbsbx.com%2Flookaside%2Fcrawler%2Fmedia%2F%3Fmedia_id%3D100064573188610&amp;tbnid=Ybrn3qOWB3sjiM&amp;vet=10CAIQxiAoAGoXChMIwKj7h42fjAMVAAAAAB0AAAAAEB4..i&amp;imgrefurl=https%3A%2F%2Fwww.facebook.com%2FRutgersU%2F&amp;docid=j_MJ7O1cKQ5DTM&amp;w=400&amp;h=400&amp;itg=1&amp;q=rutgers%20logo&amp;client=firefox-b-1-e&amp;ved=0CAIQxiAoAGoXChMIwKj7h42fjAMVAAAAAB0AAAAAEB4" TargetMode="External"/><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B78514-5BC9-7F34-822D-C1FD4ED9D1AE}"/>
              </a:ext>
            </a:extLst>
          </p:cNvPr>
          <p:cNvSpPr/>
          <p:nvPr/>
        </p:nvSpPr>
        <p:spPr>
          <a:xfrm>
            <a:off x="4113483" y="6294696"/>
            <a:ext cx="4489737"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07912" y="241760"/>
            <a:ext cx="11317044" cy="801663"/>
          </a:xfrm>
        </p:spPr>
        <p:txBody>
          <a:bodyPr>
            <a:normAutofit/>
          </a:bodyPr>
          <a:lstStyle/>
          <a:p>
            <a:pPr algn="ctr"/>
            <a:r>
              <a:rPr lang="en-US" sz="2800" dirty="0">
                <a:effectLst/>
                <a:ea typeface="Times New Roman" panose="02020603050405020304" pitchFamily="18" charset="0"/>
              </a:rPr>
              <a:t>Electrodynamics</a:t>
            </a:r>
            <a:r>
              <a:rPr lang="en-US" sz="2800" spc="115" dirty="0">
                <a:effectLst/>
                <a:ea typeface="Times New Roman" panose="02020603050405020304" pitchFamily="18" charset="0"/>
              </a:rPr>
              <a:t> </a:t>
            </a:r>
            <a:r>
              <a:rPr lang="en-US" sz="2800" dirty="0">
                <a:effectLst/>
                <a:ea typeface="Times New Roman" panose="02020603050405020304" pitchFamily="18" charset="0"/>
              </a:rPr>
              <a:t>of</a:t>
            </a:r>
            <a:r>
              <a:rPr lang="en-US" sz="2800" spc="120" dirty="0">
                <a:effectLst/>
                <a:ea typeface="Times New Roman" panose="02020603050405020304" pitchFamily="18" charset="0"/>
              </a:rPr>
              <a:t> </a:t>
            </a:r>
            <a:r>
              <a:rPr lang="en-US" sz="2800" spc="120" dirty="0">
                <a:ea typeface="Times New Roman" panose="02020603050405020304" pitchFamily="18" charset="0"/>
              </a:rPr>
              <a:t>P</a:t>
            </a:r>
            <a:r>
              <a:rPr lang="en-US" sz="2800" dirty="0">
                <a:effectLst/>
                <a:ea typeface="Times New Roman" panose="02020603050405020304" pitchFamily="18" charset="0"/>
              </a:rPr>
              <a:t>hoto-Carriers</a:t>
            </a:r>
            <a:r>
              <a:rPr lang="en-US" sz="2800" spc="120" dirty="0">
                <a:effectLst/>
                <a:ea typeface="Times New Roman" panose="02020603050405020304" pitchFamily="18" charset="0"/>
              </a:rPr>
              <a:t> </a:t>
            </a:r>
            <a:r>
              <a:rPr lang="en-US" sz="2800" dirty="0">
                <a:effectLst/>
                <a:ea typeface="Times New Roman" panose="02020603050405020304" pitchFamily="18" charset="0"/>
              </a:rPr>
              <a:t>in</a:t>
            </a:r>
            <a:r>
              <a:rPr lang="en-US" sz="2800" spc="120" dirty="0">
                <a:effectLst/>
                <a:ea typeface="Times New Roman" panose="02020603050405020304" pitchFamily="18" charset="0"/>
              </a:rPr>
              <a:t> </a:t>
            </a:r>
            <a:r>
              <a:rPr lang="en-US" sz="2800" spc="120" dirty="0">
                <a:ea typeface="Times New Roman" panose="02020603050405020304" pitchFamily="18" charset="0"/>
              </a:rPr>
              <a:t>M</a:t>
            </a:r>
            <a:r>
              <a:rPr lang="en-US" sz="2800" dirty="0">
                <a:effectLst/>
                <a:ea typeface="Times New Roman" panose="02020603050405020304" pitchFamily="18" charset="0"/>
              </a:rPr>
              <a:t>ultiferroic</a:t>
            </a:r>
            <a:r>
              <a:rPr lang="en-US" sz="2800" spc="120" dirty="0">
                <a:effectLst/>
                <a:ea typeface="Times New Roman" panose="02020603050405020304" pitchFamily="18" charset="0"/>
              </a:rPr>
              <a:t> </a:t>
            </a:r>
            <a:r>
              <a:rPr lang="en-US" sz="2800" spc="-10" dirty="0">
                <a:effectLst/>
                <a:ea typeface="Times New Roman" panose="02020603050405020304" pitchFamily="18" charset="0"/>
              </a:rPr>
              <a:t>Eu</a:t>
            </a:r>
            <a:r>
              <a:rPr lang="en-US" sz="2800" spc="-10" baseline="-25000" dirty="0">
                <a:effectLst/>
                <a:ea typeface="Times New Roman" panose="02020603050405020304" pitchFamily="18" charset="0"/>
              </a:rPr>
              <a:t>0</a:t>
            </a:r>
            <a:r>
              <a:rPr lang="en-US" sz="2800" i="1" spc="-10" baseline="-25000" dirty="0">
                <a:effectLst/>
                <a:ea typeface="Times New Roman" panose="02020603050405020304" pitchFamily="18" charset="0"/>
                <a:cs typeface="Times New Roman" panose="02020603050405020304" pitchFamily="18" charset="0"/>
              </a:rPr>
              <a:t>.</a:t>
            </a:r>
            <a:r>
              <a:rPr lang="en-US" sz="2800" spc="-10" baseline="-25000" dirty="0">
                <a:effectLst/>
                <a:ea typeface="Times New Roman" panose="02020603050405020304" pitchFamily="18" charset="0"/>
              </a:rPr>
              <a:t>75</a:t>
            </a:r>
            <a:r>
              <a:rPr lang="en-US" sz="2800" spc="-10" dirty="0">
                <a:effectLst/>
                <a:ea typeface="Times New Roman" panose="02020603050405020304" pitchFamily="18" charset="0"/>
              </a:rPr>
              <a:t>Y</a:t>
            </a:r>
            <a:r>
              <a:rPr lang="en-US" sz="2800" spc="-10" baseline="-25000" dirty="0">
                <a:effectLst/>
                <a:ea typeface="Times New Roman" panose="02020603050405020304" pitchFamily="18" charset="0"/>
              </a:rPr>
              <a:t>0</a:t>
            </a:r>
            <a:r>
              <a:rPr lang="en-US" sz="2800" i="1" spc="-10" baseline="-25000" dirty="0">
                <a:effectLst/>
                <a:ea typeface="Times New Roman" panose="02020603050405020304" pitchFamily="18" charset="0"/>
                <a:cs typeface="Times New Roman" panose="02020603050405020304" pitchFamily="18" charset="0"/>
              </a:rPr>
              <a:t>.</a:t>
            </a:r>
            <a:r>
              <a:rPr lang="en-US" sz="2800" spc="-10" baseline="-25000" dirty="0">
                <a:effectLst/>
                <a:ea typeface="Times New Roman" panose="02020603050405020304" pitchFamily="18" charset="0"/>
              </a:rPr>
              <a:t>25</a:t>
            </a:r>
            <a:r>
              <a:rPr lang="en-US" sz="2800" spc="-10" dirty="0">
                <a:effectLst/>
                <a:ea typeface="Times New Roman" panose="02020603050405020304" pitchFamily="18" charset="0"/>
              </a:rPr>
              <a:t>MnO</a:t>
            </a:r>
            <a:r>
              <a:rPr lang="en-US" sz="2800" spc="-10" baseline="-25000" dirty="0">
                <a:effectLst/>
                <a:ea typeface="Times New Roman" panose="02020603050405020304" pitchFamily="18" charset="0"/>
              </a:rPr>
              <a:t>3</a:t>
            </a:r>
            <a:endParaRPr lang="en-US" sz="2800" dirty="0"/>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33272" y="6104592"/>
            <a:ext cx="4712610" cy="253916"/>
          </a:xfrm>
          <a:prstGeom prst="rect">
            <a:avLst/>
          </a:prstGeom>
          <a:noFill/>
        </p:spPr>
        <p:txBody>
          <a:bodyPr wrap="square">
            <a:spAutoFit/>
          </a:bodyPr>
          <a:lstStyle/>
          <a:p>
            <a:pPr fontAlgn="auto">
              <a:spcBef>
                <a:spcPts val="600"/>
              </a:spcBef>
              <a:spcAft>
                <a:spcPts val="0"/>
              </a:spcAft>
            </a:pPr>
            <a:r>
              <a:rPr lang="fi-FI" sz="1050" dirty="0">
                <a:cs typeface="Arial" panose="020B0604020202020204" pitchFamily="34" charset="0"/>
              </a:rPr>
              <a:t>Work was performed, in part, at the Center for Integrated Nanotechnologies</a:t>
            </a:r>
            <a:endParaRPr lang="en-US" sz="1050" dirty="0">
              <a:cs typeface="Arial" panose="020B0604020202020204" pitchFamily="34" charset="0"/>
            </a:endParaRPr>
          </a:p>
        </p:txBody>
      </p:sp>
      <p:sp>
        <p:nvSpPr>
          <p:cNvPr id="25" name="TextBox 24">
            <a:extLst>
              <a:ext uri="{FF2B5EF4-FFF2-40B4-BE49-F238E27FC236}">
                <a16:creationId xmlns:a16="http://schemas.microsoft.com/office/drawing/2014/main" id="{C305734B-C473-4428-A1A0-2D2513B567F5}"/>
              </a:ext>
            </a:extLst>
          </p:cNvPr>
          <p:cNvSpPr txBox="1"/>
          <p:nvPr/>
        </p:nvSpPr>
        <p:spPr>
          <a:xfrm>
            <a:off x="255126" y="5030623"/>
            <a:ext cx="4712609" cy="900246"/>
          </a:xfrm>
          <a:prstGeom prst="rect">
            <a:avLst/>
          </a:prstGeom>
          <a:noFill/>
        </p:spPr>
        <p:txBody>
          <a:bodyPr wrap="square" rtlCol="0">
            <a:spAutoFit/>
          </a:bodyPr>
          <a:lstStyle/>
          <a:p>
            <a:r>
              <a:rPr lang="en-US" sz="1050" dirty="0"/>
              <a:t>The transient change in terahertz transmission as a function of temperature (T) due to the photoinduced carriers. The fast decrease is due to thermalization of the spin and lattice systems; the slow recovery is due to electron-hole recombination which is &gt;10 nanoseconds at high T and occurs on a sub-nanosecond timescale in the magnetic phase (low T).</a:t>
            </a:r>
          </a:p>
        </p:txBody>
      </p:sp>
      <p:pic>
        <p:nvPicPr>
          <p:cNvPr id="1026" name="Picture 2" descr="Profile for Rutgers University">
            <a:hlinkClick r:id="rId3"/>
            <a:extLst>
              <a:ext uri="{FF2B5EF4-FFF2-40B4-BE49-F238E27FC236}">
                <a16:creationId xmlns:a16="http://schemas.microsoft.com/office/drawing/2014/main" id="{5DB9D410-F39D-C8B3-F2E2-1522BE9BD97E}"/>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6810" t="1" b="6577"/>
          <a:stretch/>
        </p:blipFill>
        <p:spPr bwMode="auto">
          <a:xfrm>
            <a:off x="7873042" y="6319587"/>
            <a:ext cx="478165" cy="479357"/>
          </a:xfrm>
          <a:prstGeom prst="rect">
            <a:avLst/>
          </a:prstGeom>
          <a:noFill/>
          <a:extLst>
            <a:ext uri="{909E8E84-426E-40DD-AFC4-6F175D3DCCD1}">
              <a14:hiddenFill xmlns:a14="http://schemas.microsoft.com/office/drawing/2010/main">
                <a:solidFill>
                  <a:srgbClr val="FFFFFF"/>
                </a:solidFill>
              </a14:hiddenFill>
            </a:ext>
          </a:extLst>
        </p:spPr>
      </p:pic>
      <p:sp>
        <p:nvSpPr>
          <p:cNvPr id="13" name="AutoShape 6">
            <a:extLst>
              <a:ext uri="{FF2B5EF4-FFF2-40B4-BE49-F238E27FC236}">
                <a16:creationId xmlns:a16="http://schemas.microsoft.com/office/drawing/2014/main" id="{B9E348FC-C5F3-2189-C2C2-06B28FDC85CF}"/>
              </a:ext>
            </a:extLst>
          </p:cNvPr>
          <p:cNvSpPr>
            <a:spLocks noChangeAspect="1" noChangeArrowheads="1"/>
          </p:cNvSpPr>
          <p:nvPr/>
        </p:nvSpPr>
        <p:spPr bwMode="auto">
          <a:xfrm>
            <a:off x="0" y="0"/>
            <a:ext cx="1524000" cy="1841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7" name="Picture 13">
            <a:extLst>
              <a:ext uri="{FF2B5EF4-FFF2-40B4-BE49-F238E27FC236}">
                <a16:creationId xmlns:a16="http://schemas.microsoft.com/office/drawing/2014/main" id="{9A8504A5-9499-2A23-3CE2-6226E27F18BA}"/>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2558" t="12424" r="12551" b="11228"/>
          <a:stretch/>
        </p:blipFill>
        <p:spPr bwMode="auto">
          <a:xfrm>
            <a:off x="5516183" y="6358507"/>
            <a:ext cx="2104846" cy="4473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5">
            <a:extLst>
              <a:ext uri="{FF2B5EF4-FFF2-40B4-BE49-F238E27FC236}">
                <a16:creationId xmlns:a16="http://schemas.microsoft.com/office/drawing/2014/main" id="{8BE75FED-C428-09D4-21C8-B9F5EA30501D}"/>
              </a:ext>
            </a:extLst>
          </p:cNvPr>
          <p:cNvSpPr>
            <a:spLocks noChangeArrowheads="1"/>
          </p:cNvSpPr>
          <p:nvPr/>
        </p:nvSpPr>
        <p:spPr bwMode="auto">
          <a:xfrm>
            <a:off x="5307181" y="2798250"/>
            <a:ext cx="6592078" cy="25391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R="0" lvl="0" indent="0" algn="l" defTabSz="914400" rtl="0" eaLnBrk="1" fontAlgn="base" latinLnBrk="0" hangingPunct="1">
              <a:lnSpc>
                <a:spcPct val="100000"/>
              </a:lnSpc>
              <a:spcBef>
                <a:spcPct val="0"/>
              </a:spcBef>
              <a:buClrTx/>
              <a:buSzTx/>
              <a:buFontTx/>
              <a:buNone/>
              <a:tabLst/>
              <a:defRPr/>
            </a:pPr>
            <a:r>
              <a:rPr kumimoji="0" lang="en-US" altLang="ja-JP" sz="2400" b="1" i="0" u="none" strike="noStrike" kern="1200" cap="none" spc="0" normalizeH="0" baseline="0" noProof="0" dirty="0">
                <a:ln>
                  <a:noFill/>
                </a:ln>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effectLst/>
                <a:uLnTx/>
                <a:uFillTx/>
                <a:latin typeface="+mj-lt"/>
                <a:ea typeface="Calibri" pitchFamily="34" charset="0"/>
                <a:cs typeface="Calibri"/>
              </a:rPr>
              <a:t> Impact</a:t>
            </a:r>
          </a:p>
          <a:p>
            <a:pPr marR="0" lvl="0" indent="0" algn="l" defTabSz="914400" rtl="0" eaLnBrk="1" fontAlgn="base" latinLnBrk="0" hangingPunct="1">
              <a:lnSpc>
                <a:spcPct val="100000"/>
              </a:lnSpc>
              <a:spcBef>
                <a:spcPct val="0"/>
              </a:spcBef>
              <a:spcAft>
                <a:spcPts val="600"/>
              </a:spcAft>
              <a:buClrTx/>
              <a:buSzTx/>
              <a:buFontTx/>
              <a:buNone/>
              <a:tabLst/>
              <a:defRPr/>
            </a:pPr>
            <a:r>
              <a:rPr kumimoji="0" lang="en-US" b="0" i="0" u="none" strike="noStrike" kern="1200" cap="none" spc="0" normalizeH="0" baseline="0" noProof="0" dirty="0">
                <a:ln>
                  <a:noFill/>
                </a:ln>
                <a:effectLst/>
                <a:uLnTx/>
                <a:uFillTx/>
                <a:latin typeface="+mj-lt"/>
                <a:ea typeface="+mn-ea"/>
                <a:cs typeface="+mn-cs"/>
              </a:rPr>
              <a:t>The observed magnetic processes underpin the control of magnetism and photoinduced phase transitions in multiferroics.</a:t>
            </a:r>
          </a:p>
          <a:p>
            <a:pPr marR="0" lvl="0" indent="0" algn="l" defTabSz="914400" rtl="0" eaLnBrk="1" fontAlgn="base" latinLnBrk="0" hangingPunct="1">
              <a:lnSpc>
                <a:spcPct val="100000"/>
              </a:lnSpc>
              <a:spcBef>
                <a:spcPct val="0"/>
              </a:spcBef>
              <a:buClrTx/>
              <a:buSzTx/>
              <a:buFontTx/>
              <a:buNone/>
              <a:tabLst/>
              <a:defRPr/>
            </a:pPr>
            <a:r>
              <a:rPr kumimoji="0" lang="en-US" altLang="ja-JP" sz="2200" b="1" i="0" u="none" strike="noStrike" kern="1200" cap="none" spc="0" normalizeH="0" baseline="0" noProof="0" dirty="0">
                <a:ln>
                  <a:noFill/>
                </a:ln>
                <a:effectLst/>
                <a:uLnTx/>
                <a:uFillTx/>
                <a:latin typeface="+mj-lt"/>
                <a:ea typeface="Calibri" pitchFamily="34" charset="0"/>
                <a:cs typeface="Calibri"/>
              </a:rPr>
              <a:t>Research Details</a:t>
            </a:r>
          </a:p>
          <a:p>
            <a:pPr marL="0" marR="0" lvl="1" algn="l" defTabSz="914400" rtl="0" eaLnBrk="1" fontAlgn="base" latinLnBrk="0" hangingPunct="1">
              <a:lnSpc>
                <a:spcPct val="100000"/>
              </a:lnSpc>
              <a:spcBef>
                <a:spcPts val="0"/>
              </a:spcBef>
              <a:spcAft>
                <a:spcPts val="200"/>
              </a:spcAft>
              <a:buClrTx/>
              <a:buSzTx/>
              <a:tabLst/>
              <a:defRPr/>
            </a:pPr>
            <a:r>
              <a:rPr lang="en-US" altLang="ja-JP" dirty="0">
                <a:latin typeface="+mj-lt"/>
                <a:cs typeface="Calibri"/>
              </a:rPr>
              <a:t>An optical-pump terahertz probe study excited d-d transitions of the Mn</a:t>
            </a:r>
            <a:r>
              <a:rPr lang="en-US" altLang="ja-JP" baseline="30000" dirty="0">
                <a:latin typeface="+mj-lt"/>
                <a:cs typeface="Calibri"/>
              </a:rPr>
              <a:t>3+</a:t>
            </a:r>
            <a:r>
              <a:rPr lang="en-US" altLang="ja-JP" dirty="0">
                <a:latin typeface="+mj-lt"/>
                <a:cs typeface="Calibri"/>
              </a:rPr>
              <a:t> ion and the temporal evolution of the pump-induced transient conductivity was measured on a picosecond timescale with the </a:t>
            </a:r>
            <a:r>
              <a:rPr lang="en-US" altLang="ja-JP" dirty="0" err="1">
                <a:latin typeface="+mj-lt"/>
                <a:cs typeface="Calibri"/>
              </a:rPr>
              <a:t>the</a:t>
            </a:r>
            <a:r>
              <a:rPr lang="en-US" altLang="ja-JP" dirty="0">
                <a:latin typeface="+mj-lt"/>
                <a:cs typeface="Calibri"/>
              </a:rPr>
              <a:t> time-delayed terahertz pulse.</a:t>
            </a:r>
            <a:endParaRPr kumimoji="0" lang="en-US" altLang="ja-JP" b="0" i="0" u="none" strike="noStrike" kern="1200" cap="none" spc="0" normalizeH="0" baseline="0" noProof="0" dirty="0">
              <a:ln>
                <a:noFill/>
              </a:ln>
              <a:effectLst/>
              <a:uLnTx/>
              <a:uFillTx/>
              <a:latin typeface="+mj-lt"/>
              <a:ea typeface="+mn-ea"/>
              <a:cs typeface="Calibri"/>
            </a:endParaRPr>
          </a:p>
        </p:txBody>
      </p:sp>
      <p:grpSp>
        <p:nvGrpSpPr>
          <p:cNvPr id="6" name="Group 5">
            <a:extLst>
              <a:ext uri="{FF2B5EF4-FFF2-40B4-BE49-F238E27FC236}">
                <a16:creationId xmlns:a16="http://schemas.microsoft.com/office/drawing/2014/main" id="{C0E37860-9FC1-7E6F-5B2F-7641F72DCA21}"/>
              </a:ext>
            </a:extLst>
          </p:cNvPr>
          <p:cNvGrpSpPr/>
          <p:nvPr/>
        </p:nvGrpSpPr>
        <p:grpSpPr>
          <a:xfrm>
            <a:off x="52260" y="1121236"/>
            <a:ext cx="4559823" cy="3933878"/>
            <a:chOff x="243620" y="718000"/>
            <a:chExt cx="3997925" cy="3075327"/>
          </a:xfrm>
        </p:grpSpPr>
        <p:pic>
          <p:nvPicPr>
            <p:cNvPr id="11" name="Picture 10" descr="Diagram&#10;&#10;AI-generated content may be incorrect.">
              <a:extLst>
                <a:ext uri="{FF2B5EF4-FFF2-40B4-BE49-F238E27FC236}">
                  <a16:creationId xmlns:a16="http://schemas.microsoft.com/office/drawing/2014/main" id="{BEDD8CF1-8570-0472-1422-224BB532FD13}"/>
                </a:ext>
              </a:extLst>
            </p:cNvPr>
            <p:cNvPicPr>
              <a:picLocks noChangeAspect="1"/>
            </p:cNvPicPr>
            <p:nvPr/>
          </p:nvPicPr>
          <p:blipFill>
            <a:blip r:embed="rId6" cstate="print">
              <a:extLst>
                <a:ext uri="{28A0092B-C50C-407E-A947-70E740481C1C}">
                  <a14:useLocalDpi xmlns:a14="http://schemas.microsoft.com/office/drawing/2010/main" val="0"/>
                </a:ext>
              </a:extLst>
            </a:blip>
            <a:srcRect l="48252" t="49566" r="5867" b="-136"/>
            <a:stretch/>
          </p:blipFill>
          <p:spPr>
            <a:xfrm>
              <a:off x="243620" y="718000"/>
              <a:ext cx="3997925" cy="3075327"/>
            </a:xfrm>
            <a:prstGeom prst="rect">
              <a:avLst/>
            </a:prstGeom>
          </p:spPr>
        </p:pic>
        <p:sp>
          <p:nvSpPr>
            <p:cNvPr id="5" name="Rectangle 4">
              <a:extLst>
                <a:ext uri="{FF2B5EF4-FFF2-40B4-BE49-F238E27FC236}">
                  <a16:creationId xmlns:a16="http://schemas.microsoft.com/office/drawing/2014/main" id="{16FF2374-3465-C239-1CC2-97C65833F460}"/>
                </a:ext>
              </a:extLst>
            </p:cNvPr>
            <p:cNvSpPr/>
            <p:nvPr/>
          </p:nvSpPr>
          <p:spPr>
            <a:xfrm>
              <a:off x="1079500" y="971550"/>
              <a:ext cx="228600" cy="2095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a:extLst>
              <a:ext uri="{FF2B5EF4-FFF2-40B4-BE49-F238E27FC236}">
                <a16:creationId xmlns:a16="http://schemas.microsoft.com/office/drawing/2014/main" id="{4526582A-F924-4641-67F6-2E5FDD003025}"/>
              </a:ext>
            </a:extLst>
          </p:cNvPr>
          <p:cNvSpPr/>
          <p:nvPr/>
        </p:nvSpPr>
        <p:spPr>
          <a:xfrm>
            <a:off x="5303521" y="5749520"/>
            <a:ext cx="6755208" cy="577081"/>
          </a:xfrm>
          <a:prstGeom prst="rect">
            <a:avLst/>
          </a:prstGeom>
          <a:noFill/>
        </p:spPr>
        <p:txBody>
          <a:bodyPr wrap="square">
            <a:spAutoFit/>
          </a:bodyPr>
          <a:lstStyle/>
          <a:p>
            <a:r>
              <a:rPr lang="en-US" sz="1050" dirty="0">
                <a:effectLst/>
              </a:rPr>
              <a:t>Huang, Y.; Aguilar, R. V.; Trugman, S. A.; Cheong, S.-W.; Long, Y.; Lee, M.-C.; Zhu, J.-X.; Rosa, P. F. S.; Prasankumar, R. P.; Yarotski, D. A.; Azad, A.; Sirica, N. S.; Taylor, A. J. Electrodynamics of Photo-Carriers in Multiferroic EU0.75Y0.25Mno3. </a:t>
            </a:r>
            <a:r>
              <a:rPr lang="en-US" sz="1050" i="1" dirty="0">
                <a:effectLst/>
              </a:rPr>
              <a:t>Nanophotonics</a:t>
            </a:r>
            <a:r>
              <a:rPr lang="en-US" sz="1050" dirty="0">
                <a:effectLst/>
              </a:rPr>
              <a:t> 2025. </a:t>
            </a:r>
          </a:p>
        </p:txBody>
      </p:sp>
      <p:sp>
        <p:nvSpPr>
          <p:cNvPr id="8" name="Rectangle 35">
            <a:extLst>
              <a:ext uri="{FF2B5EF4-FFF2-40B4-BE49-F238E27FC236}">
                <a16:creationId xmlns:a16="http://schemas.microsoft.com/office/drawing/2014/main" id="{09C977E4-A203-F17F-A993-7D64DA08B84B}"/>
              </a:ext>
            </a:extLst>
          </p:cNvPr>
          <p:cNvSpPr>
            <a:spLocks noChangeArrowheads="1"/>
          </p:cNvSpPr>
          <p:nvPr/>
        </p:nvSpPr>
        <p:spPr bwMode="auto">
          <a:xfrm>
            <a:off x="5303520" y="1121236"/>
            <a:ext cx="5918887" cy="1608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R="0" lvl="0" indent="0" algn="l" defTabSz="914400" rtl="0" eaLnBrk="1" fontAlgn="base" latinLnBrk="0" hangingPunct="1">
              <a:lnSpc>
                <a:spcPct val="100000"/>
              </a:lnSpc>
              <a:spcBef>
                <a:spcPct val="0"/>
              </a:spcBef>
              <a:spcAft>
                <a:spcPts val="300"/>
              </a:spcAft>
              <a:buClrTx/>
              <a:buSzTx/>
              <a:buFontTx/>
              <a:buNone/>
              <a:tabLst/>
              <a:defRPr/>
            </a:pPr>
            <a:r>
              <a:rPr kumimoji="0" lang="en-US" sz="2400" b="1" i="0" u="none" strike="noStrike" kern="1200" cap="none" spc="0" normalizeH="0" baseline="0" noProof="0" dirty="0">
                <a:ln>
                  <a:noFill/>
                </a:ln>
                <a:effectLst/>
                <a:uLnTx/>
                <a:uFillTx/>
                <a:latin typeface="+mj-lt"/>
                <a:ea typeface="Calibri" pitchFamily="34" charset="0"/>
                <a:cs typeface="Calibri"/>
              </a:rPr>
              <a:t>Scientific Achievement</a:t>
            </a:r>
          </a:p>
          <a:p>
            <a:pPr marR="0" lvl="0" indent="0" algn="l" defTabSz="914400" rtl="0" eaLnBrk="1" fontAlgn="base" latinLnBrk="0" hangingPunct="1">
              <a:lnSpc>
                <a:spcPct val="100000"/>
              </a:lnSpc>
              <a:spcBef>
                <a:spcPct val="0"/>
              </a:spcBef>
              <a:spcAft>
                <a:spcPts val="600"/>
              </a:spcAft>
              <a:buClrTx/>
              <a:buSzTx/>
              <a:buFontTx/>
              <a:buNone/>
              <a:tabLst/>
              <a:defRPr/>
            </a:pPr>
            <a:r>
              <a:rPr lang="en-US" dirty="0">
                <a:latin typeface="+mj-lt"/>
              </a:rPr>
              <a:t>U</a:t>
            </a:r>
            <a:r>
              <a:rPr kumimoji="0" lang="en-US" b="0" i="0" u="none" strike="noStrike" kern="1200" cap="none" spc="0" normalizeH="0" baseline="0" noProof="0" dirty="0" err="1">
                <a:ln>
                  <a:noFill/>
                </a:ln>
                <a:effectLst/>
                <a:uLnTx/>
                <a:uFillTx/>
                <a:latin typeface="+mj-lt"/>
                <a:ea typeface="+mn-ea"/>
                <a:cs typeface="+mn-cs"/>
              </a:rPr>
              <a:t>ltrafast</a:t>
            </a:r>
            <a:r>
              <a:rPr kumimoji="0" lang="en-US" b="0" i="0" u="none" strike="noStrike" kern="1200" cap="none" spc="0" normalizeH="0" baseline="0" noProof="0" dirty="0">
                <a:ln>
                  <a:noFill/>
                </a:ln>
                <a:effectLst/>
                <a:uLnTx/>
                <a:uFillTx/>
                <a:latin typeface="+mj-lt"/>
                <a:ea typeface="+mn-ea"/>
                <a:cs typeface="+mn-cs"/>
              </a:rPr>
              <a:t> carrier dynamics in the multiferroic </a:t>
            </a:r>
            <a:r>
              <a:rPr kumimoji="0" lang="en-US" b="0" i="0" u="none" strike="noStrike" kern="1200" cap="none" spc="0" normalizeH="0" noProof="0" dirty="0">
                <a:ln>
                  <a:noFill/>
                </a:ln>
                <a:effectLst/>
                <a:uLnTx/>
                <a:uFillTx/>
                <a:latin typeface="+mj-lt"/>
                <a:ea typeface="+mn-ea"/>
                <a:cs typeface="+mn-cs"/>
              </a:rPr>
              <a:t>Eu</a:t>
            </a:r>
            <a:r>
              <a:rPr kumimoji="0" lang="en-US" b="0" i="0" u="none" strike="noStrike" kern="1200" cap="none" spc="0" normalizeH="0" baseline="-25000" noProof="0" dirty="0">
                <a:ln>
                  <a:noFill/>
                </a:ln>
                <a:effectLst/>
                <a:uLnTx/>
                <a:uFillTx/>
                <a:latin typeface="+mj-lt"/>
                <a:ea typeface="+mn-ea"/>
                <a:cs typeface="+mn-cs"/>
              </a:rPr>
              <a:t>0.75</a:t>
            </a:r>
            <a:r>
              <a:rPr kumimoji="0" lang="en-US" b="0" i="0" u="none" strike="noStrike" kern="1200" cap="none" spc="0" normalizeH="0" noProof="0" dirty="0">
                <a:ln>
                  <a:noFill/>
                </a:ln>
                <a:effectLst/>
                <a:uLnTx/>
                <a:uFillTx/>
                <a:latin typeface="+mj-lt"/>
                <a:ea typeface="+mn-ea"/>
                <a:cs typeface="+mn-cs"/>
              </a:rPr>
              <a:t>Y</a:t>
            </a:r>
            <a:r>
              <a:rPr kumimoji="0" lang="en-US" b="0" i="0" u="none" strike="noStrike" kern="1200" cap="none" spc="0" normalizeH="0" baseline="-25000" noProof="0" dirty="0">
                <a:ln>
                  <a:noFill/>
                </a:ln>
                <a:effectLst/>
                <a:uLnTx/>
                <a:uFillTx/>
                <a:latin typeface="+mj-lt"/>
                <a:ea typeface="+mn-ea"/>
                <a:cs typeface="+mn-cs"/>
              </a:rPr>
              <a:t>0.25</a:t>
            </a:r>
            <a:r>
              <a:rPr kumimoji="0" lang="en-US" b="0" i="0" u="none" strike="noStrike" kern="1200" cap="none" spc="0" normalizeH="0" noProof="0" dirty="0">
                <a:ln>
                  <a:noFill/>
                </a:ln>
                <a:effectLst/>
                <a:uLnTx/>
                <a:uFillTx/>
                <a:latin typeface="+mj-lt"/>
                <a:ea typeface="+mn-ea"/>
                <a:cs typeface="+mn-cs"/>
              </a:rPr>
              <a:t>MnO</a:t>
            </a:r>
            <a:r>
              <a:rPr lang="en-US" baseline="-25000" dirty="0">
                <a:latin typeface="+mj-lt"/>
              </a:rPr>
              <a:t>3</a:t>
            </a:r>
            <a:r>
              <a:rPr lang="en-US" dirty="0">
                <a:latin typeface="+mj-lt"/>
              </a:rPr>
              <a:t> revealed </a:t>
            </a:r>
            <a:r>
              <a:rPr kumimoji="0" lang="en-US" b="0" i="0" u="none" strike="noStrike" kern="1200" cap="none" spc="0" normalizeH="0" baseline="0" noProof="0" dirty="0">
                <a:ln>
                  <a:noFill/>
                </a:ln>
                <a:effectLst/>
                <a:uLnTx/>
                <a:uFillTx/>
                <a:latin typeface="+mj-lt"/>
                <a:ea typeface="+mn-ea"/>
                <a:cs typeface="+mn-cs"/>
              </a:rPr>
              <a:t> two relaxation times due to spin-lattice relaxation and magnetic order-related recovery due to electron-hole recombination, as well as the suppression of electromagnons.</a:t>
            </a:r>
          </a:p>
        </p:txBody>
      </p:sp>
      <p:pic>
        <p:nvPicPr>
          <p:cNvPr id="10" name="Picture 9">
            <a:extLst>
              <a:ext uri="{FF2B5EF4-FFF2-40B4-BE49-F238E27FC236}">
                <a16:creationId xmlns:a16="http://schemas.microsoft.com/office/drawing/2014/main" id="{8E3FB976-0239-3EB6-21B5-FF8465AA43F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49740" y="6360060"/>
            <a:ext cx="478238" cy="477804"/>
          </a:xfrm>
          <a:prstGeom prst="rect">
            <a:avLst/>
          </a:prstGeom>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500</TotalTime>
  <Words>677</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Arial Black</vt:lpstr>
      <vt:lpstr>Avenir Next LT Pro</vt:lpstr>
      <vt:lpstr>AvenirNext LT Pro Bold</vt:lpstr>
      <vt:lpstr>AvenirNext LT Pro Regular</vt:lpstr>
      <vt:lpstr>Calibri</vt:lpstr>
      <vt:lpstr>Helvetica</vt:lpstr>
      <vt:lpstr>Times New Roman</vt:lpstr>
      <vt:lpstr>Wingdings</vt:lpstr>
      <vt:lpstr>Office Theme</vt:lpstr>
      <vt:lpstr>Electrodynamics of Photo-Carriers in Multiferroic Eu0.75Y0.25MnO3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13</cp:revision>
  <dcterms:created xsi:type="dcterms:W3CDTF">2023-07-20T14:08:23Z</dcterms:created>
  <dcterms:modified xsi:type="dcterms:W3CDTF">2025-03-26T15:29:45Z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