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
  </p:notesMasterIdLst>
  <p:sldIdLst>
    <p:sldId id="1941"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1E1A0C-325D-2718-028C-2EF09A114F58}" name="Church, Michael (CONTR)" initials="C(" userId="S::michael.church@science.doe.gov::479f6357-057b-45eb-85ae-b0563a2bd212" providerId="AD"/>
  <p188:author id="{246F786B-FCDF-1919-4FE6-B6E91F74E9A6}" name="Houston, Karyn (EXT)" initials="HK(" userId="S::Karyn.Houston@science.doe.gov::9349e374-4c09-49c7-a2cb-2b4b72d75c3e" providerId="AD"/>
  <p188:author id="{233E85B2-6FE5-A7D4-E8C7-2EC7C2B7CC00}" name="Kinney, Adam" initials="RK" userId="S::Adam.Kinney@science.doe.gov::997506a0-0f54-4d76-990e-b5a50ed5f116" providerId="AD"/>
  <p188:author id="{C034EADE-F057-9E0E-4987-90EC67665423}" name="Michael Church" initials="MC" userId="S::Michael.Church@science.doe.gov::479f6357-057b-45eb-85ae-b0563a2bd212" providerId="AD"/>
  <p188:author id="{1E31F5E1-970A-03C2-A400-64CD0F4F79B1}" name="Mikhail Zhernenkov" initials="MZ" userId="S::Mikhail.Zhernenkov@science.doe.gov::7c953c3a-5f07-4f77-b7f7-b5dbf125bb71" providerId="AD"/>
  <p188:author id="{B2412FF7-AAA0-3732-506D-2D78470574D9}" name="Keavney, Dava" initials="KD" userId="S::Dava.Keavney@science.doe.gov::36a3175f-9503-446e-879c-6ad2048a5c6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36A"/>
    <a:srgbClr val="333333"/>
    <a:srgbClr val="555555"/>
    <a:srgbClr val="3B5458"/>
    <a:srgbClr val="541D14"/>
    <a:srgbClr val="072815"/>
    <a:srgbClr val="0D212F"/>
    <a:srgbClr val="0B2C45"/>
    <a:srgbClr val="F8F8F8"/>
    <a:srgbClr val="1628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292" autoAdjust="0"/>
  </p:normalViewPr>
  <p:slideViewPr>
    <p:cSldViewPr snapToGrid="0">
      <p:cViewPr varScale="1">
        <p:scale>
          <a:sx n="138" d="100"/>
          <a:sy n="138" d="100"/>
        </p:scale>
        <p:origin x="1056" y="12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8/10/relationships/authors" Targe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04AAC-AABB-4199-9EB4-05C09D18F960}" type="datetimeFigureOut">
              <a:rPr lang="en-US" smtClean="0"/>
              <a:t>3/18/2025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3856A-75D2-42A6-90A7-46D3019DB1E5}" type="slidenum">
              <a:rPr lang="en-US" smtClean="0"/>
              <a:t>‹#›</a:t>
            </a:fld>
            <a:endParaRPr lang="en-US"/>
          </a:p>
        </p:txBody>
      </p:sp>
    </p:spTree>
    <p:extLst>
      <p:ext uri="{BB962C8B-B14F-4D97-AF65-F5344CB8AC3E}">
        <p14:creationId xmlns:p14="http://schemas.microsoft.com/office/powerpoint/2010/main" val="3539773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advanced.onlinelibrary.wiley.com/doi/10.1002/advs.202417659#advs11256-bib-0001"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advanced.onlinelibrary.wiley.com/doi/10.1002/advs.202417659#advs11256-bib-0006"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A79B3-C25E-BD3D-D76B-4DCC87E906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6A6111-265C-B02B-B891-674545DF20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700D39-6321-D0FB-41E3-E180CF00D94B}"/>
              </a:ext>
            </a:extLst>
          </p:cNvPr>
          <p:cNvSpPr>
            <a:spLocks noGrp="1"/>
          </p:cNvSpPr>
          <p:nvPr>
            <p:ph type="body" idx="1"/>
          </p:nvPr>
        </p:nvSpPr>
        <p:spPr/>
        <p:txBody>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a:ea typeface="+mn-ea"/>
                <a:cs typeface="Arial"/>
              </a:rPr>
              <a:t>1-2 paragraph description of highlight</a:t>
            </a:r>
            <a:r>
              <a:rPr kumimoji="0" lang="en-US" sz="1200" b="0" i="0" u="none" strike="noStrike" kern="1200" cap="none" spc="0" normalizeH="0" baseline="0" noProof="0" dirty="0">
                <a:ln>
                  <a:noFill/>
                </a:ln>
                <a:solidFill>
                  <a:prstClr val="black"/>
                </a:solidFill>
                <a:effectLst/>
                <a:uLnTx/>
                <a:uFillTx/>
                <a:latin typeface="Arial"/>
                <a:ea typeface="+mn-ea"/>
                <a:cs typeface="Arial"/>
              </a:rPr>
              <a:t> – </a:t>
            </a:r>
          </a:p>
          <a:p>
            <a:pPr>
              <a:buFont typeface="Arial" panose="020B0604020202020204" pitchFamily="34" charset="0"/>
              <a:buNone/>
            </a:pPr>
            <a:r>
              <a:rPr lang="en-US" dirty="0"/>
              <a:t>Since the 1970s, materials selection for application in future thermonuclear fusion reactors has posed a significant challenge for materials science and metallurgy.</a:t>
            </a:r>
            <a:r>
              <a:rPr lang="en-US" baseline="30000" dirty="0"/>
              <a:t>[</a:t>
            </a:r>
            <a:r>
              <a:rPr lang="en-US" baseline="30000" dirty="0">
                <a:hlinkClick r:id="rId3"/>
              </a:rPr>
              <a:t>1</a:t>
            </a:r>
            <a:r>
              <a:rPr lang="en-US" baseline="30000" dirty="0"/>
              <a:t>-</a:t>
            </a:r>
            <a:r>
              <a:rPr lang="en-US" baseline="30000" dirty="0">
                <a:hlinkClick r:id="rId4"/>
              </a:rPr>
              <a:t>6</a:t>
            </a:r>
            <a:r>
              <a:rPr lang="en-US" baseline="30000" dirty="0"/>
              <a:t>]</a:t>
            </a:r>
            <a:r>
              <a:rPr lang="en-US" dirty="0"/>
              <a:t> The deuterium-tritium fusion reaction exposes fusion reactors and their structural materials to exceptionally harsh environmental conditions. To date, considering the design and selection of materials for experimental fusion reactors, the following key factors must be addressed, not exhaustively:</a:t>
            </a:r>
            <a:r>
              <a:rPr lang="en-US" baseline="30000" dirty="0"/>
              <a:t>[</a:t>
            </a:r>
            <a:r>
              <a:rPr lang="en-US" baseline="30000" dirty="0">
                <a:hlinkClick r:id="rId3"/>
              </a:rPr>
              <a:t>1</a:t>
            </a:r>
            <a:r>
              <a:rPr lang="en-US" baseline="30000" dirty="0"/>
              <a:t>-</a:t>
            </a:r>
            <a:r>
              <a:rPr lang="en-US" baseline="30000" dirty="0">
                <a:hlinkClick r:id="rId4"/>
              </a:rPr>
              <a:t>6</a:t>
            </a:r>
            <a:r>
              <a:rPr lang="en-US" baseline="30000" dirty="0"/>
              <a:t>]</a:t>
            </a:r>
            <a:r>
              <a:rPr lang="en-US" dirty="0"/>
              <a:t> </a:t>
            </a:r>
          </a:p>
          <a:p>
            <a:pPr marL="171450" indent="-171450">
              <a:buFont typeface="Arial" panose="020B0604020202020204" pitchFamily="34" charset="0"/>
              <a:buChar char="•"/>
            </a:pPr>
            <a:r>
              <a:rPr lang="en-US" dirty="0"/>
              <a:t>Impact of highly-energetic fusion neutrons (≈14.1 MeV) resulting in radiation damage;</a:t>
            </a:r>
          </a:p>
          <a:p>
            <a:pPr marL="171450" indent="-171450">
              <a:buFont typeface="Arial" panose="020B0604020202020204" pitchFamily="34" charset="0"/>
              <a:buChar char="•"/>
            </a:pPr>
            <a:r>
              <a:rPr lang="en-US" dirty="0"/>
              <a:t>Implantation of helium (He) and hydrogen (H) ions at moderate-to-low energies, resulting in synergistic radiation damage, inert gas bubbles nucleation, and growth and materials embrittlement; and</a:t>
            </a:r>
          </a:p>
          <a:p>
            <a:pPr marL="171450" indent="-171450">
              <a:buFont typeface="Arial" panose="020B0604020202020204" pitchFamily="34" charset="0"/>
              <a:buChar char="•"/>
            </a:pPr>
            <a:r>
              <a:rPr lang="en-US" dirty="0"/>
              <a:t>The presence of a plasma with high-power density, resulting in high-temperature exposure and thermal gradients.</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mn-lt"/>
                <a:ea typeface="+mn-ea"/>
                <a:cs typeface="+mn-cs"/>
              </a:rPr>
              <a:t>Acknowledgements</a:t>
            </a:r>
            <a:r>
              <a:rPr kumimoji="0" lang="en-US" sz="1200" b="0" i="0" u="none" strike="noStrike" kern="1200" cap="none" spc="0" normalizeH="0" baseline="0" noProof="0" dirty="0">
                <a:ln>
                  <a:noFill/>
                </a:ln>
                <a:solidFill>
                  <a:prstClr val="black"/>
                </a:solidFill>
                <a:effectLst/>
                <a:uLnTx/>
                <a:uFillTx/>
                <a:latin typeface="+mn-lt"/>
                <a:ea typeface="+mn-ea"/>
                <a:cs typeface="+mn-cs"/>
              </a:rPr>
              <a:t>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Funding from the U.S. Department of Energy, Advanced Research Projects Agency-Energy under contract DE-AR0001541 is gratefully acknowledged. Research presented in this article was supported by the Laboratory Directed Research and Development (LDRD) program of Los Alamos National Laboratory primarily under project number 20200689PRD2 (M.A.T.). This work was performed, in part, at the Center for Integrated Nanotechnologies, an Office of Science User Facility operated for the U.S. Department of Energy (DOE) Office of Science. Los Alamos National Laboratory, an affirmative action equal opportunity employer, is managed by Triad National Security, LLC for the U.S. Department of Energy NNSA, under contract 89233218CNA000001. O.E.A. and E.M. acknowledge support from the Department of Energy - Fusion Energy Science pilot program under contract number AT2030110. D.N.M., J.S.W., and D.S. work had been carried out within the framework of the </a:t>
            </a:r>
            <a:r>
              <a:rPr lang="en-US" dirty="0" err="1"/>
              <a:t>EUROfusion</a:t>
            </a:r>
            <a:r>
              <a:rPr lang="en-US" dirty="0"/>
              <a:t> Consortium, funded by the European Union via the Euratom Research and Training </a:t>
            </a:r>
            <a:r>
              <a:rPr lang="en-US" dirty="0" err="1"/>
              <a:t>Programme</a:t>
            </a:r>
            <a:r>
              <a:rPr lang="en-US" dirty="0"/>
              <a:t> (Grant Agreement No. 101052200 </a:t>
            </a:r>
            <a:r>
              <a:rPr lang="en-US" dirty="0" err="1"/>
              <a:t>EUROfusion</a:t>
            </a:r>
            <a:r>
              <a:rPr lang="en-US" dirty="0"/>
              <a:t>). The work at UKAEA was partially supported by the Broader Approach Phase II agreement under the PA of IFERC2-T2PA02. Views and opinions expressed were however those of the author(s) only and do not necessarily reflect those of the European Union or the European Commission. Neither the European Union nor the European Commission can be held responsible for them. D.N.M. also acknowledged funding by the EPSRC Energy </a:t>
            </a:r>
            <a:r>
              <a:rPr lang="en-US" dirty="0" err="1"/>
              <a:t>Programme</a:t>
            </a:r>
            <a:r>
              <a:rPr lang="en-US" dirty="0"/>
              <a:t> [grant number EP/W006839/1]. The work at WUT was supported by the National Science Centre, Poland, under research project no UMO-2019/35/D/ST5/03526‥ D.N.M. and J.S.W. would like to thank the support from high-performing computing facility MARCONI (Bologna, Italy) provided by </a:t>
            </a:r>
            <a:r>
              <a:rPr lang="en-US" dirty="0" err="1"/>
              <a:t>EUROfusion</a:t>
            </a:r>
            <a:r>
              <a:rPr lang="en-US" dirty="0"/>
              <a:t>. J.B. acknowledged funding from the Research council of Finland, grant number 354234, and access to the LUMI supercomputer, owned by the </a:t>
            </a:r>
            <a:r>
              <a:rPr lang="en-US" dirty="0" err="1"/>
              <a:t>EuroHPC</a:t>
            </a:r>
            <a:r>
              <a:rPr lang="en-US" dirty="0"/>
              <a:t> Joint Undertaking, hosted by CSC (Finland) and the LUMI consortium. All the authors are grateful for funding provided by the Austrian Research Promotion Agency (FFG) in the project 3DnanoAnalytics (FFG-No 858040).</a:t>
            </a: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a:ea typeface="+mn-ea"/>
                <a:cs typeface="Arial"/>
              </a:rPr>
              <a:t>Publication/ press releases/ related links:</a:t>
            </a: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06636"/>
              </a:solidFill>
              <a:effectLst/>
              <a:uLnTx/>
              <a:uFillTx/>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14F1E688-CF38-CD24-5284-8BC6C981F3E3}"/>
              </a:ext>
            </a:extLst>
          </p:cNvPr>
          <p:cNvSpPr>
            <a:spLocks noGrp="1"/>
          </p:cNvSpPr>
          <p:nvPr>
            <p:ph type="sldNum" sz="quarter" idx="5"/>
          </p:nvPr>
        </p:nvSpPr>
        <p:spPr/>
        <p:txBody>
          <a:bodyPr/>
          <a:lstStyle/>
          <a:p>
            <a:pPr>
              <a:defRPr/>
            </a:pPr>
            <a:fld id="{F876D4B8-3D7E-42E7-AF06-6D9133F7F081}" type="slidenum">
              <a:rPr lang="en-US" smtClean="0"/>
              <a:pPr>
                <a:defRPr/>
              </a:pPr>
              <a:t>1</a:t>
            </a:fld>
            <a:endParaRPr lang="en-US"/>
          </a:p>
        </p:txBody>
      </p:sp>
    </p:spTree>
    <p:extLst>
      <p:ext uri="{BB962C8B-B14F-4D97-AF65-F5344CB8AC3E}">
        <p14:creationId xmlns:p14="http://schemas.microsoft.com/office/powerpoint/2010/main" val="7946129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3/18/2025</a:t>
            </a:fld>
            <a:endParaRPr lang="en-US"/>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289" y="5815220"/>
            <a:ext cx="4894439" cy="901108"/>
          </a:xfrm>
          <a:prstGeom prst="rect">
            <a:avLst/>
          </a:prstGeom>
        </p:spPr>
      </p:pic>
      <p:sp>
        <p:nvSpPr>
          <p:cNvPr id="8" name="TextBox 7"/>
          <p:cNvSpPr txBox="1"/>
          <p:nvPr userDrawn="1"/>
        </p:nvSpPr>
        <p:spPr>
          <a:xfrm>
            <a:off x="7162800" y="5917273"/>
            <a:ext cx="5029200" cy="646331"/>
          </a:xfrm>
          <a:prstGeom prst="rect">
            <a:avLst/>
          </a:prstGeom>
          <a:noFill/>
        </p:spPr>
        <p:txBody>
          <a:bodyPr wrap="square" rtlCol="0">
            <a:spAutoFit/>
          </a:bodyPr>
          <a:lstStyle/>
          <a:p>
            <a:pPr algn="ctr"/>
            <a:r>
              <a:rPr lang="en-US" sz="3600">
                <a:solidFill>
                  <a:schemeClr val="accent1"/>
                </a:solidFill>
                <a:latin typeface="+mj-lt"/>
              </a:rPr>
              <a:t>https://science.osti.gov/</a:t>
            </a:r>
          </a:p>
        </p:txBody>
      </p:sp>
    </p:spTree>
    <p:extLst>
      <p:ext uri="{BB962C8B-B14F-4D97-AF65-F5344CB8AC3E}">
        <p14:creationId xmlns:p14="http://schemas.microsoft.com/office/powerpoint/2010/main" val="396370745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411718491"/>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0" name="TextBox 9"/>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41304244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554804-D3F1-4E4C-9D0A-99063A42E6CF}"/>
              </a:ext>
            </a:extLst>
          </p:cNvPr>
          <p:cNvSpPr/>
          <p:nvPr userDrawn="1"/>
        </p:nvSpPr>
        <p:spPr>
          <a:xfrm>
            <a:off x="533399" y="365125"/>
            <a:ext cx="11125199" cy="6006645"/>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Arial Black" panose="020B0A040201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1125200" cy="4681083"/>
          </a:xfrm>
          <a:no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p:txBody>
          <a:bodyPr/>
          <a:lstStyle/>
          <a:p>
            <a:fld id="{F50FB8F4-93A4-403A-9708-D7F20BB46076}" type="datetimeFigureOut">
              <a:rPr lang="en-US" smtClean="0"/>
              <a:t>3/18/2025</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6" name="Picture 5">
            <a:extLst>
              <a:ext uri="{FF2B5EF4-FFF2-40B4-BE49-F238E27FC236}">
                <a16:creationId xmlns:a16="http://schemas.microsoft.com/office/drawing/2014/main" id="{1C43C625-146F-4A45-9B4B-701007EBF0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5025" y="6001949"/>
            <a:ext cx="1933575" cy="355988"/>
          </a:xfrm>
          <a:prstGeom prst="rect">
            <a:avLst/>
          </a:prstGeom>
        </p:spPr>
      </p:pic>
    </p:spTree>
    <p:extLst>
      <p:ext uri="{BB962C8B-B14F-4D97-AF65-F5344CB8AC3E}">
        <p14:creationId xmlns:p14="http://schemas.microsoft.com/office/powerpoint/2010/main" val="4053386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303438670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5430484"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333067" y="1681163"/>
            <a:ext cx="5454121"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699249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3578225"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327525" y="1681163"/>
            <a:ext cx="3576638" cy="4143375"/>
          </a:xfrm>
          <a:solidFill>
            <a:schemeClr val="accent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8212138" y="1681163"/>
            <a:ext cx="3575050"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928812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2" name="Picture Placeholder 11"/>
          <p:cNvSpPr>
            <a:spLocks noGrp="1"/>
          </p:cNvSpPr>
          <p:nvPr>
            <p:ph type="pic" sz="quarter" idx="10"/>
          </p:nvPr>
        </p:nvSpPr>
        <p:spPr>
          <a:xfrm>
            <a:off x="6920089" y="1045804"/>
            <a:ext cx="5271912" cy="5274034"/>
          </a:xfrm>
          <a:custGeom>
            <a:avLst/>
            <a:gdLst>
              <a:gd name="connsiteX0" fmla="*/ 3962270 w 5375563"/>
              <a:gd name="connsiteY0" fmla="*/ 0 h 5377727"/>
              <a:gd name="connsiteX1" fmla="*/ 5140529 w 5375563"/>
              <a:gd name="connsiteY1" fmla="*/ 168208 h 5377727"/>
              <a:gd name="connsiteX2" fmla="*/ 5375563 w 5375563"/>
              <a:gd name="connsiteY2" fmla="*/ 249437 h 5377727"/>
              <a:gd name="connsiteX3" fmla="*/ 5375563 w 5375563"/>
              <a:gd name="connsiteY3" fmla="*/ 5377727 h 5377727"/>
              <a:gd name="connsiteX4" fmla="*/ 398434 w 5375563"/>
              <a:gd name="connsiteY4" fmla="*/ 5377727 h 5377727"/>
              <a:gd name="connsiteX5" fmla="*/ 390724 w 5375563"/>
              <a:gd name="connsiteY5" fmla="*/ 5363513 h 5377727"/>
              <a:gd name="connsiteX6" fmla="*/ 0 w 5375563"/>
              <a:gd name="connsiteY6" fmla="*/ 3741443 h 5377727"/>
              <a:gd name="connsiteX7" fmla="*/ 3962270 w 5375563"/>
              <a:gd name="connsiteY7" fmla="*/ 0 h 53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563" h="5377727">
                <a:moveTo>
                  <a:pt x="3962270" y="0"/>
                </a:moveTo>
                <a:cubicBezTo>
                  <a:pt x="4372577" y="0"/>
                  <a:pt x="4768317" y="58891"/>
                  <a:pt x="5140529" y="168208"/>
                </a:cubicBezTo>
                <a:lnTo>
                  <a:pt x="5375563" y="249437"/>
                </a:lnTo>
                <a:lnTo>
                  <a:pt x="5375563" y="5377727"/>
                </a:lnTo>
                <a:lnTo>
                  <a:pt x="398434" y="5377727"/>
                </a:lnTo>
                <a:lnTo>
                  <a:pt x="390724" y="5363513"/>
                </a:lnTo>
                <a:cubicBezTo>
                  <a:pt x="140324" y="4872813"/>
                  <a:pt x="0" y="4322602"/>
                  <a:pt x="0" y="3741443"/>
                </a:cubicBezTo>
                <a:cubicBezTo>
                  <a:pt x="0" y="1675101"/>
                  <a:pt x="1773969" y="0"/>
                  <a:pt x="3962270" y="0"/>
                </a:cubicBezTo>
                <a:close/>
              </a:path>
            </a:pathLst>
          </a:custGeom>
          <a:noFill/>
        </p:spPr>
        <p:txBody>
          <a:bodyPr wrap="square" anchor="ctr" anchorCtr="1">
            <a:noAutofit/>
          </a:bodyPr>
          <a:lstStyle>
            <a:lvl1pPr marL="0" indent="0">
              <a:buNone/>
              <a:defRPr/>
            </a:lvl1pPr>
          </a:lstStyle>
          <a:p>
            <a:r>
              <a:rPr lang="en-US"/>
              <a:t>Click icon to add picture</a:t>
            </a:r>
          </a:p>
        </p:txBody>
      </p:sp>
      <p:sp>
        <p:nvSpPr>
          <p:cNvPr id="14" name="Text Placeholder 13"/>
          <p:cNvSpPr>
            <a:spLocks noGrp="1"/>
          </p:cNvSpPr>
          <p:nvPr>
            <p:ph type="body" sz="quarter" idx="11"/>
          </p:nvPr>
        </p:nvSpPr>
        <p:spPr>
          <a:xfrm>
            <a:off x="409575" y="1389063"/>
            <a:ext cx="6227763"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0795038"/>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668421"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5" y="1389063"/>
            <a:ext cx="4580089"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6164263" y="1320659"/>
            <a:ext cx="1543050" cy="1543191"/>
          </a:xfrm>
          <a:prstGeom prst="ellipse">
            <a:avLst/>
          </a:prstGeom>
        </p:spPr>
        <p:txBody>
          <a:bodyPr>
            <a:normAutofit/>
          </a:bodyPr>
          <a:lstStyle>
            <a:lvl1pPr>
              <a:defRPr sz="1400"/>
            </a:lvl1pPr>
          </a:lstStyle>
          <a:p>
            <a:r>
              <a:rPr lang="en-US"/>
              <a:t>Click icon to add picture</a:t>
            </a:r>
          </a:p>
        </p:txBody>
      </p:sp>
      <p:sp>
        <p:nvSpPr>
          <p:cNvPr id="17" name="Picture Placeholder 16"/>
          <p:cNvSpPr>
            <a:spLocks noGrp="1"/>
          </p:cNvSpPr>
          <p:nvPr>
            <p:ph type="pic" sz="quarter" idx="13"/>
          </p:nvPr>
        </p:nvSpPr>
        <p:spPr>
          <a:xfrm>
            <a:off x="8918700" y="529330"/>
            <a:ext cx="2835150" cy="2834583"/>
          </a:xfrm>
          <a:prstGeom prst="ellipse">
            <a:avLst/>
          </a:prstGeom>
        </p:spPr>
        <p:txBody>
          <a:bodyPr/>
          <a:lstStyle/>
          <a:p>
            <a:r>
              <a:rPr lang="en-US"/>
              <a:t>Click icon to add picture</a:t>
            </a:r>
          </a:p>
        </p:txBody>
      </p:sp>
      <p:sp>
        <p:nvSpPr>
          <p:cNvPr id="20" name="Picture Placeholder 19"/>
          <p:cNvSpPr>
            <a:spLocks noGrp="1"/>
          </p:cNvSpPr>
          <p:nvPr>
            <p:ph type="pic" sz="quarter" idx="14"/>
          </p:nvPr>
        </p:nvSpPr>
        <p:spPr>
          <a:xfrm>
            <a:off x="7245351" y="2667000"/>
            <a:ext cx="1831861" cy="1833563"/>
          </a:xfrm>
          <a:prstGeom prst="ellipse">
            <a:avLst/>
          </a:prstGeom>
        </p:spPr>
        <p:txBody>
          <a:bodyPr>
            <a:normAutofit/>
          </a:bodyPr>
          <a:lstStyle>
            <a:lvl1pPr>
              <a:defRPr sz="1800"/>
            </a:lvl1pPr>
          </a:lstStyle>
          <a:p>
            <a:r>
              <a:rPr lang="en-US"/>
              <a:t>Click icon to add picture</a:t>
            </a:r>
          </a:p>
        </p:txBody>
      </p:sp>
      <p:sp>
        <p:nvSpPr>
          <p:cNvPr id="22" name="Picture Placeholder 21"/>
          <p:cNvSpPr>
            <a:spLocks noGrp="1"/>
          </p:cNvSpPr>
          <p:nvPr>
            <p:ph type="pic" sz="quarter" idx="15"/>
          </p:nvPr>
        </p:nvSpPr>
        <p:spPr>
          <a:xfrm>
            <a:off x="5463822" y="4007983"/>
            <a:ext cx="2210192" cy="2210466"/>
          </a:xfrm>
          <a:prstGeom prst="ellipse">
            <a:avLst/>
          </a:prstGeom>
        </p:spPr>
        <p:txBody>
          <a:bodyPr/>
          <a:lstStyle/>
          <a:p>
            <a:r>
              <a:rPr lang="en-US"/>
              <a:t>Click icon to add picture</a:t>
            </a:r>
          </a:p>
        </p:txBody>
      </p:sp>
      <p:sp>
        <p:nvSpPr>
          <p:cNvPr id="24" name="Picture Placeholder 23"/>
          <p:cNvSpPr>
            <a:spLocks noGrp="1"/>
          </p:cNvSpPr>
          <p:nvPr>
            <p:ph type="pic" sz="quarter" idx="16"/>
          </p:nvPr>
        </p:nvSpPr>
        <p:spPr>
          <a:xfrm>
            <a:off x="9218855" y="3630613"/>
            <a:ext cx="2392119" cy="2392362"/>
          </a:xfrm>
          <a:prstGeom prst="ellipse">
            <a:avLst/>
          </a:prstGeom>
        </p:spPr>
        <p:txBody>
          <a:bodyPr/>
          <a:lstStyle/>
          <a:p>
            <a:r>
              <a:rPr lang="en-US"/>
              <a:t>Click icon to add picture</a:t>
            </a:r>
          </a:p>
        </p:txBody>
      </p:sp>
    </p:spTree>
    <p:extLst>
      <p:ext uri="{BB962C8B-B14F-4D97-AF65-F5344CB8AC3E}">
        <p14:creationId xmlns:p14="http://schemas.microsoft.com/office/powerpoint/2010/main" val="42049172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5947085" y="1446839"/>
            <a:ext cx="6244914" cy="4481287"/>
          </a:xfrm>
          <a:custGeom>
            <a:avLst/>
            <a:gdLst>
              <a:gd name="connsiteX0" fmla="*/ 743081 w 6244914"/>
              <a:gd name="connsiteY0" fmla="*/ 3021747 h 4481287"/>
              <a:gd name="connsiteX1" fmla="*/ 6244914 w 6244914"/>
              <a:gd name="connsiteY1" fmla="*/ 3021747 h 4481287"/>
              <a:gd name="connsiteX2" fmla="*/ 6244914 w 6244914"/>
              <a:gd name="connsiteY2" fmla="*/ 4481287 h 4481287"/>
              <a:gd name="connsiteX3" fmla="*/ 1475626 w 6244914"/>
              <a:gd name="connsiteY3" fmla="*/ 4481287 h 4481287"/>
              <a:gd name="connsiteX4" fmla="*/ 0 w 6244914"/>
              <a:gd name="connsiteY4" fmla="*/ 1510873 h 4481287"/>
              <a:gd name="connsiteX5" fmla="*/ 6244914 w 6244914"/>
              <a:gd name="connsiteY5" fmla="*/ 1510873 h 4481287"/>
              <a:gd name="connsiteX6" fmla="*/ 6244914 w 6244914"/>
              <a:gd name="connsiteY6" fmla="*/ 2970413 h 4481287"/>
              <a:gd name="connsiteX7" fmla="*/ 733392 w 6244914"/>
              <a:gd name="connsiteY7" fmla="*/ 2970413 h 4481287"/>
              <a:gd name="connsiteX8" fmla="*/ 723088 w 6244914"/>
              <a:gd name="connsiteY8" fmla="*/ 0 h 4481287"/>
              <a:gd name="connsiteX9" fmla="*/ 6244914 w 6244914"/>
              <a:gd name="connsiteY9" fmla="*/ 0 h 4481287"/>
              <a:gd name="connsiteX10" fmla="*/ 6244914 w 6244914"/>
              <a:gd name="connsiteY10" fmla="*/ 1459540 h 4481287"/>
              <a:gd name="connsiteX11" fmla="*/ 0 w 6244914"/>
              <a:gd name="connsiteY11" fmla="*/ 1459540 h 44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4914" h="4481287">
                <a:moveTo>
                  <a:pt x="743081" y="3021747"/>
                </a:moveTo>
                <a:lnTo>
                  <a:pt x="6244914" y="3021747"/>
                </a:lnTo>
                <a:lnTo>
                  <a:pt x="6244914" y="4481287"/>
                </a:lnTo>
                <a:lnTo>
                  <a:pt x="1475626" y="4481287"/>
                </a:lnTo>
                <a:close/>
                <a:moveTo>
                  <a:pt x="0" y="1510873"/>
                </a:moveTo>
                <a:lnTo>
                  <a:pt x="6244914" y="1510873"/>
                </a:lnTo>
                <a:lnTo>
                  <a:pt x="6244914" y="2970413"/>
                </a:lnTo>
                <a:lnTo>
                  <a:pt x="733392" y="2970413"/>
                </a:lnTo>
                <a:close/>
                <a:moveTo>
                  <a:pt x="723088" y="0"/>
                </a:moveTo>
                <a:lnTo>
                  <a:pt x="6244914" y="0"/>
                </a:lnTo>
                <a:lnTo>
                  <a:pt x="6244914" y="1459540"/>
                </a:lnTo>
                <a:lnTo>
                  <a:pt x="0" y="1459540"/>
                </a:ln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3859638371"/>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723920"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2"/>
          </p:nvPr>
        </p:nvSpPr>
        <p:spPr>
          <a:xfrm>
            <a:off x="5856088" y="1"/>
            <a:ext cx="6335912" cy="6263859"/>
          </a:xfrm>
          <a:custGeom>
            <a:avLst/>
            <a:gdLst>
              <a:gd name="connsiteX0" fmla="*/ 6335911 w 6335912"/>
              <a:gd name="connsiteY0" fmla="*/ 2555883 h 6263859"/>
              <a:gd name="connsiteX1" fmla="*/ 6335911 w 6335912"/>
              <a:gd name="connsiteY1" fmla="*/ 4093940 h 6263859"/>
              <a:gd name="connsiteX2" fmla="*/ 2473897 w 6335912"/>
              <a:gd name="connsiteY2" fmla="*/ 6182304 h 6263859"/>
              <a:gd name="connsiteX3" fmla="*/ 1634032 w 6335912"/>
              <a:gd name="connsiteY3" fmla="*/ 6022415 h 6263859"/>
              <a:gd name="connsiteX4" fmla="*/ 1557097 w 6335912"/>
              <a:gd name="connsiteY4" fmla="*/ 5909031 h 6263859"/>
              <a:gd name="connsiteX5" fmla="*/ 1504339 w 6335912"/>
              <a:gd name="connsiteY5" fmla="*/ 5782574 h 6263859"/>
              <a:gd name="connsiteX6" fmla="*/ 1830371 w 6335912"/>
              <a:gd name="connsiteY6" fmla="*/ 4992231 h 6263859"/>
              <a:gd name="connsiteX7" fmla="*/ 6335912 w 6335912"/>
              <a:gd name="connsiteY7" fmla="*/ 1016220 h 6263859"/>
              <a:gd name="connsiteX8" fmla="*/ 6335912 w 6335912"/>
              <a:gd name="connsiteY8" fmla="*/ 2459009 h 6263859"/>
              <a:gd name="connsiteX9" fmla="*/ 936517 w 6335912"/>
              <a:gd name="connsiteY9" fmla="*/ 5378703 h 6263859"/>
              <a:gd name="connsiteX10" fmla="*/ 148674 w 6335912"/>
              <a:gd name="connsiteY10" fmla="*/ 5228717 h 6263859"/>
              <a:gd name="connsiteX11" fmla="*/ 76504 w 6335912"/>
              <a:gd name="connsiteY11" fmla="*/ 5122356 h 6263859"/>
              <a:gd name="connsiteX12" fmla="*/ 27015 w 6335912"/>
              <a:gd name="connsiteY12" fmla="*/ 5003733 h 6263859"/>
              <a:gd name="connsiteX13" fmla="*/ 332851 w 6335912"/>
              <a:gd name="connsiteY13" fmla="*/ 4262345 h 6263859"/>
              <a:gd name="connsiteX14" fmla="*/ 5370853 w 6335912"/>
              <a:gd name="connsiteY14" fmla="*/ 0 h 6263859"/>
              <a:gd name="connsiteX15" fmla="*/ 6335912 w 6335912"/>
              <a:gd name="connsiteY15" fmla="*/ 0 h 6263859"/>
              <a:gd name="connsiteX16" fmla="*/ 6335910 w 6335912"/>
              <a:gd name="connsiteY16" fmla="*/ 920939 h 6263859"/>
              <a:gd name="connsiteX17" fmla="*/ 1426128 w 6335912"/>
              <a:gd name="connsiteY17" fmla="*/ 3575878 h 6263859"/>
              <a:gd name="connsiteX18" fmla="*/ 638286 w 6335912"/>
              <a:gd name="connsiteY18" fmla="*/ 3425891 h 6263859"/>
              <a:gd name="connsiteX19" fmla="*/ 566116 w 6335912"/>
              <a:gd name="connsiteY19" fmla="*/ 3319531 h 6263859"/>
              <a:gd name="connsiteX20" fmla="*/ 516627 w 6335912"/>
              <a:gd name="connsiteY20" fmla="*/ 3200907 h 6263859"/>
              <a:gd name="connsiteX21" fmla="*/ 822463 w 6335912"/>
              <a:gd name="connsiteY21" fmla="*/ 2459519 h 626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5912" h="6263859">
                <a:moveTo>
                  <a:pt x="6335911" y="2555883"/>
                </a:moveTo>
                <a:lnTo>
                  <a:pt x="6335911" y="4093940"/>
                </a:lnTo>
                <a:lnTo>
                  <a:pt x="2473897" y="6182304"/>
                </a:lnTo>
                <a:cubicBezTo>
                  <a:pt x="2186346" y="6337796"/>
                  <a:pt x="1836138" y="6263560"/>
                  <a:pt x="1634032" y="6022415"/>
                </a:cubicBezTo>
                <a:lnTo>
                  <a:pt x="1557097" y="5909031"/>
                </a:lnTo>
                <a:lnTo>
                  <a:pt x="1504339" y="5782574"/>
                </a:lnTo>
                <a:cubicBezTo>
                  <a:pt x="1413202" y="5481421"/>
                  <a:pt x="1542819" y="5147723"/>
                  <a:pt x="1830371" y="4992231"/>
                </a:cubicBezTo>
                <a:close/>
                <a:moveTo>
                  <a:pt x="6335912" y="1016220"/>
                </a:moveTo>
                <a:lnTo>
                  <a:pt x="6335912" y="2459009"/>
                </a:lnTo>
                <a:lnTo>
                  <a:pt x="936517" y="5378703"/>
                </a:lnTo>
                <a:cubicBezTo>
                  <a:pt x="666777" y="5524564"/>
                  <a:pt x="338262" y="5454925"/>
                  <a:pt x="148674" y="5228717"/>
                </a:cubicBezTo>
                <a:lnTo>
                  <a:pt x="76504" y="5122356"/>
                </a:lnTo>
                <a:lnTo>
                  <a:pt x="27015" y="5003733"/>
                </a:lnTo>
                <a:cubicBezTo>
                  <a:pt x="-58478" y="4721235"/>
                  <a:pt x="63112" y="4408205"/>
                  <a:pt x="332851" y="4262345"/>
                </a:cubicBezTo>
                <a:close/>
                <a:moveTo>
                  <a:pt x="5370853" y="0"/>
                </a:moveTo>
                <a:lnTo>
                  <a:pt x="6335912" y="0"/>
                </a:lnTo>
                <a:lnTo>
                  <a:pt x="6335910" y="920939"/>
                </a:lnTo>
                <a:lnTo>
                  <a:pt x="1426128" y="3575878"/>
                </a:lnTo>
                <a:cubicBezTo>
                  <a:pt x="1156389" y="3721738"/>
                  <a:pt x="827875" y="3652099"/>
                  <a:pt x="638286" y="3425891"/>
                </a:cubicBezTo>
                <a:lnTo>
                  <a:pt x="566116" y="3319531"/>
                </a:lnTo>
                <a:lnTo>
                  <a:pt x="516627" y="3200907"/>
                </a:lnTo>
                <a:cubicBezTo>
                  <a:pt x="431135" y="2918409"/>
                  <a:pt x="552724" y="2605379"/>
                  <a:pt x="822463" y="2459519"/>
                </a:cubicBez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407962601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3" name="TextBox 12"/>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3182681965"/>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Tree>
    <p:extLst>
      <p:ext uri="{BB962C8B-B14F-4D97-AF65-F5344CB8AC3E}">
        <p14:creationId xmlns:p14="http://schemas.microsoft.com/office/powerpoint/2010/main" val="3805706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8" r:id="rId5"/>
    <p:sldLayoutId id="2147483663" r:id="rId6"/>
    <p:sldLayoutId id="2147483659" r:id="rId7"/>
    <p:sldLayoutId id="2147483660" r:id="rId8"/>
    <p:sldLayoutId id="2147483657" r:id="rId9"/>
    <p:sldLayoutId id="2147483654" r:id="rId10"/>
    <p:sldLayoutId id="2147483655" r:id="rId11"/>
    <p:sldLayoutId id="2147483664" r:id="rId1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A59F4-88B4-AAD6-2A41-0E46E5B7AFB8}"/>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DF8745FF-3D93-0946-4B56-94F146BCB1E9}"/>
              </a:ext>
            </a:extLst>
          </p:cNvPr>
          <p:cNvSpPr/>
          <p:nvPr/>
        </p:nvSpPr>
        <p:spPr>
          <a:xfrm>
            <a:off x="4865101" y="6296959"/>
            <a:ext cx="4489737" cy="5610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9A9CA3-4891-427F-F92E-878D44B546A5}"/>
              </a:ext>
            </a:extLst>
          </p:cNvPr>
          <p:cNvSpPr>
            <a:spLocks noGrp="1"/>
          </p:cNvSpPr>
          <p:nvPr>
            <p:ph type="title"/>
          </p:nvPr>
        </p:nvSpPr>
        <p:spPr>
          <a:xfrm>
            <a:off x="72736" y="18564"/>
            <a:ext cx="12046528" cy="801663"/>
          </a:xfrm>
        </p:spPr>
        <p:txBody>
          <a:bodyPr>
            <a:normAutofit/>
          </a:bodyPr>
          <a:lstStyle/>
          <a:p>
            <a:pPr algn="ctr"/>
            <a:r>
              <a:rPr lang="en-US" sz="2800" dirty="0"/>
              <a:t>Engineering Radiation Resistant Nanomaterials in Nuclear Fusion Technologies</a:t>
            </a:r>
          </a:p>
        </p:txBody>
      </p:sp>
      <p:sp>
        <p:nvSpPr>
          <p:cNvPr id="3" name="Slide Number Placeholder 2">
            <a:extLst>
              <a:ext uri="{FF2B5EF4-FFF2-40B4-BE49-F238E27FC236}">
                <a16:creationId xmlns:a16="http://schemas.microsoft.com/office/drawing/2014/main" id="{BA85806A-D00C-F869-5014-597B99D99632}"/>
              </a:ext>
            </a:extLst>
          </p:cNvPr>
          <p:cNvSpPr>
            <a:spLocks noGrp="1"/>
          </p:cNvSpPr>
          <p:nvPr>
            <p:ph type="sldNum" sz="quarter" idx="12"/>
          </p:nvPr>
        </p:nvSpPr>
        <p:spPr>
          <a:xfrm>
            <a:off x="11436808" y="6308056"/>
            <a:ext cx="576296"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000" kern="1200">
                <a:solidFill>
                  <a:schemeClr val="accent1">
                    <a:lumMod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6CA2777-A89F-4130-B308-73BB65955918}" type="slidenum">
              <a:rPr lang="en-US" smtClean="0"/>
              <a:pPr/>
              <a:t>1</a:t>
            </a:fld>
            <a:endParaRPr lang="en-US">
              <a:solidFill>
                <a:srgbClr val="0F3F66"/>
              </a:solidFill>
            </a:endParaRPr>
          </a:p>
        </p:txBody>
      </p:sp>
      <p:sp>
        <p:nvSpPr>
          <p:cNvPr id="5" name="Rectangle 35">
            <a:extLst>
              <a:ext uri="{FF2B5EF4-FFF2-40B4-BE49-F238E27FC236}">
                <a16:creationId xmlns:a16="http://schemas.microsoft.com/office/drawing/2014/main" id="{91AC4677-AA74-A810-AA8C-FEA6B80ED8A5}"/>
              </a:ext>
            </a:extLst>
          </p:cNvPr>
          <p:cNvSpPr>
            <a:spLocks noChangeArrowheads="1"/>
          </p:cNvSpPr>
          <p:nvPr/>
        </p:nvSpPr>
        <p:spPr bwMode="auto">
          <a:xfrm>
            <a:off x="228601" y="677280"/>
            <a:ext cx="11569274"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2400" b="1" dirty="0">
                <a:latin typeface="+mj-lt"/>
                <a:ea typeface="Calibri" pitchFamily="34" charset="0"/>
                <a:cs typeface="Calibri"/>
              </a:rPr>
              <a:t>Scientific Achievement</a:t>
            </a:r>
          </a:p>
          <a:p>
            <a:pPr marL="114300"/>
            <a:r>
              <a:rPr lang="en-US" sz="1600" dirty="0">
                <a:solidFill>
                  <a:srgbClr val="000000"/>
                </a:solidFill>
                <a:latin typeface="Open Sans"/>
              </a:rPr>
              <a:t>D</a:t>
            </a:r>
            <a:r>
              <a:rPr lang="en-US" sz="1600" b="0" i="0" dirty="0">
                <a:solidFill>
                  <a:srgbClr val="000000"/>
                </a:solidFill>
                <a:effectLst/>
                <a:latin typeface="Open Sans"/>
              </a:rPr>
              <a:t>emonstration via irradiation-testing and characterization experiments that new HCRAs can be developed, and their radiation response can be tailored as a function of minor modifications in the alloys' chemistry.</a:t>
            </a:r>
            <a:endParaRPr lang="en-US" sz="1600" dirty="0">
              <a:latin typeface="+mj-lt"/>
            </a:endParaRPr>
          </a:p>
        </p:txBody>
      </p:sp>
      <p:sp>
        <p:nvSpPr>
          <p:cNvPr id="6" name="TextBox 5">
            <a:extLst>
              <a:ext uri="{FF2B5EF4-FFF2-40B4-BE49-F238E27FC236}">
                <a16:creationId xmlns:a16="http://schemas.microsoft.com/office/drawing/2014/main" id="{35424E97-DCD7-7053-D80A-41CF3BFA1E51}"/>
              </a:ext>
            </a:extLst>
          </p:cNvPr>
          <p:cNvSpPr txBox="1"/>
          <p:nvPr/>
        </p:nvSpPr>
        <p:spPr>
          <a:xfrm>
            <a:off x="5258726" y="2975271"/>
            <a:ext cx="6933273" cy="2426305"/>
          </a:xfrm>
          <a:prstGeom prst="rect">
            <a:avLst/>
          </a:prstGeom>
          <a:noFill/>
        </p:spPr>
        <p:txBody>
          <a:bodyPr wrap="square" rtlCol="0">
            <a:spAutoFit/>
          </a:bodyPr>
          <a:lstStyle/>
          <a:p>
            <a:pPr>
              <a:spcAft>
                <a:spcPts val="100"/>
              </a:spcAft>
            </a:pPr>
            <a:r>
              <a:rPr lang="en-US" altLang="ja-JP" sz="2200" b="1" dirty="0">
                <a:latin typeface="+mj-lt"/>
                <a:ea typeface="Calibri" pitchFamily="34" charset="0"/>
                <a:cs typeface="Calibri"/>
              </a:rPr>
              <a:t>Research Details</a:t>
            </a:r>
          </a:p>
          <a:p>
            <a:pPr marL="511175" lvl="1" indent="-285750" fontAlgn="base">
              <a:spcAft>
                <a:spcPts val="100"/>
              </a:spcAft>
              <a:buFont typeface="Arial" panose="020B0604020202020204" pitchFamily="34" charset="0"/>
              <a:buChar char="•"/>
            </a:pPr>
            <a:r>
              <a:rPr lang="en-US" sz="1600" dirty="0">
                <a:latin typeface="+mj-lt"/>
              </a:rPr>
              <a:t>Two new nanocrystalline HCRAs were synthesized and investigated in this work: W53Ta42V5 and W53Ta44V3.</a:t>
            </a:r>
          </a:p>
          <a:p>
            <a:pPr marL="511175" lvl="1" indent="-285750" fontAlgn="base">
              <a:spcAft>
                <a:spcPts val="100"/>
              </a:spcAft>
              <a:buFont typeface="Arial" panose="020B0604020202020204" pitchFamily="34" charset="0"/>
              <a:buChar char="•"/>
            </a:pPr>
            <a:r>
              <a:rPr lang="en-US" sz="1600" dirty="0">
                <a:latin typeface="+mj-lt"/>
              </a:rPr>
              <a:t>Atomistic simulations of short-range order in these bcc HCRAs unraveled the significant role of V alloying effects on radiation-induced micro-structural stability and defect formation properties in W–Ta–V via a systematic investigation of dependence in CSRO for the Ta-V in 1NN and those for the W-V in 2NN as a function of V concentration and temperature.</a:t>
            </a:r>
          </a:p>
        </p:txBody>
      </p:sp>
      <p:sp>
        <p:nvSpPr>
          <p:cNvPr id="12" name="TextBox 11">
            <a:extLst>
              <a:ext uri="{FF2B5EF4-FFF2-40B4-BE49-F238E27FC236}">
                <a16:creationId xmlns:a16="http://schemas.microsoft.com/office/drawing/2014/main" id="{6872935C-7406-04B5-3A4E-694E0F5CDB1D}"/>
              </a:ext>
            </a:extLst>
          </p:cNvPr>
          <p:cNvSpPr txBox="1"/>
          <p:nvPr/>
        </p:nvSpPr>
        <p:spPr>
          <a:xfrm>
            <a:off x="5258726" y="1619594"/>
            <a:ext cx="6933274" cy="1200329"/>
          </a:xfrm>
          <a:prstGeom prst="rect">
            <a:avLst/>
          </a:prstGeom>
          <a:noFill/>
        </p:spPr>
        <p:txBody>
          <a:bodyPr wrap="square" rtlCol="0">
            <a:spAutoFit/>
          </a:bodyPr>
          <a:lstStyle/>
          <a:p>
            <a:r>
              <a:rPr lang="en-US" altLang="ja-JP" sz="2400" b="1" dirty="0">
                <a:latin typeface="+mj-lt"/>
                <a:ea typeface="Calibri" pitchFamily="34" charset="0"/>
                <a:cs typeface="Calibri"/>
              </a:rPr>
              <a:t>Significance and Impact</a:t>
            </a:r>
          </a:p>
          <a:p>
            <a:pPr marL="114300"/>
            <a:r>
              <a:rPr lang="en-US" sz="1600" b="0" i="0" dirty="0">
                <a:solidFill>
                  <a:srgbClr val="000000"/>
                </a:solidFill>
                <a:effectLst/>
                <a:latin typeface="Open Sans"/>
              </a:rPr>
              <a:t>The experiments conducted in this study provide preliminary evidence that the HCRA alloys investigated could be viable candidates for further evaluation in materials test reactors (MTRs).</a:t>
            </a:r>
            <a:endParaRPr lang="en-US" altLang="ja-JP" sz="1600" dirty="0">
              <a:solidFill>
                <a:srgbClr val="000000"/>
              </a:solidFill>
              <a:latin typeface="+mj-lt"/>
              <a:cs typeface="Calibri"/>
            </a:endParaRPr>
          </a:p>
        </p:txBody>
      </p:sp>
      <p:sp>
        <p:nvSpPr>
          <p:cNvPr id="23" name="Rectangle 22">
            <a:extLst>
              <a:ext uri="{FF2B5EF4-FFF2-40B4-BE49-F238E27FC236}">
                <a16:creationId xmlns:a16="http://schemas.microsoft.com/office/drawing/2014/main" id="{72ADBF24-43EC-715A-C2D1-2F902A421A7B}"/>
              </a:ext>
            </a:extLst>
          </p:cNvPr>
          <p:cNvSpPr/>
          <p:nvPr/>
        </p:nvSpPr>
        <p:spPr>
          <a:xfrm>
            <a:off x="5777345" y="5556925"/>
            <a:ext cx="6476999" cy="738664"/>
          </a:xfrm>
          <a:prstGeom prst="rect">
            <a:avLst/>
          </a:prstGeom>
          <a:noFill/>
        </p:spPr>
        <p:txBody>
          <a:bodyPr wrap="square">
            <a:spAutoFit/>
          </a:bodyPr>
          <a:lstStyle/>
          <a:p>
            <a:r>
              <a:rPr lang="en-US" sz="1050" dirty="0">
                <a:effectLst/>
              </a:rPr>
              <a:t>Tunes, M. A.; </a:t>
            </a:r>
            <a:r>
              <a:rPr lang="en-US" sz="1050" dirty="0" err="1">
                <a:effectLst/>
              </a:rPr>
              <a:t>Parkison</a:t>
            </a:r>
            <a:r>
              <a:rPr lang="en-US" sz="1050" dirty="0">
                <a:effectLst/>
              </a:rPr>
              <a:t>, D.; Sun, B.; </a:t>
            </a:r>
            <a:r>
              <a:rPr lang="en-US" sz="1050" dirty="0" err="1">
                <a:effectLst/>
              </a:rPr>
              <a:t>Willenshofer</a:t>
            </a:r>
            <a:r>
              <a:rPr lang="en-US" sz="1050" dirty="0">
                <a:effectLst/>
              </a:rPr>
              <a:t>, P.; </a:t>
            </a:r>
            <a:r>
              <a:rPr lang="en-US" sz="1050" dirty="0" err="1">
                <a:effectLst/>
              </a:rPr>
              <a:t>Samberger</a:t>
            </a:r>
            <a:r>
              <a:rPr lang="en-US" sz="1050" dirty="0">
                <a:effectLst/>
              </a:rPr>
              <a:t>, S.; </a:t>
            </a:r>
            <a:r>
              <a:rPr lang="en-US" sz="1050" dirty="0" err="1">
                <a:effectLst/>
              </a:rPr>
              <a:t>Frühwirth</a:t>
            </a:r>
            <a:r>
              <a:rPr lang="en-US" sz="1050" dirty="0">
                <a:effectLst/>
              </a:rPr>
              <a:t>, C.; Tripathi, S.; Derby, B. K.; Baldwin, J. K.; Fensin, S. J.; </a:t>
            </a:r>
            <a:r>
              <a:rPr lang="en-US" sz="1050" dirty="0" err="1">
                <a:effectLst/>
              </a:rPr>
              <a:t>Sobieraj</a:t>
            </a:r>
            <a:r>
              <a:rPr lang="en-US" sz="1050" dirty="0">
                <a:effectLst/>
              </a:rPr>
              <a:t>, D.; </a:t>
            </a:r>
            <a:r>
              <a:rPr lang="en-US" sz="1050" dirty="0" err="1">
                <a:effectLst/>
              </a:rPr>
              <a:t>Wróbel</a:t>
            </a:r>
            <a:r>
              <a:rPr lang="en-US" sz="1050" dirty="0">
                <a:effectLst/>
              </a:rPr>
              <a:t>, J. S.; </a:t>
            </a:r>
            <a:r>
              <a:rPr lang="en-US" sz="1050" dirty="0" err="1">
                <a:effectLst/>
              </a:rPr>
              <a:t>Byggmästar</a:t>
            </a:r>
            <a:r>
              <a:rPr lang="en-US" sz="1050" dirty="0">
                <a:effectLst/>
              </a:rPr>
              <a:t>, J.; </a:t>
            </a:r>
            <a:r>
              <a:rPr lang="en-US" sz="1050" dirty="0" err="1">
                <a:effectLst/>
              </a:rPr>
              <a:t>Pogatscher</a:t>
            </a:r>
            <a:r>
              <a:rPr lang="en-US" sz="1050" dirty="0">
                <a:effectLst/>
              </a:rPr>
              <a:t>, S.; Martinez, E.; Nguyen‐Manh, D.; El‐Atwani, O. High Radiation Resistance in the Binary w‐TA System through Small V Additions: A New Paradigm for Nuclear Fusion Materials. </a:t>
            </a:r>
            <a:r>
              <a:rPr lang="en-US" sz="1050" i="1" dirty="0">
                <a:effectLst/>
              </a:rPr>
              <a:t>Advanced Science</a:t>
            </a:r>
            <a:r>
              <a:rPr lang="en-US" sz="1050" dirty="0">
                <a:effectLst/>
              </a:rPr>
              <a:t> </a:t>
            </a:r>
            <a:r>
              <a:rPr lang="en-US" sz="1050" b="1" dirty="0">
                <a:effectLst/>
              </a:rPr>
              <a:t>2025</a:t>
            </a:r>
            <a:r>
              <a:rPr lang="en-US" sz="1050" dirty="0">
                <a:effectLst/>
              </a:rPr>
              <a:t>. DOI:10.1002/advs.202417659. </a:t>
            </a:r>
          </a:p>
        </p:txBody>
      </p:sp>
      <p:sp>
        <p:nvSpPr>
          <p:cNvPr id="25" name="TextBox 24">
            <a:extLst>
              <a:ext uri="{FF2B5EF4-FFF2-40B4-BE49-F238E27FC236}">
                <a16:creationId xmlns:a16="http://schemas.microsoft.com/office/drawing/2014/main" id="{8821A040-73F6-6EE3-9DD4-E7B3D7566F50}"/>
              </a:ext>
            </a:extLst>
          </p:cNvPr>
          <p:cNvSpPr txBox="1"/>
          <p:nvPr/>
        </p:nvSpPr>
        <p:spPr>
          <a:xfrm>
            <a:off x="461182" y="4975659"/>
            <a:ext cx="4633700" cy="769441"/>
          </a:xfrm>
          <a:prstGeom prst="rect">
            <a:avLst/>
          </a:prstGeom>
          <a:noFill/>
        </p:spPr>
        <p:txBody>
          <a:bodyPr wrap="square" rtlCol="0">
            <a:spAutoFit/>
          </a:bodyPr>
          <a:lstStyle/>
          <a:p>
            <a:r>
              <a:rPr lang="en-US" sz="1100" dirty="0"/>
              <a:t>Response to annealing and irradiation | BFTEM micrographs taken at pristine condition, after annealing (at 1173 K) and after irradiation (at 1073 K) are shown in (A–C)and (D–F), respectively for the W53Ta44V3 and the W53Ta42V5 HCRAs.</a:t>
            </a:r>
          </a:p>
        </p:txBody>
      </p:sp>
      <p:pic>
        <p:nvPicPr>
          <p:cNvPr id="8" name="Picture 7" descr="A picture containing text, tree, sign, tiled&#10;&#10;AI-generated content may be incorrect.">
            <a:extLst>
              <a:ext uri="{FF2B5EF4-FFF2-40B4-BE49-F238E27FC236}">
                <a16:creationId xmlns:a16="http://schemas.microsoft.com/office/drawing/2014/main" id="{407C3514-C14B-A839-BEEB-108816A287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764" y="1755494"/>
            <a:ext cx="4633700" cy="3220165"/>
          </a:xfrm>
          <a:prstGeom prst="rect">
            <a:avLst/>
          </a:prstGeom>
        </p:spPr>
      </p:pic>
      <p:sp>
        <p:nvSpPr>
          <p:cNvPr id="4" name="TextBox 3">
            <a:extLst>
              <a:ext uri="{FF2B5EF4-FFF2-40B4-BE49-F238E27FC236}">
                <a16:creationId xmlns:a16="http://schemas.microsoft.com/office/drawing/2014/main" id="{2B6F21C0-C739-F0DE-8F1E-963F56A3C68C}"/>
              </a:ext>
            </a:extLst>
          </p:cNvPr>
          <p:cNvSpPr txBox="1"/>
          <p:nvPr/>
        </p:nvSpPr>
        <p:spPr>
          <a:xfrm>
            <a:off x="0" y="6101111"/>
            <a:ext cx="4633700" cy="261610"/>
          </a:xfrm>
          <a:prstGeom prst="rect">
            <a:avLst/>
          </a:prstGeom>
          <a:noFill/>
        </p:spPr>
        <p:txBody>
          <a:bodyPr wrap="square" rtlCol="0">
            <a:spAutoFit/>
          </a:bodyPr>
          <a:lstStyle/>
          <a:p>
            <a:r>
              <a:rPr lang="en-US" sz="1050" dirty="0"/>
              <a:t>Work was performed, in part, at the Center for Integrated Nanotechnologies.</a:t>
            </a:r>
          </a:p>
        </p:txBody>
      </p:sp>
      <p:pic>
        <p:nvPicPr>
          <p:cNvPr id="11" name="Picture 10" descr="Logo&#10;&#10;AI-generated content may be incorrect.">
            <a:extLst>
              <a:ext uri="{FF2B5EF4-FFF2-40B4-BE49-F238E27FC236}">
                <a16:creationId xmlns:a16="http://schemas.microsoft.com/office/drawing/2014/main" id="{438B8486-BD90-F4AF-F37E-7BD3B529D0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4743" y="6347211"/>
            <a:ext cx="486578" cy="486136"/>
          </a:xfrm>
          <a:prstGeom prst="rect">
            <a:avLst/>
          </a:prstGeom>
        </p:spPr>
      </p:pic>
      <p:pic>
        <p:nvPicPr>
          <p:cNvPr id="14" name="Picture 13" descr="A picture containing text&#10;&#10;AI-generated content may be incorrect.">
            <a:extLst>
              <a:ext uri="{FF2B5EF4-FFF2-40B4-BE49-F238E27FC236}">
                <a16:creationId xmlns:a16="http://schemas.microsoft.com/office/drawing/2014/main" id="{99087140-C73D-CAC5-4959-14746EB0D5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75253" y="6374767"/>
            <a:ext cx="2292001" cy="451085"/>
          </a:xfrm>
          <a:prstGeom prst="rect">
            <a:avLst/>
          </a:prstGeom>
        </p:spPr>
      </p:pic>
    </p:spTree>
    <p:extLst>
      <p:ext uri="{BB962C8B-B14F-4D97-AF65-F5344CB8AC3E}">
        <p14:creationId xmlns:p14="http://schemas.microsoft.com/office/powerpoint/2010/main" val="2447338467"/>
      </p:ext>
    </p:extLst>
  </p:cSld>
  <p:clrMapOvr>
    <a:masterClrMapping/>
  </p:clrMapOvr>
</p:sld>
</file>

<file path=ppt/theme/theme1.xml><?xml version="1.0" encoding="utf-8"?>
<a:theme xmlns:a="http://schemas.openxmlformats.org/drawingml/2006/main" name="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BF6F177D6D67458FBB47B7752A5A77" ma:contentTypeVersion="5" ma:contentTypeDescription="Create a new document." ma:contentTypeScope="" ma:versionID="6114797fb1e0b26f3a9ae5c11e74391e">
  <xsd:schema xmlns:xsd="http://www.w3.org/2001/XMLSchema" xmlns:xs="http://www.w3.org/2001/XMLSchema" xmlns:p="http://schemas.microsoft.com/office/2006/metadata/properties" xmlns:ns2="d3abd939-9d94-49d1-925a-c93fb1ff4b6e" xmlns:ns3="bc761791-33a0-47b7-8145-9d3c2515a3a0" targetNamespace="http://schemas.microsoft.com/office/2006/metadata/properties" ma:root="true" ma:fieldsID="726faa9c30645863ec38f8cdf7f10856" ns2:_="" ns3:_="">
    <xsd:import namespace="d3abd939-9d94-49d1-925a-c93fb1ff4b6e"/>
    <xsd:import namespace="bc761791-33a0-47b7-8145-9d3c2515a3a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abd939-9d94-49d1-925a-c93fb1ff4b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761791-33a0-47b7-8145-9d3c2515a3a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F8BD266-3FB6-4E09-B402-9D62A4AD8DD3}">
  <ds:schemaRefs>
    <ds:schemaRef ds:uri="bc761791-33a0-47b7-8145-9d3c2515a3a0"/>
    <ds:schemaRef ds:uri="d3abd939-9d94-49d1-925a-c93fb1ff4b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8521C20-9E33-48A5-B56C-6DBE0ADA37F3}">
  <ds:schemaRefs>
    <ds:schemaRef ds:uri="http://schemas.microsoft.com/sharepoint/v3/contenttype/forms"/>
  </ds:schemaRefs>
</ds:datastoreItem>
</file>

<file path=customXml/itemProps3.xml><?xml version="1.0" encoding="utf-8"?>
<ds:datastoreItem xmlns:ds="http://schemas.openxmlformats.org/officeDocument/2006/customXml" ds:itemID="{8779A9CC-1221-4480-B719-A3FDECFA9433}">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d3abd939-9d94-49d1-925a-c93fb1ff4b6e"/>
    <ds:schemaRef ds:uri="http://purl.org/dc/elements/1.1/"/>
    <ds:schemaRef ds:uri="http://schemas.microsoft.com/office/2006/metadata/properties"/>
    <ds:schemaRef ds:uri="bc761791-33a0-47b7-8145-9d3c2515a3a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365</TotalTime>
  <Words>906</Words>
  <Application>Microsoft Office PowerPoint</Application>
  <PresentationFormat>Widescreen</PresentationFormat>
  <Paragraphs>22</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Arial Black</vt:lpstr>
      <vt:lpstr>Avenir Next LT Pro</vt:lpstr>
      <vt:lpstr>AvenirNext LT Pro Bold</vt:lpstr>
      <vt:lpstr>AvenirNext LT Pro Regular</vt:lpstr>
      <vt:lpstr>Calibri</vt:lpstr>
      <vt:lpstr>Open Sans</vt:lpstr>
      <vt:lpstr>Wingdings</vt:lpstr>
      <vt:lpstr>Office Theme</vt:lpstr>
      <vt:lpstr>Engineering Radiation Resistant Nanomaterials in Nuclear Fusion Technologies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Houston, Karyn (EXT)</dc:creator>
  <cp:lastModifiedBy>Baker, Stacy Leigh</cp:lastModifiedBy>
  <cp:revision>7</cp:revision>
  <dcterms:created xsi:type="dcterms:W3CDTF">2023-07-20T14:08:23Z</dcterms:created>
  <dcterms:modified xsi:type="dcterms:W3CDTF">2025-03-18T19:33:00Z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0x010100D0BF6F177D6D67458FBB47B7752A5A77</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{"FileActivityType":"9","FileActivityTimeStamp":"2023-08-30T15:28:56.170Z","FileActivityUsersOnPage":[{"DisplayName":"Houston, Karyn (EXT)","Id":"karyn.houston@science.doe.gov"},{"DisplayName":"Klausing, Kathleen","Id":"kathleen.klausing@science.doe.gov"}],"FileActivityNavigationId":null}</vt:lpwstr>
  </property>
  <property fmtid="{D5CDD505-2E9C-101B-9397-08002B2CF9AE}" pid="7" name="TriggerFlowInfo">
    <vt:lpwstr/>
  </property>
</Properties>
</file>