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2" r:id="rId1"/>
  </p:sldMasterIdLst>
  <p:notesMasterIdLst>
    <p:notesMasterId r:id="rId3"/>
  </p:notesMasterIdLst>
  <p:handoutMasterIdLst>
    <p:handoutMasterId r:id="rId4"/>
  </p:handoutMasterIdLst>
  <p:sldIdLst>
    <p:sldId id="1940" r:id="rId2"/>
  </p:sldIdLst>
  <p:sldSz cx="12192000" cy="6858000"/>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12" userDrawn="1">
          <p15:clr>
            <a:srgbClr val="A4A3A4"/>
          </p15:clr>
        </p15:guide>
        <p15:guide id="2" pos="3843"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ruju" initials="" lastIdx="3" clrIdx="0"/>
  <p:cmAuthor id="7" name="Office of Science" initials="SC" lastIdx="1" clrIdx="7">
    <p:extLst>
      <p:ext uri="{19B8F6BF-5375-455C-9EA6-DF929625EA0E}">
        <p15:presenceInfo xmlns:p15="http://schemas.microsoft.com/office/powerpoint/2012/main" userId="Office of Science" providerId="None"/>
      </p:ext>
    </p:extLst>
  </p:cmAuthor>
  <p:cmAuthor id="1" name="OMB28" initials="OMB28" lastIdx="3" clrIdx="1"/>
  <p:cmAuthor id="8" name="BES" initials="HL" lastIdx="10" clrIdx="8">
    <p:extLst>
      <p:ext uri="{19B8F6BF-5375-455C-9EA6-DF929625EA0E}">
        <p15:presenceInfo xmlns:p15="http://schemas.microsoft.com/office/powerpoint/2012/main" userId="BES" providerId="None"/>
      </p:ext>
    </p:extLst>
  </p:cmAuthor>
  <p:cmAuthor id="2" name="Lisa Yost" initials="LY" lastIdx="1" clrIdx="2">
    <p:extLst>
      <p:ext uri="{19B8F6BF-5375-455C-9EA6-DF929625EA0E}">
        <p15:presenceInfo xmlns:p15="http://schemas.microsoft.com/office/powerpoint/2012/main" userId="Lisa Yost" providerId="None"/>
      </p:ext>
    </p:extLst>
  </p:cmAuthor>
  <p:cmAuthor id="9" name="hortlin" initials="h" lastIdx="4" clrIdx="9"/>
  <p:cmAuthor id="3" name="Pham, Sandra" initials="PS" lastIdx="47" clrIdx="3">
    <p:extLst>
      <p:ext uri="{19B8F6BF-5375-455C-9EA6-DF929625EA0E}">
        <p15:presenceInfo xmlns:p15="http://schemas.microsoft.com/office/powerpoint/2012/main" userId="Pham, Sandra" providerId="None"/>
      </p:ext>
    </p:extLst>
  </p:cmAuthor>
  <p:cmAuthor id="4" name="Sandra Pham" initials="LY" lastIdx="7" clrIdx="4">
    <p:extLst>
      <p:ext uri="{19B8F6BF-5375-455C-9EA6-DF929625EA0E}">
        <p15:presenceInfo xmlns:p15="http://schemas.microsoft.com/office/powerpoint/2012/main" userId="Sandra Pham" providerId="None"/>
      </p:ext>
    </p:extLst>
  </p:cmAuthor>
  <p:cmAuthor id="5" name="Klausing, Kathleen" initials="KK" lastIdx="1" clrIdx="5">
    <p:extLst>
      <p:ext uri="{19B8F6BF-5375-455C-9EA6-DF929625EA0E}">
        <p15:presenceInfo xmlns:p15="http://schemas.microsoft.com/office/powerpoint/2012/main" userId="Klausing, Kathleen" providerId="None"/>
      </p:ext>
    </p:extLst>
  </p:cmAuthor>
  <p:cmAuthor id="6" name="Allen, Denise" initials="DA" lastIdx="1" clrIdx="6">
    <p:extLst>
      <p:ext uri="{19B8F6BF-5375-455C-9EA6-DF929625EA0E}">
        <p15:presenceInfo xmlns:p15="http://schemas.microsoft.com/office/powerpoint/2012/main" userId="Allen, Denis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6600"/>
    <a:srgbClr val="0F6636"/>
    <a:srgbClr val="106636"/>
    <a:srgbClr val="000000"/>
    <a:srgbClr val="0000FF"/>
    <a:srgbClr val="F2F2F2"/>
    <a:srgbClr val="5AE838"/>
    <a:srgbClr val="9966FF"/>
    <a:srgbClr val="0099FF"/>
    <a:srgbClr val="33CCFF"/>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79426" autoAdjust="0"/>
  </p:normalViewPr>
  <p:slideViewPr>
    <p:cSldViewPr snapToGrid="0">
      <p:cViewPr varScale="1">
        <p:scale>
          <a:sx n="126" d="100"/>
          <a:sy n="126" d="100"/>
        </p:scale>
        <p:origin x="1146" y="138"/>
      </p:cViewPr>
      <p:guideLst>
        <p:guide orient="horz" pos="312"/>
        <p:guide pos="3843"/>
      </p:guideLst>
    </p:cSldViewPr>
  </p:slideViewPr>
  <p:outlineViewPr>
    <p:cViewPr>
      <p:scale>
        <a:sx n="33" d="100"/>
        <a:sy n="33" d="100"/>
      </p:scale>
      <p:origin x="0" y="-20126"/>
    </p:cViewPr>
  </p:outlineViewPr>
  <p:notesTextViewPr>
    <p:cViewPr>
      <p:scale>
        <a:sx n="100" d="100"/>
        <a:sy n="100" d="100"/>
      </p:scale>
      <p:origin x="0" y="-1722"/>
    </p:cViewPr>
  </p:notesTextViewPr>
  <p:sorterViewPr>
    <p:cViewPr>
      <p:scale>
        <a:sx n="60" d="100"/>
        <a:sy n="60" d="100"/>
      </p:scale>
      <p:origin x="0" y="-6096"/>
    </p:cViewPr>
  </p:sorterViewPr>
  <p:notesViewPr>
    <p:cSldViewPr snapToGrid="0" showGuides="1">
      <p:cViewPr>
        <p:scale>
          <a:sx n="110" d="100"/>
          <a:sy n="110" d="100"/>
        </p:scale>
        <p:origin x="172" y="-1980"/>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1"/>
            <a:ext cx="2982380" cy="464900"/>
          </a:xfrm>
          <a:prstGeom prst="rect">
            <a:avLst/>
          </a:prstGeom>
        </p:spPr>
        <p:txBody>
          <a:bodyPr vert="horz" lIns="91847" tIns="45921" rIns="91847" bIns="45921" rtlCol="0"/>
          <a:lstStyle>
            <a:lvl1pPr algn="l">
              <a:defRPr sz="1200"/>
            </a:lvl1pPr>
          </a:lstStyle>
          <a:p>
            <a:endParaRPr lang="en-US"/>
          </a:p>
        </p:txBody>
      </p:sp>
      <p:sp>
        <p:nvSpPr>
          <p:cNvPr id="3" name="Date Placeholder 2"/>
          <p:cNvSpPr>
            <a:spLocks noGrp="1"/>
          </p:cNvSpPr>
          <p:nvPr>
            <p:ph type="dt" sz="quarter" idx="1"/>
          </p:nvPr>
        </p:nvSpPr>
        <p:spPr>
          <a:xfrm>
            <a:off x="3897882" y="11"/>
            <a:ext cx="2982379" cy="464900"/>
          </a:xfrm>
          <a:prstGeom prst="rect">
            <a:avLst/>
          </a:prstGeom>
        </p:spPr>
        <p:txBody>
          <a:bodyPr vert="horz" lIns="91847" tIns="45921" rIns="91847" bIns="45921" rtlCol="0"/>
          <a:lstStyle>
            <a:lvl1pPr algn="r">
              <a:defRPr sz="1200"/>
            </a:lvl1pPr>
          </a:lstStyle>
          <a:p>
            <a:fld id="{B17554D1-967C-4C6D-9F2D-48B3C2720170}" type="datetimeFigureOut">
              <a:rPr lang="en-US" smtClean="0"/>
              <a:t>5/4/2023</a:t>
            </a:fld>
            <a:endParaRPr lang="en-US"/>
          </a:p>
        </p:txBody>
      </p:sp>
      <p:sp>
        <p:nvSpPr>
          <p:cNvPr id="4" name="Footer Placeholder 3"/>
          <p:cNvSpPr>
            <a:spLocks noGrp="1"/>
          </p:cNvSpPr>
          <p:nvPr>
            <p:ph type="ftr" sz="quarter" idx="2"/>
          </p:nvPr>
        </p:nvSpPr>
        <p:spPr>
          <a:xfrm>
            <a:off x="1" y="8829911"/>
            <a:ext cx="2982380" cy="464900"/>
          </a:xfrm>
          <a:prstGeom prst="rect">
            <a:avLst/>
          </a:prstGeom>
        </p:spPr>
        <p:txBody>
          <a:bodyPr vert="horz" lIns="91847" tIns="45921" rIns="91847" bIns="45921" rtlCol="0" anchor="b"/>
          <a:lstStyle>
            <a:lvl1pPr algn="l">
              <a:defRPr sz="1200"/>
            </a:lvl1pPr>
          </a:lstStyle>
          <a:p>
            <a:endParaRPr lang="en-US"/>
          </a:p>
        </p:txBody>
      </p:sp>
      <p:sp>
        <p:nvSpPr>
          <p:cNvPr id="5" name="Slide Number Placeholder 4"/>
          <p:cNvSpPr>
            <a:spLocks noGrp="1"/>
          </p:cNvSpPr>
          <p:nvPr>
            <p:ph type="sldNum" sz="quarter" idx="3"/>
          </p:nvPr>
        </p:nvSpPr>
        <p:spPr>
          <a:xfrm>
            <a:off x="3897882" y="8829911"/>
            <a:ext cx="2982379" cy="464900"/>
          </a:xfrm>
          <a:prstGeom prst="rect">
            <a:avLst/>
          </a:prstGeom>
        </p:spPr>
        <p:txBody>
          <a:bodyPr vert="horz" lIns="91847" tIns="45921" rIns="91847" bIns="45921" rtlCol="0" anchor="b"/>
          <a:lstStyle>
            <a:lvl1pPr algn="r">
              <a:defRPr sz="1200"/>
            </a:lvl1pPr>
          </a:lstStyle>
          <a:p>
            <a:fld id="{AA47E720-93EF-483D-84A7-F39F5B8DBC9A}" type="slidenum">
              <a:rPr lang="en-US" smtClean="0"/>
              <a:t>‹#›</a:t>
            </a:fld>
            <a:endParaRPr lang="en-US"/>
          </a:p>
        </p:txBody>
      </p:sp>
    </p:spTree>
    <p:extLst>
      <p:ext uri="{BB962C8B-B14F-4D97-AF65-F5344CB8AC3E}">
        <p14:creationId xmlns:p14="http://schemas.microsoft.com/office/powerpoint/2010/main" val="38397499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1"/>
            <a:ext cx="2981912" cy="464820"/>
          </a:xfrm>
          <a:prstGeom prst="rect">
            <a:avLst/>
          </a:prstGeom>
        </p:spPr>
        <p:txBody>
          <a:bodyPr vert="horz" lIns="92628" tIns="46311" rIns="92628" bIns="46311"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98353" y="11"/>
            <a:ext cx="2981912" cy="464820"/>
          </a:xfrm>
          <a:prstGeom prst="rect">
            <a:avLst/>
          </a:prstGeom>
        </p:spPr>
        <p:txBody>
          <a:bodyPr vert="horz" lIns="92628" tIns="46311" rIns="92628" bIns="46311" rtlCol="0"/>
          <a:lstStyle>
            <a:lvl1pPr algn="r" fontAlgn="auto">
              <a:spcBef>
                <a:spcPts val="0"/>
              </a:spcBef>
              <a:spcAft>
                <a:spcPts val="0"/>
              </a:spcAft>
              <a:defRPr sz="1200">
                <a:latin typeface="+mn-lt"/>
              </a:defRPr>
            </a:lvl1pPr>
          </a:lstStyle>
          <a:p>
            <a:pPr>
              <a:defRPr/>
            </a:pPr>
            <a:fld id="{36962A90-C2A2-4CDF-8D04-DA2BD430AAAB}" type="datetimeFigureOut">
              <a:rPr lang="en-US"/>
              <a:pPr>
                <a:defRPr/>
              </a:pPr>
              <a:t>5/4/2023</a:t>
            </a:fld>
            <a:endParaRPr lang="en-US"/>
          </a:p>
        </p:txBody>
      </p:sp>
      <p:sp>
        <p:nvSpPr>
          <p:cNvPr id="4" name="Slide Image Placeholder 3"/>
          <p:cNvSpPr>
            <a:spLocks noGrp="1" noRot="1" noChangeAspect="1"/>
          </p:cNvSpPr>
          <p:nvPr>
            <p:ph type="sldImg" idx="2"/>
          </p:nvPr>
        </p:nvSpPr>
        <p:spPr>
          <a:xfrm>
            <a:off x="344488" y="698500"/>
            <a:ext cx="6192837" cy="3484563"/>
          </a:xfrm>
          <a:prstGeom prst="rect">
            <a:avLst/>
          </a:prstGeom>
          <a:noFill/>
          <a:ln w="12700">
            <a:solidFill>
              <a:prstClr val="black"/>
            </a:solidFill>
          </a:ln>
        </p:spPr>
        <p:txBody>
          <a:bodyPr vert="horz" lIns="92628" tIns="46311" rIns="92628" bIns="46311" rtlCol="0" anchor="ctr"/>
          <a:lstStyle/>
          <a:p>
            <a:pPr lvl="0"/>
            <a:endParaRPr lang="en-US" noProof="0"/>
          </a:p>
        </p:txBody>
      </p:sp>
      <p:sp>
        <p:nvSpPr>
          <p:cNvPr id="5" name="Notes Placeholder 4"/>
          <p:cNvSpPr>
            <a:spLocks noGrp="1"/>
          </p:cNvSpPr>
          <p:nvPr>
            <p:ph type="body" sz="quarter" idx="3"/>
          </p:nvPr>
        </p:nvSpPr>
        <p:spPr>
          <a:xfrm>
            <a:off x="688503" y="4415791"/>
            <a:ext cx="5504827" cy="4183380"/>
          </a:xfrm>
          <a:prstGeom prst="rect">
            <a:avLst/>
          </a:prstGeom>
        </p:spPr>
        <p:txBody>
          <a:bodyPr vert="horz" lIns="92628" tIns="46311" rIns="92628" bIns="4631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4" y="8829994"/>
            <a:ext cx="2981912" cy="464820"/>
          </a:xfrm>
          <a:prstGeom prst="rect">
            <a:avLst/>
          </a:prstGeom>
        </p:spPr>
        <p:txBody>
          <a:bodyPr vert="horz" lIns="92628" tIns="46311" rIns="92628" bIns="46311"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98353" y="8829994"/>
            <a:ext cx="2981912" cy="464820"/>
          </a:xfrm>
          <a:prstGeom prst="rect">
            <a:avLst/>
          </a:prstGeom>
        </p:spPr>
        <p:txBody>
          <a:bodyPr vert="horz" lIns="92628" tIns="46311" rIns="92628" bIns="46311" rtlCol="0" anchor="b"/>
          <a:lstStyle>
            <a:lvl1pPr algn="r" fontAlgn="auto">
              <a:spcBef>
                <a:spcPts val="0"/>
              </a:spcBef>
              <a:spcAft>
                <a:spcPts val="0"/>
              </a:spcAft>
              <a:defRPr sz="1200">
                <a:latin typeface="+mn-lt"/>
              </a:defRPr>
            </a:lvl1pPr>
          </a:lstStyle>
          <a:p>
            <a:pPr>
              <a:defRPr/>
            </a:pPr>
            <a:fld id="{F876D4B8-3D7E-42E7-AF06-6D9133F7F081}" type="slidenum">
              <a:rPr lang="en-US"/>
              <a:pPr>
                <a:defRPr/>
              </a:pPr>
              <a:t>‹#›</a:t>
            </a:fld>
            <a:endParaRPr lang="en-US"/>
          </a:p>
        </p:txBody>
      </p:sp>
    </p:spTree>
    <p:extLst>
      <p:ext uri="{BB962C8B-B14F-4D97-AF65-F5344CB8AC3E}">
        <p14:creationId xmlns:p14="http://schemas.microsoft.com/office/powerpoint/2010/main" val="10140265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lvl="0" indent="0" algn="l" defTabSz="922264"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a:ea typeface="+mn-ea"/>
              <a:cs typeface="Arial"/>
            </a:endParaRPr>
          </a:p>
          <a:p>
            <a:pPr marL="0" marR="0" lvl="0" indent="0" algn="l" rtl="0">
              <a:lnSpc>
                <a:spcPct val="80000"/>
              </a:lnSpc>
              <a:spcBef>
                <a:spcPts val="0"/>
              </a:spcBef>
              <a:spcAft>
                <a:spcPts val="0"/>
              </a:spcAft>
              <a:buClr>
                <a:srgbClr val="0D0D0D"/>
              </a:buClr>
              <a:buSzPts val="1020"/>
              <a:buFont typeface="Arial"/>
              <a:buNone/>
            </a:pPr>
            <a:r>
              <a:rPr lang="en-US" sz="1200" u="sng" dirty="0" smtClean="0">
                <a:solidFill>
                  <a:srgbClr val="0D0D0D"/>
                </a:solidFill>
                <a:latin typeface="Arial"/>
                <a:ea typeface="Arial"/>
                <a:cs typeface="Arial"/>
                <a:sym typeface="Arial"/>
              </a:rPr>
              <a:t>HL Type (place “X” where appropriate):</a:t>
            </a:r>
            <a:r>
              <a:rPr lang="en-US" sz="1200" dirty="0" smtClean="0">
                <a:solidFill>
                  <a:srgbClr val="0D0D0D"/>
                </a:solidFill>
                <a:latin typeface="Arial"/>
                <a:ea typeface="Arial"/>
                <a:cs typeface="Arial"/>
                <a:sym typeface="Arial"/>
              </a:rPr>
              <a:t> User___, </a:t>
            </a:r>
            <a:r>
              <a:rPr lang="en-US" sz="1200" dirty="0" err="1" smtClean="0">
                <a:solidFill>
                  <a:srgbClr val="0D0D0D"/>
                </a:solidFill>
                <a:latin typeface="Arial"/>
                <a:ea typeface="Arial"/>
                <a:cs typeface="Arial"/>
                <a:sym typeface="Arial"/>
              </a:rPr>
              <a:t>Staff_X</a:t>
            </a:r>
            <a:r>
              <a:rPr lang="en-US" sz="1200" dirty="0" smtClean="0">
                <a:solidFill>
                  <a:srgbClr val="0D0D0D"/>
                </a:solidFill>
                <a:latin typeface="Arial"/>
                <a:ea typeface="Arial"/>
                <a:cs typeface="Arial"/>
                <a:sym typeface="Arial"/>
              </a:rPr>
              <a:t>_, User &amp; Staff___</a:t>
            </a:r>
            <a:endParaRPr lang="en-US" dirty="0" smtClean="0"/>
          </a:p>
          <a:p>
            <a:pPr marL="0" marR="0" lvl="0" indent="0" algn="l" rtl="0">
              <a:lnSpc>
                <a:spcPct val="80000"/>
              </a:lnSpc>
              <a:spcBef>
                <a:spcPts val="0"/>
              </a:spcBef>
              <a:spcAft>
                <a:spcPts val="0"/>
              </a:spcAft>
              <a:buClr>
                <a:schemeClr val="dk1"/>
              </a:buClr>
              <a:buSzPts val="1020"/>
              <a:buFont typeface="Calibri"/>
              <a:buNone/>
            </a:pPr>
            <a:endParaRPr lang="en-US" sz="1200" dirty="0" smtClean="0">
              <a:solidFill>
                <a:srgbClr val="0D0D0D"/>
              </a:solidFill>
              <a:latin typeface="Arial"/>
              <a:ea typeface="Arial"/>
              <a:cs typeface="Arial"/>
              <a:sym typeface="Arial"/>
            </a:endParaRPr>
          </a:p>
          <a:p>
            <a:pPr marL="0" lvl="0" indent="0" algn="l" rtl="0">
              <a:lnSpc>
                <a:spcPct val="80000"/>
              </a:lnSpc>
              <a:spcBef>
                <a:spcPts val="0"/>
              </a:spcBef>
              <a:spcAft>
                <a:spcPts val="0"/>
              </a:spcAft>
              <a:buNone/>
            </a:pPr>
            <a:r>
              <a:rPr lang="en-US" sz="1200" u="sng" dirty="0" smtClean="0">
                <a:latin typeface="Arial"/>
                <a:ea typeface="Arial"/>
                <a:cs typeface="Arial"/>
                <a:sym typeface="Arial"/>
              </a:rPr>
              <a:t>1-2 paragraph description of highlight</a:t>
            </a:r>
            <a:r>
              <a:rPr lang="en-US" sz="1200" dirty="0" smtClean="0">
                <a:latin typeface="Arial"/>
                <a:ea typeface="Arial"/>
                <a:cs typeface="Arial"/>
                <a:sym typeface="Arial"/>
              </a:rPr>
              <a:t> </a:t>
            </a:r>
            <a:endParaRPr lang="en-US" sz="1200" dirty="0" smtClean="0">
              <a:solidFill>
                <a:srgbClr val="0D0D0D"/>
              </a:solidFill>
              <a:latin typeface="Arial"/>
              <a:ea typeface="Arial"/>
              <a:cs typeface="Arial"/>
              <a:sym typeface="Arial"/>
            </a:endParaRPr>
          </a:p>
          <a:p>
            <a:r>
              <a:rPr lang="en-US" u="none" dirty="0" smtClean="0">
                <a:solidFill>
                  <a:schemeClr val="tx1"/>
                </a:solidFill>
              </a:rPr>
              <a:t>Nuclear energy, as clean, reliable, sustainable and affordable energy, is considered to be one of the most effective ways to solve the energy crisis and is crucial to worldwide economic prosperity and stability. Developing advanced nuclear material is the most important key point for the next generation of nuclear systems. Because helium (He) hardly dissolves in solids, He bubbles formed by the aggregation of transmuted or incident He atoms is one of the most serious and typical issues for nuclear materials, which greatly affects their microstructure and mechanical properties (e.g. swelling, hardening and embrittlement behaviors). Controlling the behavior of He atoms and their aggregates in materials is a key task for developing advanced nuclear materials. For example, developing high-performance plasma-facing materials (PFMs) is the most urgent challengeable task in the field of material for the realization of commercial fusion reactors because PFM suffers from harsh environments, including irradiation by high fluxes of hydrogen isotopes (D and T) and He plasma (∼1022 m−2s−1).</a:t>
            </a:r>
          </a:p>
          <a:p>
            <a:endParaRPr lang="en-US" u="none" dirty="0" smtClean="0">
              <a:solidFill>
                <a:schemeClr val="tx1"/>
              </a:solidFill>
            </a:endParaRPr>
          </a:p>
          <a:p>
            <a:r>
              <a:rPr lang="en-US" u="none" dirty="0" smtClean="0">
                <a:solidFill>
                  <a:schemeClr val="tx1"/>
                </a:solidFill>
              </a:rPr>
              <a:t>In this work, combining the advantages of both the </a:t>
            </a:r>
            <a:r>
              <a:rPr lang="en-US" u="none" dirty="0" err="1" smtClean="0">
                <a:solidFill>
                  <a:schemeClr val="tx1"/>
                </a:solidFill>
              </a:rPr>
              <a:t>nanochannel</a:t>
            </a:r>
            <a:r>
              <a:rPr lang="en-US" u="none" dirty="0" smtClean="0">
                <a:solidFill>
                  <a:schemeClr val="tx1"/>
                </a:solidFill>
              </a:rPr>
              <a:t> structure and high entropy alloys, a new </a:t>
            </a:r>
            <a:r>
              <a:rPr lang="en-US" u="none" dirty="0" err="1" smtClean="0">
                <a:solidFill>
                  <a:schemeClr val="tx1"/>
                </a:solidFill>
              </a:rPr>
              <a:t>nanochannel</a:t>
            </a:r>
            <a:r>
              <a:rPr lang="en-US" u="none" dirty="0" smtClean="0">
                <a:solidFill>
                  <a:schemeClr val="tx1"/>
                </a:solidFill>
              </a:rPr>
              <a:t> </a:t>
            </a:r>
            <a:r>
              <a:rPr lang="en-US" u="none" dirty="0" err="1" smtClean="0">
                <a:solidFill>
                  <a:schemeClr val="tx1"/>
                </a:solidFill>
              </a:rPr>
              <a:t>CrMoTaWV</a:t>
            </a:r>
            <a:r>
              <a:rPr lang="en-US" u="none" dirty="0" smtClean="0">
                <a:solidFill>
                  <a:schemeClr val="tx1"/>
                </a:solidFill>
              </a:rPr>
              <a:t> HEA is designed, prepared and tested under the irradiation of high-flux He plasma at high temperature. The results show that the </a:t>
            </a:r>
            <a:r>
              <a:rPr lang="en-US" u="none" dirty="0" err="1" smtClean="0">
                <a:solidFill>
                  <a:schemeClr val="tx1"/>
                </a:solidFill>
              </a:rPr>
              <a:t>nanochannel</a:t>
            </a:r>
            <a:r>
              <a:rPr lang="en-US" u="none" dirty="0" smtClean="0">
                <a:solidFill>
                  <a:schemeClr val="tx1"/>
                </a:solidFill>
              </a:rPr>
              <a:t> HEA film has 20 times higher initial </a:t>
            </a:r>
            <a:r>
              <a:rPr lang="en-US" u="none" dirty="0" err="1" smtClean="0">
                <a:solidFill>
                  <a:schemeClr val="tx1"/>
                </a:solidFill>
              </a:rPr>
              <a:t>fluence</a:t>
            </a:r>
            <a:r>
              <a:rPr lang="en-US" u="none" dirty="0" smtClean="0">
                <a:solidFill>
                  <a:schemeClr val="tx1"/>
                </a:solidFill>
              </a:rPr>
              <a:t> for the formation of fuzz and a remarkable 8.9 times slower fuzz growth rate than those of W during He plasma irradiation. A new mechanism for the greatly enhanced resistance of HEA compared to traditional metal to He irradiations through the unusual interaction between the HEA and He is proposed by the in-situ TEM observation and molecular dynamics simulations of the growth of He bubble, where the bubble growth leads to non-directional emission of interstitial atoms while HEA greatly suppress the growth of He bubbles. The presented results show that the refractory metal HEA is a kind of promising PFM and nuclear structural materials with high performance and enhanced serving lifetime.</a:t>
            </a:r>
            <a:endParaRPr lang="en-US" sz="1200" dirty="0" smtClean="0">
              <a:solidFill>
                <a:srgbClr val="0D0D0D"/>
              </a:solidFill>
              <a:latin typeface="Arial"/>
              <a:ea typeface="Arial"/>
              <a:cs typeface="Arial"/>
              <a:sym typeface="Arial"/>
            </a:endParaRPr>
          </a:p>
          <a:p>
            <a:endParaRPr lang="en-US" dirty="0" smtClean="0">
              <a:solidFill>
                <a:srgbClr val="0D0D0D"/>
              </a:solidFill>
              <a:latin typeface="Arial"/>
              <a:cs typeface="Arial"/>
            </a:endParaRPr>
          </a:p>
          <a:p>
            <a:pPr defTabSz="922264">
              <a:defRPr/>
            </a:pPr>
            <a:r>
              <a:rPr lang="en-US" u="sng" dirty="0" smtClean="0">
                <a:latin typeface="Arial"/>
                <a:cs typeface="Arial"/>
              </a:rPr>
              <a:t>Funding Overview Section (place “X” for all relevant sources)</a:t>
            </a:r>
          </a:p>
          <a:p>
            <a:pPr defTabSz="922264">
              <a:defRPr/>
            </a:pPr>
            <a:r>
              <a:rPr lang="en-US" dirty="0" smtClean="0">
                <a:latin typeface="Arial"/>
                <a:cs typeface="Arial"/>
              </a:rPr>
              <a:t>BES Funding: MSED___, CSGB___, EFRC___, </a:t>
            </a:r>
            <a:r>
              <a:rPr lang="en-US" b="1" dirty="0" smtClean="0">
                <a:latin typeface="Arial"/>
                <a:cs typeface="Arial"/>
              </a:rPr>
              <a:t>SUFD</a:t>
            </a:r>
            <a:r>
              <a:rPr lang="en-US" b="1" u="sng" dirty="0" smtClean="0">
                <a:latin typeface="Arial"/>
                <a:cs typeface="Arial"/>
              </a:rPr>
              <a:t>__X_</a:t>
            </a:r>
            <a:endParaRPr lang="en-US" b="1" u="sng" dirty="0" smtClean="0">
              <a:latin typeface="Arial"/>
              <a:cs typeface="Arial"/>
            </a:endParaRPr>
          </a:p>
          <a:p>
            <a:pPr defTabSz="922264">
              <a:defRPr/>
            </a:pPr>
            <a:r>
              <a:rPr lang="en-US" dirty="0" smtClean="0">
                <a:latin typeface="Arial"/>
                <a:cs typeface="Arial"/>
              </a:rPr>
              <a:t>SC Funding: ASCR___, </a:t>
            </a:r>
            <a:r>
              <a:rPr lang="en-US" b="1" dirty="0" smtClean="0">
                <a:latin typeface="Arial"/>
                <a:cs typeface="Arial"/>
              </a:rPr>
              <a:t>BES</a:t>
            </a:r>
            <a:r>
              <a:rPr lang="en-US" b="1" dirty="0" smtClean="0">
                <a:latin typeface="Arial"/>
                <a:cs typeface="Arial"/>
              </a:rPr>
              <a:t>__X_, </a:t>
            </a:r>
            <a:r>
              <a:rPr lang="en-US" dirty="0" smtClean="0">
                <a:latin typeface="Arial"/>
                <a:cs typeface="Arial"/>
              </a:rPr>
              <a:t>BER___, FES___, HEP___, NP___, WDTS___, SBIR___, etc.</a:t>
            </a:r>
          </a:p>
          <a:p>
            <a:pPr defTabSz="922264">
              <a:defRPr/>
            </a:pPr>
            <a:r>
              <a:rPr lang="en-US" dirty="0" smtClean="0">
                <a:latin typeface="Arial"/>
                <a:cs typeface="Arial"/>
              </a:rPr>
              <a:t>Other Funding: DOD___, DOE___, NIH___, NSF___, etc.</a:t>
            </a:r>
          </a:p>
          <a:p>
            <a:endParaRPr lang="en-US" dirty="0" smtClean="0">
              <a:solidFill>
                <a:srgbClr val="0D0D0D"/>
              </a:solidFill>
              <a:latin typeface="Arial"/>
              <a:cs typeface="Arial"/>
            </a:endParaRPr>
          </a:p>
          <a:p>
            <a:r>
              <a:rPr lang="en-US" u="sng" dirty="0" smtClean="0">
                <a:solidFill>
                  <a:srgbClr val="0D0D0D"/>
                </a:solidFill>
                <a:latin typeface="Arial"/>
                <a:cs typeface="Arial"/>
              </a:rPr>
              <a:t>Funding details for all sources</a:t>
            </a:r>
            <a:r>
              <a:rPr lang="en-US" u="sng" dirty="0" smtClean="0">
                <a:solidFill>
                  <a:srgbClr val="0D0D0D"/>
                </a:solidFill>
                <a:latin typeface="Arial"/>
                <a:cs typeface="Arial"/>
              </a:rPr>
              <a: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This work was supported by the National Natural Science Foundation of China (grants 12275197, 12105206, and 11935011), the Natural Science Foundation of Hubei Province, China (grants 2020CFA041), the SPC-Lab Research Fund (WDZC202001) and the Fundamental Research Funds for the Central Universities (2042022kf1184) for financial support. This work was performed, in part, at the Center for Integrated Nanotechnologies, an Office of Science User Facility operated for the U. S. Department of Energy (DOE) Office of Science. Los Alamos National Laboratory, an affirmative action equal opportunity employer, is managed by Triad National Security, LLC for the U.S. Department of Energy’s NNSA, under contract 89233218CNA000001. The numerical calculations in this paper have been done on the supercomputing system in the Supercomputing Center of Wuhan University.</a:t>
            </a:r>
          </a:p>
          <a:p>
            <a:endParaRPr kumimoji="0" lang="en-US" sz="1200" b="0" i="0" u="sng" strike="noStrike" kern="1200" cap="none" spc="0" normalizeH="0" baseline="0" noProof="0" dirty="0" smtClean="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smtClean="0">
                <a:ln>
                  <a:noFill/>
                </a:ln>
                <a:solidFill>
                  <a:prstClr val="black"/>
                </a:solidFill>
                <a:effectLst/>
                <a:uLnTx/>
                <a:uFillTx/>
                <a:latin typeface="Arial"/>
                <a:ea typeface="+mn-ea"/>
                <a:cs typeface="Arial"/>
              </a:rPr>
              <a:t>Collaborating Institutions:</a:t>
            </a:r>
            <a:endParaRPr kumimoji="0" lang="en-US" sz="1200" b="0" i="0" u="sng" strike="noStrike" kern="1200" cap="none" spc="0" normalizeH="0" baseline="0" noProof="0" dirty="0" smtClean="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Wuhan University, Xiamen University, and Shandong University, China; LANL. The lead institution is Wuhan University</a:t>
            </a:r>
            <a:endParaRPr kumimoji="0" lang="en-US" sz="1200" b="0" i="0" u="sng" strike="noStrike" kern="1200" cap="none" spc="0" normalizeH="0" baseline="0" noProof="0" dirty="0" smtClean="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dirty="0" smtClean="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Arial"/>
                <a:ea typeface="+mn-ea"/>
                <a:cs typeface="Arial"/>
              </a:rPr>
              <a:t>Publication</a:t>
            </a:r>
            <a:r>
              <a:rPr kumimoji="0" lang="en-US" sz="1200" b="0" i="0" u="sng" strike="noStrike" kern="1200" cap="none" spc="0" normalizeH="0" baseline="0" noProof="0" dirty="0" smtClean="0">
                <a:ln>
                  <a:noFill/>
                </a:ln>
                <a:solidFill>
                  <a:prstClr val="black"/>
                </a:solidFill>
                <a:effectLst/>
                <a:uLnTx/>
                <a:uFillTx/>
                <a:latin typeface="Arial"/>
                <a:ea typeface="+mn-ea"/>
                <a:cs typeface="Arial"/>
              </a:rPr>
              <a:t>/ press releases/ related links:</a:t>
            </a:r>
            <a:endParaRPr kumimoji="0" lang="en-US" sz="1200" b="0" i="0" u="none" strike="noStrike" kern="1200" cap="none" spc="0" normalizeH="0" baseline="0" noProof="0" dirty="0" smtClean="0">
              <a:ln>
                <a:noFill/>
              </a:ln>
              <a:solidFill>
                <a:prstClr val="black"/>
              </a:solidFill>
              <a:effectLst/>
              <a:uLnTx/>
              <a:uFillTx/>
              <a:latin typeface="Arial"/>
              <a:ea typeface="+mn-ea"/>
              <a:cs typeface="Arial"/>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effectLst/>
              </a:rPr>
              <a:t>Cheng, T.; Wei, G.; Jiang, S.; Zhang, J.; Wang, Y.; Liu, P.; Hong, M.; Guo, E.; </a:t>
            </a:r>
            <a:r>
              <a:rPr lang="en-US" dirty="0" err="1" smtClean="0">
                <a:effectLst/>
              </a:rPr>
              <a:t>Zhong</a:t>
            </a:r>
            <a:r>
              <a:rPr lang="en-US" dirty="0" smtClean="0">
                <a:effectLst/>
              </a:rPr>
              <a:t>, F.; Cai, G.; Jiang, C.; Ren, F. </a:t>
            </a:r>
            <a:r>
              <a:rPr lang="en-US" i="1" dirty="0" smtClean="0">
                <a:effectLst/>
              </a:rPr>
              <a:t>Acta Materialia</a:t>
            </a:r>
            <a:r>
              <a:rPr lang="en-US" dirty="0" smtClean="0">
                <a:effectLst/>
              </a:rPr>
              <a:t> </a:t>
            </a:r>
            <a:r>
              <a:rPr lang="en-US" b="1" dirty="0" smtClean="0">
                <a:effectLst/>
              </a:rPr>
              <a:t>2023</a:t>
            </a:r>
            <a:r>
              <a:rPr lang="en-US" dirty="0" smtClean="0">
                <a:effectLst/>
              </a:rPr>
              <a:t>, </a:t>
            </a:r>
            <a:r>
              <a:rPr lang="en-US" i="1" dirty="0" smtClean="0">
                <a:effectLst/>
              </a:rPr>
              <a:t>248</a:t>
            </a:r>
            <a:r>
              <a:rPr lang="en-US" dirty="0" smtClean="0">
                <a:effectLst/>
              </a:rPr>
              <a:t>, 118765. </a:t>
            </a:r>
          </a:p>
          <a:p>
            <a:endParaRPr lang="en-US" dirty="0"/>
          </a:p>
        </p:txBody>
      </p:sp>
      <p:sp>
        <p:nvSpPr>
          <p:cNvPr id="4" name="Slide Number Placeholder 3"/>
          <p:cNvSpPr>
            <a:spLocks noGrp="1"/>
          </p:cNvSpPr>
          <p:nvPr>
            <p:ph type="sldNum" sz="quarter" idx="5"/>
          </p:nvPr>
        </p:nvSpPr>
        <p:spPr/>
        <p:txBody>
          <a:bodyPr/>
          <a:lstStyle/>
          <a:p>
            <a:pPr>
              <a:defRPr/>
            </a:pPr>
            <a:fld id="{F876D4B8-3D7E-42E7-AF06-6D9133F7F081}" type="slidenum">
              <a:rPr lang="en-US" smtClean="0"/>
              <a:pPr>
                <a:defRPr/>
              </a:pPr>
              <a:t>1</a:t>
            </a:fld>
            <a:endParaRPr lang="en-US"/>
          </a:p>
        </p:txBody>
      </p:sp>
    </p:spTree>
    <p:extLst>
      <p:ext uri="{BB962C8B-B14F-4D97-AF65-F5344CB8AC3E}">
        <p14:creationId xmlns:p14="http://schemas.microsoft.com/office/powerpoint/2010/main" val="14143953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7" name="Rectangle 6"/>
          <p:cNvSpPr/>
          <p:nvPr/>
        </p:nvSpPr>
        <p:spPr>
          <a:xfrm>
            <a:off x="243839" y="182879"/>
            <a:ext cx="11704320" cy="6492240"/>
          </a:xfrm>
          <a:prstGeom prst="rect">
            <a:avLst/>
          </a:prstGeom>
          <a:blipFill>
            <a:blip r:embed="rId2">
              <a:extLst>
                <a:ext uri="{28A0092B-C50C-407E-A947-70E740481C1C}">
                  <a14:useLocalDpi xmlns:a14="http://schemas.microsoft.com/office/drawing/2010/main" val="0"/>
                </a:ext>
              </a:extLst>
            </a:blip>
            <a:stretch>
              <a:fillRect/>
            </a:stretch>
          </a:blip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1656819"/>
            <a:ext cx="9966960" cy="2076983"/>
          </a:xfrm>
        </p:spPr>
        <p:txBody>
          <a:bodyPr anchor="b">
            <a:normAutofit/>
          </a:bodyPr>
          <a:lstStyle>
            <a:lvl1pPr algn="ctr">
              <a:lnSpc>
                <a:spcPct val="85000"/>
              </a:lnSpc>
              <a:defRPr sz="4800" b="1" cap="none"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709531" y="3869638"/>
            <a:ext cx="8767860"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dirty="0"/>
              <a:t>Click to edit Master subtitle style</a:t>
            </a:r>
          </a:p>
        </p:txBody>
      </p:sp>
      <p:cxnSp>
        <p:nvCxnSpPr>
          <p:cNvPr id="8" name="Straight Connector 7"/>
          <p:cNvCxnSpPr/>
          <p:nvPr/>
        </p:nvCxnSpPr>
        <p:spPr>
          <a:xfrm>
            <a:off x="1978662"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3310640" y="586505"/>
            <a:ext cx="5565639" cy="935227"/>
          </a:xfrm>
          <a:prstGeom prst="rect">
            <a:avLst/>
          </a:prstGeom>
        </p:spPr>
      </p:pic>
      <p:sp>
        <p:nvSpPr>
          <p:cNvPr id="13" name="Text Placeholder 12"/>
          <p:cNvSpPr>
            <a:spLocks noGrp="1"/>
          </p:cNvSpPr>
          <p:nvPr>
            <p:ph type="body" sz="quarter" idx="13"/>
          </p:nvPr>
        </p:nvSpPr>
        <p:spPr>
          <a:xfrm>
            <a:off x="1710268" y="5257801"/>
            <a:ext cx="8767233" cy="1417319"/>
          </a:xfrm>
        </p:spPr>
        <p:txBody>
          <a:bodyPr anchor="ctr">
            <a:normAutofit/>
          </a:bodyPr>
          <a:lstStyle>
            <a:lvl1pPr marL="34290" indent="0" algn="ctr">
              <a:buNone/>
              <a:defRPr sz="1800" i="1">
                <a:solidFill>
                  <a:schemeClr val="accent2">
                    <a:lumMod val="60000"/>
                    <a:lumOff val="40000"/>
                  </a:schemeClr>
                </a:solidFill>
              </a:defRPr>
            </a:lvl1pPr>
          </a:lstStyle>
          <a:p>
            <a:pPr lvl="0"/>
            <a:r>
              <a:rPr lang="en-US" dirty="0"/>
              <a:t>Click to edit Master text styles</a:t>
            </a:r>
          </a:p>
        </p:txBody>
      </p:sp>
    </p:spTree>
    <p:extLst>
      <p:ext uri="{BB962C8B-B14F-4D97-AF65-F5344CB8AC3E}">
        <p14:creationId xmlns:p14="http://schemas.microsoft.com/office/powerpoint/2010/main" val="226335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77952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58812" y="1069850"/>
            <a:ext cx="5676937" cy="5065906"/>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143000" y="2834639"/>
            <a:ext cx="3779520" cy="3301117"/>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
        <p:nvSpPr>
          <p:cNvPr id="8" name="Title 1">
            <a:extLst>
              <a:ext uri="{FF2B5EF4-FFF2-40B4-BE49-F238E27FC236}">
                <a16:creationId xmlns:a16="http://schemas.microsoft.com/office/drawing/2014/main" id="{9EC3F3F8-FB97-4CA2-B020-4BFF49CE1262}"/>
              </a:ext>
            </a:extLst>
          </p:cNvPr>
          <p:cNvSpPr txBox="1">
            <a:spLocks/>
          </p:cNvSpPr>
          <p:nvPr/>
        </p:nvSpPr>
        <p:spPr>
          <a:xfrm>
            <a:off x="225779" y="3"/>
            <a:ext cx="11787327" cy="90252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600" kern="1200">
                <a:solidFill>
                  <a:schemeClr val="bg1"/>
                </a:solidFill>
                <a:latin typeface="+mj-lt"/>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91830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21F062FA-AF45-4321-8D16-B5AE092183F5}"/>
              </a:ext>
            </a:extLst>
          </p:cNvPr>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28169532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7" name="Rectangle 6"/>
          <p:cNvSpPr/>
          <p:nvPr/>
        </p:nvSpPr>
        <p:spPr>
          <a:xfrm>
            <a:off x="243839" y="182879"/>
            <a:ext cx="11704320" cy="6492240"/>
          </a:xfrm>
          <a:prstGeom prst="rect">
            <a:avLst/>
          </a:prstGeom>
          <a:blipFill>
            <a:blip r:embed="rId2">
              <a:extLst>
                <a:ext uri="{28A0092B-C50C-407E-A947-70E740481C1C}">
                  <a14:useLocalDpi xmlns:a14="http://schemas.microsoft.com/office/drawing/2010/main" val="0"/>
                </a:ext>
              </a:extLst>
            </a:blip>
            <a:stretch>
              <a:fillRect/>
            </a:stretch>
          </a:blip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p:cNvPicPr>
          <p:nvPr/>
        </p:nvPicPr>
        <p:blipFill>
          <a:blip r:embed="rId3" cstate="print">
            <a:extLst>
              <a:ext uri="{28A0092B-C50C-407E-A947-70E740481C1C}">
                <a14:useLocalDpi xmlns:a14="http://schemas.microsoft.com/office/drawing/2010/main"/>
              </a:ext>
            </a:extLst>
          </a:blip>
          <a:stretch>
            <a:fillRect/>
          </a:stretch>
        </p:blipFill>
        <p:spPr>
          <a:xfrm>
            <a:off x="2283536" y="2788248"/>
            <a:ext cx="7624925" cy="1281502"/>
          </a:xfrm>
          <a:prstGeom prst="rect">
            <a:avLst/>
          </a:prstGeom>
        </p:spPr>
      </p:pic>
    </p:spTree>
    <p:extLst>
      <p:ext uri="{BB962C8B-B14F-4D97-AF65-F5344CB8AC3E}">
        <p14:creationId xmlns:p14="http://schemas.microsoft.com/office/powerpoint/2010/main" val="3077835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6000" b="1" cap="none" baseline="0">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1800">
                <a:solidFill>
                  <a:schemeClr val="accent1">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pPr>
              <a:defRPr/>
            </a:pPr>
            <a:fld id="{56929663-6CA7-4931-8F5D-849FE6A4CD44}" type="slidenum">
              <a:rPr lang="en-US" smtClean="0"/>
              <a:pPr>
                <a:defRPr/>
              </a:pPr>
              <a:t>‹#›</a:t>
            </a:fld>
            <a:endParaRPr lang="en-US"/>
          </a:p>
        </p:txBody>
      </p:sp>
      <p:cxnSp>
        <p:nvCxnSpPr>
          <p:cNvPr id="7" name="Straight Connector 6"/>
          <p:cNvCxnSpPr/>
          <p:nvPr/>
        </p:nvCxnSpPr>
        <p:spPr>
          <a:xfrm>
            <a:off x="1981202"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5969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p>
        </p:txBody>
      </p:sp>
      <p:sp>
        <p:nvSpPr>
          <p:cNvPr id="3" name="Content Placeholder 2"/>
          <p:cNvSpPr>
            <a:spLocks noGrp="1"/>
          </p:cNvSpPr>
          <p:nvPr>
            <p:ph idx="1"/>
          </p:nvPr>
        </p:nvSpPr>
        <p:spPr>
          <a:xfrm>
            <a:off x="623035" y="1017332"/>
            <a:ext cx="11390071" cy="5221425"/>
          </a:xfrm>
        </p:spPr>
        <p:txBody>
          <a:bodyPr/>
          <a:lstStyle>
            <a:lvl1pPr>
              <a:spcBef>
                <a:spcPts val="1000"/>
              </a:spcBef>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p>
            <a:fld id="{26CA2777-A89F-4130-B308-73BB65955918}" type="slidenum">
              <a:rPr lang="en-US" smtClean="0"/>
              <a:pPr/>
              <a:t>‹#›</a:t>
            </a:fld>
            <a:endParaRPr lang="en-US"/>
          </a:p>
        </p:txBody>
      </p:sp>
    </p:spTree>
    <p:extLst>
      <p:ext uri="{BB962C8B-B14F-4D97-AF65-F5344CB8AC3E}">
        <p14:creationId xmlns:p14="http://schemas.microsoft.com/office/powerpoint/2010/main" val="2542884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 No Footer">
    <p:spTree>
      <p:nvGrpSpPr>
        <p:cNvPr id="1" name=""/>
        <p:cNvGrpSpPr/>
        <p:nvPr/>
      </p:nvGrpSpPr>
      <p:grpSpPr>
        <a:xfrm>
          <a:off x="0" y="0"/>
          <a:ext cx="0" cy="0"/>
          <a:chOff x="0" y="0"/>
          <a:chExt cx="0" cy="0"/>
        </a:xfrm>
      </p:grpSpPr>
      <p:sp>
        <p:nvSpPr>
          <p:cNvPr id="4" name="Rectangle 3"/>
          <p:cNvSpPr/>
          <p:nvPr/>
        </p:nvSpPr>
        <p:spPr>
          <a:xfrm>
            <a:off x="0" y="6127846"/>
            <a:ext cx="12192000" cy="7301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623035" y="1017332"/>
            <a:ext cx="11390071" cy="5601833"/>
          </a:xfrm>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11436808" y="6619164"/>
            <a:ext cx="576296" cy="231440"/>
          </a:xfrm>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875886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Small Header No Footer">
    <p:spTree>
      <p:nvGrpSpPr>
        <p:cNvPr id="1" name=""/>
        <p:cNvGrpSpPr/>
        <p:nvPr/>
      </p:nvGrpSpPr>
      <p:grpSpPr>
        <a:xfrm>
          <a:off x="0" y="0"/>
          <a:ext cx="0" cy="0"/>
          <a:chOff x="0" y="0"/>
          <a:chExt cx="0" cy="0"/>
        </a:xfrm>
      </p:grpSpPr>
      <p:sp>
        <p:nvSpPr>
          <p:cNvPr id="4" name="Rectangle 3"/>
          <p:cNvSpPr/>
          <p:nvPr/>
        </p:nvSpPr>
        <p:spPr>
          <a:xfrm>
            <a:off x="0" y="6127846"/>
            <a:ext cx="12192000" cy="7301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title"/>
          </p:nvPr>
        </p:nvSpPr>
        <p:spPr>
          <a:xfrm>
            <a:off x="225779" y="3"/>
            <a:ext cx="11787327" cy="577564"/>
          </a:xfrm>
        </p:spPr>
        <p:txBody>
          <a:bodyPr/>
          <a:lstStyle>
            <a:lvl1pPr>
              <a:defRPr sz="3600"/>
            </a:lvl1pPr>
          </a:lstStyle>
          <a:p>
            <a:r>
              <a:rPr lang="en-US"/>
              <a:t>Click to edit Master title style</a:t>
            </a:r>
            <a:endParaRPr lang="en-US" dirty="0"/>
          </a:p>
        </p:txBody>
      </p:sp>
      <p:grpSp>
        <p:nvGrpSpPr>
          <p:cNvPr id="14" name="Group 13"/>
          <p:cNvGrpSpPr/>
          <p:nvPr/>
        </p:nvGrpSpPr>
        <p:grpSpPr>
          <a:xfrm>
            <a:off x="1" y="7702"/>
            <a:ext cx="12192001" cy="6858063"/>
            <a:chOff x="0" y="7701"/>
            <a:chExt cx="9144001" cy="6858063"/>
          </a:xfrm>
        </p:grpSpPr>
        <p:sp>
          <p:nvSpPr>
            <p:cNvPr id="15" name="Right Triangle 14"/>
            <p:cNvSpPr/>
            <p:nvPr/>
          </p:nvSpPr>
          <p:spPr>
            <a:xfrm rot="10800000">
              <a:off x="8676725" y="596874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ight Triangle 15"/>
            <p:cNvSpPr/>
            <p:nvPr/>
          </p:nvSpPr>
          <p:spPr>
            <a:xfrm rot="10800000">
              <a:off x="2825194" y="5776157"/>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nvGrpSpPr>
            <p:cNvPr id="17" name="Group 16"/>
            <p:cNvGrpSpPr/>
            <p:nvPr/>
          </p:nvGrpSpPr>
          <p:grpSpPr>
            <a:xfrm>
              <a:off x="0" y="7701"/>
              <a:ext cx="9144001" cy="6665477"/>
              <a:chOff x="0" y="7701"/>
              <a:chExt cx="9144001" cy="6665477"/>
            </a:xfrm>
          </p:grpSpPr>
          <p:sp>
            <p:nvSpPr>
              <p:cNvPr id="18" name="Rectangle 17"/>
              <p:cNvSpPr/>
              <p:nvPr/>
            </p:nvSpPr>
            <p:spPr>
              <a:xfrm flipV="1">
                <a:off x="3292469" y="6096000"/>
                <a:ext cx="5851531" cy="57717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9" name="Right Triangle 18"/>
              <p:cNvSpPr/>
              <p:nvPr/>
            </p:nvSpPr>
            <p:spPr>
              <a:xfrm flipH="1">
                <a:off x="8676725" y="770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0" name="Right Triangle 19"/>
              <p:cNvSpPr/>
              <p:nvPr/>
            </p:nvSpPr>
            <p:spPr>
              <a:xfrm flipH="1">
                <a:off x="1" y="902526"/>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1" name="Rectangle 20"/>
              <p:cNvSpPr/>
              <p:nvPr/>
            </p:nvSpPr>
            <p:spPr>
              <a:xfrm>
                <a:off x="0" y="1787093"/>
                <a:ext cx="9144000" cy="4446321"/>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0" y="597965"/>
                <a:ext cx="9144001" cy="551073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grpSp>
      </p:grpSp>
      <p:cxnSp>
        <p:nvCxnSpPr>
          <p:cNvPr id="25" name="Straight Connector 24"/>
          <p:cNvCxnSpPr/>
          <p:nvPr/>
        </p:nvCxnSpPr>
        <p:spPr>
          <a:xfrm flipH="1">
            <a:off x="1" y="593401"/>
            <a:ext cx="11780713" cy="0"/>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26" name="Straight Connector 25"/>
          <p:cNvCxnSpPr/>
          <p:nvPr/>
        </p:nvCxnSpPr>
        <p:spPr>
          <a:xfrm flipV="1">
            <a:off x="11787949" y="2393"/>
            <a:ext cx="408044" cy="587485"/>
          </a:xfrm>
          <a:prstGeom prst="line">
            <a:avLst/>
          </a:prstGeom>
          <a:ln cap="rnd"/>
        </p:spPr>
        <p:style>
          <a:lnRef idx="2">
            <a:schemeClr val="accent2"/>
          </a:lnRef>
          <a:fillRef idx="0">
            <a:schemeClr val="accent2"/>
          </a:fillRef>
          <a:effectRef idx="1">
            <a:schemeClr val="accent2"/>
          </a:effectRef>
          <a:fontRef idx="minor">
            <a:schemeClr val="tx1"/>
          </a:fontRef>
        </p:style>
      </p:cxnSp>
      <p:sp>
        <p:nvSpPr>
          <p:cNvPr id="9" name="Slide Number Placeholder 8"/>
          <p:cNvSpPr>
            <a:spLocks noGrp="1"/>
          </p:cNvSpPr>
          <p:nvPr>
            <p:ph type="sldNum" sz="quarter" idx="12"/>
          </p:nvPr>
        </p:nvSpPr>
        <p:spPr>
          <a:xfrm>
            <a:off x="11436808" y="6619164"/>
            <a:ext cx="576296" cy="231440"/>
          </a:xfrm>
        </p:spPr>
        <p:txBody>
          <a:bodyPr/>
          <a:lstStyle>
            <a:lvl1pPr>
              <a:defRPr>
                <a:solidFill>
                  <a:schemeClr val="accent1">
                    <a:lumMod val="75000"/>
                  </a:schemeClr>
                </a:solidFill>
              </a:defRPr>
            </a:lvl1pPr>
          </a:lstStyle>
          <a:p>
            <a:fld id="{600448BA-62AF-4340-AB5F-316C0E06117B}" type="slidenum">
              <a:rPr lang="en-US" smtClean="0">
                <a:solidFill>
                  <a:srgbClr val="0F3F66"/>
                </a:solidFill>
              </a:rPr>
              <a:pPr/>
              <a:t>‹#›</a:t>
            </a:fld>
            <a:endParaRPr lang="en-US" dirty="0">
              <a:solidFill>
                <a:srgbClr val="0F3F66"/>
              </a:solidFill>
            </a:endParaRPr>
          </a:p>
        </p:txBody>
      </p:sp>
      <p:sp>
        <p:nvSpPr>
          <p:cNvPr id="3" name="Content Placeholder 2"/>
          <p:cNvSpPr>
            <a:spLocks noGrp="1"/>
          </p:cNvSpPr>
          <p:nvPr>
            <p:ph idx="1"/>
          </p:nvPr>
        </p:nvSpPr>
        <p:spPr>
          <a:xfrm>
            <a:off x="623035" y="749296"/>
            <a:ext cx="11390071" cy="5869869"/>
          </a:xfrm>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82494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30306" y="1277471"/>
            <a:ext cx="5467574" cy="4803289"/>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1277471"/>
            <a:ext cx="5592694" cy="4803289"/>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013064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454716" y="1031624"/>
            <a:ext cx="5468112"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4716" y="1808546"/>
            <a:ext cx="5468112" cy="4293738"/>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031624"/>
            <a:ext cx="5468112"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269173" y="1808864"/>
            <a:ext cx="5468112" cy="4293738"/>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430721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3959071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77952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5505753" y="1097280"/>
            <a:ext cx="5532851" cy="50252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779520" cy="3287864"/>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
        <p:nvSpPr>
          <p:cNvPr id="8" name="Title 1">
            <a:extLst>
              <a:ext uri="{FF2B5EF4-FFF2-40B4-BE49-F238E27FC236}">
                <a16:creationId xmlns:a16="http://schemas.microsoft.com/office/drawing/2014/main" id="{FB37B8B0-5783-417D-8EB4-D2892ACD842A}"/>
              </a:ext>
            </a:extLst>
          </p:cNvPr>
          <p:cNvSpPr txBox="1">
            <a:spLocks/>
          </p:cNvSpPr>
          <p:nvPr/>
        </p:nvSpPr>
        <p:spPr>
          <a:xfrm>
            <a:off x="225779" y="3"/>
            <a:ext cx="11787327" cy="90252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600" kern="1200">
                <a:solidFill>
                  <a:schemeClr val="bg1"/>
                </a:solidFill>
                <a:latin typeface="+mj-lt"/>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79528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75000"/>
              </a:schemeClr>
            </a:gs>
            <a:gs pos="74000">
              <a:schemeClr val="accent1"/>
            </a:gs>
            <a:gs pos="83000">
              <a:schemeClr val="accent1">
                <a:lumMod val="60000"/>
                <a:lumOff val="40000"/>
              </a:schemeClr>
            </a:gs>
            <a:gs pos="100000">
              <a:schemeClr val="accent1">
                <a:lumMod val="75000"/>
              </a:schemeClr>
            </a:gs>
          </a:gsLst>
          <a:lin ang="1200000" scaled="0"/>
        </a:gradFill>
        <a:effectLst/>
      </p:bgPr>
    </p:bg>
    <p:spTree>
      <p:nvGrpSpPr>
        <p:cNvPr id="1" name=""/>
        <p:cNvGrpSpPr/>
        <p:nvPr/>
      </p:nvGrpSpPr>
      <p:grpSpPr>
        <a:xfrm>
          <a:off x="0" y="0"/>
          <a:ext cx="0" cy="0"/>
          <a:chOff x="0" y="0"/>
          <a:chExt cx="0" cy="0"/>
        </a:xfrm>
      </p:grpSpPr>
      <p:grpSp>
        <p:nvGrpSpPr>
          <p:cNvPr id="14" name="Group 13"/>
          <p:cNvGrpSpPr/>
          <p:nvPr userDrawn="1"/>
        </p:nvGrpSpPr>
        <p:grpSpPr>
          <a:xfrm>
            <a:off x="1" y="7702"/>
            <a:ext cx="12192001" cy="6858063"/>
            <a:chOff x="0" y="7701"/>
            <a:chExt cx="9144001" cy="6858063"/>
          </a:xfrm>
        </p:grpSpPr>
        <p:sp>
          <p:nvSpPr>
            <p:cNvPr id="20" name="Right Triangle 19"/>
            <p:cNvSpPr/>
            <p:nvPr/>
          </p:nvSpPr>
          <p:spPr>
            <a:xfrm rot="10800000">
              <a:off x="8676725" y="596874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Right Triangle 18"/>
            <p:cNvSpPr/>
            <p:nvPr/>
          </p:nvSpPr>
          <p:spPr>
            <a:xfrm rot="10800000">
              <a:off x="2825194" y="5776157"/>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8" name="Group 7"/>
            <p:cNvGrpSpPr/>
            <p:nvPr/>
          </p:nvGrpSpPr>
          <p:grpSpPr>
            <a:xfrm>
              <a:off x="0" y="7701"/>
              <a:ext cx="9144001" cy="6858063"/>
              <a:chOff x="0" y="7701"/>
              <a:chExt cx="9144001" cy="6858063"/>
            </a:xfrm>
          </p:grpSpPr>
          <p:sp>
            <p:nvSpPr>
              <p:cNvPr id="13" name="Rectangle 12"/>
              <p:cNvSpPr/>
              <p:nvPr/>
            </p:nvSpPr>
            <p:spPr>
              <a:xfrm flipV="1">
                <a:off x="3292469" y="6096000"/>
                <a:ext cx="5851531" cy="57717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8" name="Right Triangle 17"/>
              <p:cNvSpPr/>
              <p:nvPr/>
            </p:nvSpPr>
            <p:spPr>
              <a:xfrm flipH="1">
                <a:off x="8676725" y="770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ight Triangle 9"/>
              <p:cNvSpPr/>
              <p:nvPr/>
            </p:nvSpPr>
            <p:spPr>
              <a:xfrm flipH="1">
                <a:off x="1" y="902526"/>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0" y="1787093"/>
                <a:ext cx="9144000" cy="4446321"/>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467276" y="902527"/>
                <a:ext cx="8676725" cy="5193475"/>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cxnSp>
            <p:nvCxnSpPr>
              <p:cNvPr id="32" name="Straight Connector 31"/>
              <p:cNvCxnSpPr>
                <a:cxnSpLocks/>
                <a:endCxn id="20" idx="0"/>
              </p:cNvCxnSpPr>
              <p:nvPr/>
            </p:nvCxnSpPr>
            <p:spPr>
              <a:xfrm>
                <a:off x="9034983" y="6670981"/>
                <a:ext cx="109017" cy="194783"/>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26" name="Straight Connector 25"/>
              <p:cNvCxnSpPr>
                <a:cxnSpLocks/>
                <a:stCxn id="19" idx="0"/>
              </p:cNvCxnSpPr>
              <p:nvPr/>
            </p:nvCxnSpPr>
            <p:spPr>
              <a:xfrm flipH="1" flipV="1">
                <a:off x="3058832" y="6235098"/>
                <a:ext cx="233637" cy="438082"/>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grpSp>
      </p:grpSp>
      <p:sp>
        <p:nvSpPr>
          <p:cNvPr id="2" name="Title Placeholder 1"/>
          <p:cNvSpPr>
            <a:spLocks noGrp="1"/>
          </p:cNvSpPr>
          <p:nvPr>
            <p:ph type="title"/>
          </p:nvPr>
        </p:nvSpPr>
        <p:spPr>
          <a:xfrm>
            <a:off x="225779" y="3"/>
            <a:ext cx="11787327" cy="90252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3035" y="1017332"/>
            <a:ext cx="11390071" cy="507867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1436808" y="6308056"/>
            <a:ext cx="576296" cy="365125"/>
          </a:xfrm>
          <a:prstGeom prst="rect">
            <a:avLst/>
          </a:prstGeom>
        </p:spPr>
        <p:txBody>
          <a:bodyPr vert="horz" lIns="91440" tIns="45720" rIns="91440" bIns="45720" rtlCol="0" anchor="ctr"/>
          <a:lstStyle>
            <a:lvl1pPr algn="r">
              <a:defRPr sz="1000">
                <a:solidFill>
                  <a:schemeClr val="accent1">
                    <a:lumMod val="75000"/>
                  </a:schemeClr>
                </a:solidFill>
              </a:defRPr>
            </a:lvl1pPr>
          </a:lstStyle>
          <a:p>
            <a:fld id="{26CA2777-A89F-4130-B308-73BB65955918}" type="slidenum">
              <a:rPr lang="en-US" smtClean="0"/>
              <a:pPr/>
              <a:t>‹#›</a:t>
            </a:fld>
            <a:endParaRPr lang="en-US" dirty="0"/>
          </a:p>
        </p:txBody>
      </p:sp>
      <p:pic>
        <p:nvPicPr>
          <p:cNvPr id="9" name="Picture 8"/>
          <p:cNvPicPr>
            <a:picLocks/>
          </p:cNvPicPr>
          <p:nvPr/>
        </p:nvPicPr>
        <p:blipFill>
          <a:blip r:embed="rId14" cstate="print">
            <a:extLst>
              <a:ext uri="{28A0092B-C50C-407E-A947-70E740481C1C}">
                <a14:useLocalDpi xmlns:a14="http://schemas.microsoft.com/office/drawing/2010/main" val="0"/>
              </a:ext>
            </a:extLst>
          </a:blip>
          <a:stretch>
            <a:fillRect/>
          </a:stretch>
        </p:blipFill>
        <p:spPr>
          <a:xfrm>
            <a:off x="727825" y="6316801"/>
            <a:ext cx="2622792" cy="440596"/>
          </a:xfrm>
          <a:prstGeom prst="rect">
            <a:avLst/>
          </a:prstGeom>
        </p:spPr>
      </p:pic>
      <p:cxnSp>
        <p:nvCxnSpPr>
          <p:cNvPr id="21" name="Straight Connector 20"/>
          <p:cNvCxnSpPr>
            <a:cxnSpLocks/>
            <a:stCxn id="18" idx="4"/>
            <a:endCxn id="18" idx="0"/>
          </p:cNvCxnSpPr>
          <p:nvPr/>
        </p:nvCxnSpPr>
        <p:spPr>
          <a:xfrm flipV="1">
            <a:off x="11568968" y="7702"/>
            <a:ext cx="623033" cy="897023"/>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29" name="Straight Connector 28"/>
          <p:cNvCxnSpPr>
            <a:cxnSpLocks/>
            <a:stCxn id="19" idx="0"/>
          </p:cNvCxnSpPr>
          <p:nvPr/>
        </p:nvCxnSpPr>
        <p:spPr>
          <a:xfrm flipV="1">
            <a:off x="4389959" y="6673178"/>
            <a:ext cx="7662341" cy="2"/>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23" name="Straight Connector 22"/>
          <p:cNvCxnSpPr/>
          <p:nvPr/>
        </p:nvCxnSpPr>
        <p:spPr>
          <a:xfrm>
            <a:off x="0" y="6233414"/>
            <a:ext cx="4078443" cy="0"/>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17" name="Straight Connector 16"/>
          <p:cNvCxnSpPr>
            <a:cxnSpLocks/>
            <a:endCxn id="10" idx="0"/>
          </p:cNvCxnSpPr>
          <p:nvPr/>
        </p:nvCxnSpPr>
        <p:spPr>
          <a:xfrm flipH="1">
            <a:off x="623035" y="902526"/>
            <a:ext cx="10945932" cy="0"/>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11" name="Straight Connector 10"/>
          <p:cNvCxnSpPr>
            <a:cxnSpLocks/>
            <a:endCxn id="10" idx="0"/>
          </p:cNvCxnSpPr>
          <p:nvPr/>
        </p:nvCxnSpPr>
        <p:spPr>
          <a:xfrm flipV="1">
            <a:off x="0" y="902527"/>
            <a:ext cx="623035" cy="897023"/>
          </a:xfrm>
          <a:prstGeom prst="line">
            <a:avLst/>
          </a:prstGeom>
          <a:ln cap="rnd"/>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3884628084"/>
      </p:ext>
    </p:extLst>
  </p:cSld>
  <p:clrMap bg1="lt1" tx1="dk1" bg2="lt2" tx2="dk2" accent1="accent1" accent2="accent2" accent3="accent3" accent4="accent4" accent5="accent5" accent6="accent6" hlink="hlink" folHlink="folHlink"/>
  <p:sldLayoutIdLst>
    <p:sldLayoutId id="2147483763" r:id="rId1"/>
    <p:sldLayoutId id="214748377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4" r:id="rId12"/>
  </p:sldLayoutIdLst>
  <p:hf hdr="0"/>
  <p:txStyles>
    <p:titleStyle>
      <a:lvl1pPr algn="l" defTabSz="685800" rtl="0" eaLnBrk="1" latinLnBrk="0" hangingPunct="1">
        <a:lnSpc>
          <a:spcPct val="90000"/>
        </a:lnSpc>
        <a:spcBef>
          <a:spcPct val="0"/>
        </a:spcBef>
        <a:buNone/>
        <a:defRPr sz="3600" kern="1200">
          <a:solidFill>
            <a:schemeClr val="bg1"/>
          </a:solidFill>
          <a:latin typeface="+mj-lt"/>
          <a:ea typeface="+mj-ea"/>
          <a:cs typeface="+mj-cs"/>
        </a:defRPr>
      </a:lvl1pPr>
    </p:titleStyle>
    <p:bodyStyle>
      <a:lvl1pPr marL="227013" indent="-173038" algn="l" defTabSz="685800" rtl="0" eaLnBrk="1" latinLnBrk="0" hangingPunct="1">
        <a:lnSpc>
          <a:spcPct val="120000"/>
        </a:lnSpc>
        <a:spcBef>
          <a:spcPts val="1000"/>
        </a:spcBef>
        <a:buClr>
          <a:schemeClr val="accent1"/>
        </a:buClr>
        <a:buSzPct val="80000"/>
        <a:buFont typeface="Wingdings 3" panose="05040102010807070707" pitchFamily="18" charset="2"/>
        <a:buChar char=""/>
        <a:defRPr sz="2800" kern="1200">
          <a:solidFill>
            <a:schemeClr val="tx1"/>
          </a:solidFill>
          <a:latin typeface="+mn-lt"/>
          <a:ea typeface="+mn-ea"/>
          <a:cs typeface="+mn-cs"/>
        </a:defRPr>
      </a:lvl1pPr>
      <a:lvl2pPr marL="398463"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2400" kern="1200">
          <a:solidFill>
            <a:schemeClr val="tx1">
              <a:lumMod val="75000"/>
              <a:lumOff val="25000"/>
            </a:schemeClr>
          </a:solidFill>
          <a:latin typeface="+mn-lt"/>
          <a:ea typeface="+mn-ea"/>
          <a:cs typeface="+mn-cs"/>
        </a:defRPr>
      </a:lvl2pPr>
      <a:lvl3pPr marL="569913"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2000" kern="1200">
          <a:solidFill>
            <a:schemeClr val="tx1">
              <a:lumMod val="75000"/>
              <a:lumOff val="25000"/>
            </a:schemeClr>
          </a:solidFill>
          <a:latin typeface="+mn-lt"/>
          <a:ea typeface="+mn-ea"/>
          <a:cs typeface="+mn-cs"/>
        </a:defRPr>
      </a:lvl3pPr>
      <a:lvl4pPr marL="742950" indent="-173038"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1800" kern="1200">
          <a:solidFill>
            <a:schemeClr val="tx1">
              <a:lumMod val="75000"/>
              <a:lumOff val="25000"/>
            </a:schemeClr>
          </a:solidFill>
          <a:latin typeface="+mn-lt"/>
          <a:ea typeface="+mn-ea"/>
          <a:cs typeface="+mn-cs"/>
        </a:defRPr>
      </a:lvl4pPr>
      <a:lvl5pPr marL="914400"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1800" kern="1200">
          <a:solidFill>
            <a:schemeClr val="tx1">
              <a:lumMod val="75000"/>
              <a:lumOff val="25000"/>
            </a:schemeClr>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7.tiff"/><Relationship Id="rId5" Type="http://schemas.openxmlformats.org/officeDocument/2006/relationships/image" Target="../media/image6.tiff"/><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D11C0-0B4E-4A9B-9978-226831B3CF02}"/>
              </a:ext>
            </a:extLst>
          </p:cNvPr>
          <p:cNvSpPr>
            <a:spLocks noGrp="1"/>
          </p:cNvSpPr>
          <p:nvPr>
            <p:ph type="title"/>
          </p:nvPr>
        </p:nvSpPr>
        <p:spPr>
          <a:xfrm>
            <a:off x="0" y="3"/>
            <a:ext cx="12191999" cy="902525"/>
          </a:xfrm>
        </p:spPr>
        <p:txBody>
          <a:bodyPr>
            <a:noAutofit/>
          </a:bodyPr>
          <a:lstStyle/>
          <a:p>
            <a:pPr algn="ctr"/>
            <a:r>
              <a:rPr lang="en-US" sz="2800" dirty="0"/>
              <a:t>Enhanced resistance to helium irradiations through unusual interaction between nanochannel high-entropy-alloy and He</a:t>
            </a:r>
            <a:endParaRPr lang="en-US" sz="2800" baseline="-25000" dirty="0"/>
          </a:p>
        </p:txBody>
      </p:sp>
      <p:sp>
        <p:nvSpPr>
          <p:cNvPr id="5" name="Rectangle 35">
            <a:extLst>
              <a:ext uri="{FF2B5EF4-FFF2-40B4-BE49-F238E27FC236}">
                <a16:creationId xmlns:a16="http://schemas.microsoft.com/office/drawing/2014/main" id="{8E58DAE7-FAC5-48B9-861C-1B01EB5A8193}"/>
              </a:ext>
            </a:extLst>
          </p:cNvPr>
          <p:cNvSpPr>
            <a:spLocks noChangeArrowheads="1"/>
          </p:cNvSpPr>
          <p:nvPr/>
        </p:nvSpPr>
        <p:spPr bwMode="auto">
          <a:xfrm>
            <a:off x="5757862" y="1024125"/>
            <a:ext cx="6255242" cy="17088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oAutofit/>
          </a:bodyPr>
          <a:lstStyle/>
          <a:p>
            <a:pPr algn="just"/>
            <a:r>
              <a:rPr lang="en-US" sz="2000" b="1" dirty="0">
                <a:solidFill>
                  <a:srgbClr val="0F6636"/>
                </a:solidFill>
                <a:latin typeface="+mj-lt"/>
                <a:ea typeface="Calibri" pitchFamily="34" charset="0"/>
                <a:cs typeface="Calibri"/>
              </a:rPr>
              <a:t>Scientific Achievement</a:t>
            </a:r>
          </a:p>
          <a:p>
            <a:pPr>
              <a:spcBef>
                <a:spcPts val="600"/>
              </a:spcBef>
            </a:pPr>
            <a:r>
              <a:rPr lang="en-US" sz="1400" dirty="0" smtClean="0">
                <a:latin typeface="+mj-lt"/>
              </a:rPr>
              <a:t>Discovery of new plasma </a:t>
            </a:r>
            <a:r>
              <a:rPr lang="en-US" sz="1400" dirty="0">
                <a:latin typeface="+mj-lt"/>
              </a:rPr>
              <a:t>facing </a:t>
            </a:r>
            <a:r>
              <a:rPr lang="en-US" sz="1400" dirty="0" smtClean="0">
                <a:latin typeface="+mj-lt"/>
              </a:rPr>
              <a:t>materials — high </a:t>
            </a:r>
            <a:r>
              <a:rPr lang="en-US" sz="1400" dirty="0">
                <a:latin typeface="+mj-lt"/>
              </a:rPr>
              <a:t>entropy alloy (HEA</a:t>
            </a:r>
            <a:r>
              <a:rPr lang="en-US" sz="1400" dirty="0" smtClean="0">
                <a:latin typeface="+mj-lt"/>
              </a:rPr>
              <a:t>) </a:t>
            </a:r>
            <a:r>
              <a:rPr lang="en-US" sz="1400" dirty="0">
                <a:latin typeface="+mj-lt"/>
              </a:rPr>
              <a:t>which has enhanced radiation resistance with </a:t>
            </a:r>
            <a:r>
              <a:rPr lang="en-US" sz="1400" dirty="0" smtClean="0">
                <a:latin typeface="+mj-lt"/>
              </a:rPr>
              <a:t>a new </a:t>
            </a:r>
            <a:r>
              <a:rPr lang="en-US" sz="1400" dirty="0">
                <a:latin typeface="+mj-lt"/>
              </a:rPr>
              <a:t>mechanism </a:t>
            </a:r>
            <a:r>
              <a:rPr lang="en-US" sz="1400" dirty="0" smtClean="0">
                <a:latin typeface="+mj-lt"/>
              </a:rPr>
              <a:t>of </a:t>
            </a:r>
            <a:r>
              <a:rPr lang="en-US" sz="1400" dirty="0">
                <a:latin typeface="+mj-lt"/>
              </a:rPr>
              <a:t>unusual interaction between HEA and </a:t>
            </a:r>
            <a:r>
              <a:rPr lang="en-US" sz="1400" dirty="0" smtClean="0">
                <a:latin typeface="+mj-lt"/>
              </a:rPr>
              <a:t>He. In contrast </a:t>
            </a:r>
            <a:r>
              <a:rPr lang="en-US" sz="1400" dirty="0">
                <a:latin typeface="+mj-lt"/>
              </a:rPr>
              <a:t>to traditional metal, the bubble growth in HEA leads to non-directional emission of interstitial </a:t>
            </a:r>
            <a:r>
              <a:rPr lang="en-US" sz="1400" dirty="0" smtClean="0">
                <a:latin typeface="+mj-lt"/>
              </a:rPr>
              <a:t>atoms</a:t>
            </a:r>
            <a:r>
              <a:rPr lang="en-US" sz="1400" dirty="0">
                <a:latin typeface="+mj-lt"/>
              </a:rPr>
              <a:t> </a:t>
            </a:r>
            <a:r>
              <a:rPr lang="en-US" sz="1400" dirty="0" smtClean="0">
                <a:latin typeface="+mj-lt"/>
              </a:rPr>
              <a:t>and </a:t>
            </a:r>
            <a:r>
              <a:rPr lang="en-US" sz="1400" dirty="0">
                <a:latin typeface="+mj-lt"/>
              </a:rPr>
              <a:t>greatly </a:t>
            </a:r>
            <a:r>
              <a:rPr lang="en-US" sz="1400" dirty="0" smtClean="0">
                <a:latin typeface="+mj-lt"/>
              </a:rPr>
              <a:t>suppresses </a:t>
            </a:r>
            <a:r>
              <a:rPr lang="en-US" sz="1400" dirty="0">
                <a:latin typeface="+mj-lt"/>
              </a:rPr>
              <a:t>the growth of He bubbles.</a:t>
            </a:r>
            <a:endParaRPr lang="en-US" sz="1400" baseline="-25000" dirty="0">
              <a:latin typeface="+mj-lt"/>
            </a:endParaRPr>
          </a:p>
        </p:txBody>
      </p:sp>
      <p:sp>
        <p:nvSpPr>
          <p:cNvPr id="6" name="TextBox 5">
            <a:extLst>
              <a:ext uri="{FF2B5EF4-FFF2-40B4-BE49-F238E27FC236}">
                <a16:creationId xmlns:a16="http://schemas.microsoft.com/office/drawing/2014/main" id="{5B5AB4DC-C268-4277-A54D-5E68D1711C3C}"/>
              </a:ext>
            </a:extLst>
          </p:cNvPr>
          <p:cNvSpPr txBox="1"/>
          <p:nvPr/>
        </p:nvSpPr>
        <p:spPr>
          <a:xfrm>
            <a:off x="5776877" y="4596364"/>
            <a:ext cx="6045790" cy="2268524"/>
          </a:xfrm>
          <a:prstGeom prst="rect">
            <a:avLst/>
          </a:prstGeom>
          <a:noFill/>
        </p:spPr>
        <p:txBody>
          <a:bodyPr wrap="square" lIns="0" tIns="0" rIns="0" bIns="0" rtlCol="0">
            <a:noAutofit/>
          </a:bodyPr>
          <a:lstStyle/>
          <a:p>
            <a:pPr>
              <a:spcAft>
                <a:spcPts val="0"/>
              </a:spcAft>
            </a:pPr>
            <a:r>
              <a:rPr lang="en-US" altLang="ja-JP" b="1" dirty="0">
                <a:solidFill>
                  <a:srgbClr val="0F6636"/>
                </a:solidFill>
                <a:latin typeface="+mj-lt"/>
                <a:ea typeface="Calibri" pitchFamily="34" charset="0"/>
                <a:cs typeface="Calibri"/>
              </a:rPr>
              <a:t>Research Details</a:t>
            </a:r>
          </a:p>
          <a:p>
            <a:pPr marL="182880" lvl="1" indent="-137160">
              <a:spcBef>
                <a:spcPts val="600"/>
              </a:spcBef>
              <a:spcAft>
                <a:spcPts val="0"/>
              </a:spcAft>
              <a:buFont typeface="Arial" panose="020B0604020202020204" pitchFamily="34" charset="0"/>
              <a:buChar char="•"/>
            </a:pPr>
            <a:r>
              <a:rPr lang="en-US" sz="1400" dirty="0" err="1" smtClean="0">
                <a:latin typeface="Times New Roman" panose="02020603050405020304" pitchFamily="18" charset="0"/>
                <a:cs typeface="Times New Roman" panose="02020603050405020304" pitchFamily="18" charset="0"/>
              </a:rPr>
              <a:t>CrMoTaWV</a:t>
            </a:r>
            <a:r>
              <a:rPr lang="en-US" sz="1400" dirty="0" smtClean="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nanochannel HEA film was deposited on polished W substrates at 873 K by ultrahigh vacuum DC magnetron sputtering.</a:t>
            </a:r>
          </a:p>
          <a:p>
            <a:pPr marL="182880" lvl="1" indent="-137160">
              <a:spcAft>
                <a:spcPts val="0"/>
              </a:spcAft>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S</a:t>
            </a:r>
            <a:r>
              <a:rPr lang="en-US" sz="1400" dirty="0" smtClean="0">
                <a:latin typeface="Times New Roman" panose="02020603050405020304" pitchFamily="18" charset="0"/>
                <a:cs typeface="Times New Roman" panose="02020603050405020304" pitchFamily="18" charset="0"/>
              </a:rPr>
              <a:t>amples </a:t>
            </a:r>
            <a:r>
              <a:rPr lang="en-US" sz="1400" dirty="0">
                <a:latin typeface="Times New Roman" panose="02020603050405020304" pitchFamily="18" charset="0"/>
                <a:cs typeface="Times New Roman" panose="02020603050405020304" pitchFamily="18" charset="0"/>
              </a:rPr>
              <a:t>were exposed to the high-flux He plasma (50 eV) at ion flux of </a:t>
            </a:r>
            <a:r>
              <a:rPr lang="en-US" altLang="zh-CN" sz="1400" dirty="0">
                <a:latin typeface="Times New Roman" panose="02020603050405020304" pitchFamily="18" charset="0"/>
                <a:cs typeface="Times New Roman" panose="02020603050405020304" pitchFamily="18" charset="0"/>
              </a:rPr>
              <a:t>1 × 10</a:t>
            </a:r>
            <a:r>
              <a:rPr lang="en-US" altLang="zh-CN" sz="1400" baseline="30000" dirty="0">
                <a:latin typeface="Times New Roman" panose="02020603050405020304" pitchFamily="18" charset="0"/>
                <a:cs typeface="Times New Roman" panose="02020603050405020304" pitchFamily="18" charset="0"/>
              </a:rPr>
              <a:t>22</a:t>
            </a:r>
            <a:r>
              <a:rPr lang="en-US" altLang="zh-CN" sz="1400" dirty="0">
                <a:latin typeface="Times New Roman" panose="02020603050405020304" pitchFamily="18" charset="0"/>
                <a:cs typeface="Times New Roman" panose="02020603050405020304" pitchFamily="18" charset="0"/>
              </a:rPr>
              <a:t> ions/m</a:t>
            </a:r>
            <a:r>
              <a:rPr lang="en-US" altLang="zh-CN" sz="1400" baseline="30000" dirty="0">
                <a:latin typeface="Times New Roman" panose="02020603050405020304" pitchFamily="18" charset="0"/>
                <a:cs typeface="Times New Roman" panose="02020603050405020304" pitchFamily="18" charset="0"/>
              </a:rPr>
              <a:t>2</a:t>
            </a:r>
            <a:r>
              <a:rPr lang="en-US" altLang="zh-CN" sz="1400" dirty="0">
                <a:latin typeface="Times New Roman" panose="02020603050405020304" pitchFamily="18" charset="0"/>
                <a:cs typeface="Times New Roman" panose="02020603050405020304" pitchFamily="18" charset="0"/>
              </a:rPr>
              <a:t>s</a:t>
            </a:r>
            <a:r>
              <a:rPr lang="en-US" sz="1400" dirty="0">
                <a:latin typeface="Times New Roman" panose="02020603050405020304" pitchFamily="18" charset="0"/>
                <a:cs typeface="Times New Roman" panose="02020603050405020304" pitchFamily="18" charset="0"/>
              </a:rPr>
              <a:t> and temperature of </a:t>
            </a:r>
            <a:r>
              <a:rPr lang="en-US" sz="1400" dirty="0" smtClean="0">
                <a:latin typeface="Times New Roman" panose="02020603050405020304" pitchFamily="18" charset="0"/>
                <a:cs typeface="Times New Roman" panose="02020603050405020304" pitchFamily="18" charset="0"/>
              </a:rPr>
              <a:t>~1300 </a:t>
            </a:r>
            <a:r>
              <a:rPr lang="en-US" sz="1400" dirty="0">
                <a:latin typeface="Times New Roman" panose="02020603050405020304" pitchFamily="18" charset="0"/>
                <a:cs typeface="Times New Roman" panose="02020603050405020304" pitchFamily="18" charset="0"/>
              </a:rPr>
              <a:t>K.</a:t>
            </a:r>
          </a:p>
          <a:p>
            <a:pPr marL="182880" lvl="1" indent="-137160">
              <a:spcAft>
                <a:spcPts val="200"/>
              </a:spcAft>
              <a:buFont typeface="Arial" panose="020B0604020202020204" pitchFamily="34" charset="0"/>
              <a:buChar char="•"/>
            </a:pPr>
            <a:endParaRPr lang="en-US" sz="1300" dirty="0">
              <a:latin typeface="+mj-lt"/>
            </a:endParaRPr>
          </a:p>
        </p:txBody>
      </p:sp>
      <p:sp>
        <p:nvSpPr>
          <p:cNvPr id="12" name="TextBox 11">
            <a:extLst>
              <a:ext uri="{FF2B5EF4-FFF2-40B4-BE49-F238E27FC236}">
                <a16:creationId xmlns:a16="http://schemas.microsoft.com/office/drawing/2014/main" id="{59E5A144-7E9E-487C-8E31-0FE4415AA73E}"/>
              </a:ext>
            </a:extLst>
          </p:cNvPr>
          <p:cNvSpPr txBox="1"/>
          <p:nvPr/>
        </p:nvSpPr>
        <p:spPr>
          <a:xfrm>
            <a:off x="5757684" y="2666010"/>
            <a:ext cx="6255420" cy="1884153"/>
          </a:xfrm>
          <a:prstGeom prst="rect">
            <a:avLst/>
          </a:prstGeom>
          <a:noFill/>
        </p:spPr>
        <p:txBody>
          <a:bodyPr wrap="square" lIns="0" tIns="0" rIns="0" bIns="0" rtlCol="0">
            <a:noAutofit/>
          </a:bodyPr>
          <a:lstStyle/>
          <a:p>
            <a:r>
              <a:rPr lang="en-US" altLang="ja-JP" sz="2000" b="1" dirty="0">
                <a:solidFill>
                  <a:srgbClr val="0F6636"/>
                </a:solidFill>
                <a:latin typeface="+mj-lt"/>
                <a:ea typeface="Calibri" pitchFamily="34" charset="0"/>
                <a:cs typeface="Calibri"/>
              </a:rPr>
              <a:t>Significance and Impact</a:t>
            </a:r>
            <a:endParaRPr lang="en-US" altLang="ja-JP" sz="1500" b="1" dirty="0">
              <a:solidFill>
                <a:srgbClr val="0F6636"/>
              </a:solidFill>
              <a:latin typeface="+mn-lt"/>
              <a:ea typeface="Calibri" pitchFamily="34" charset="0"/>
              <a:cs typeface="Calibri"/>
            </a:endParaRPr>
          </a:p>
          <a:p>
            <a:pPr marL="0" marR="0">
              <a:spcBef>
                <a:spcPts val="600"/>
              </a:spcBef>
              <a:spcAft>
                <a:spcPts val="0"/>
              </a:spcAft>
            </a:pPr>
            <a:r>
              <a:rPr lang="en-US" sz="1400" dirty="0">
                <a:solidFill>
                  <a:srgbClr val="222222"/>
                </a:solidFill>
                <a:latin typeface="+mj-lt"/>
                <a:ea typeface="DengXian" panose="02010600030101010101" pitchFamily="2" charset="-122"/>
                <a:cs typeface="Times New Roman" panose="02020603050405020304" pitchFamily="18" charset="0"/>
              </a:rPr>
              <a:t>Finding high performance plasma-facing materials is one of the most challenging </a:t>
            </a:r>
            <a:r>
              <a:rPr lang="en-US" sz="1400" dirty="0" smtClean="0">
                <a:solidFill>
                  <a:srgbClr val="222222"/>
                </a:solidFill>
                <a:latin typeface="+mj-lt"/>
                <a:ea typeface="DengXian" panose="02010600030101010101" pitchFamily="2" charset="-122"/>
                <a:cs typeface="Times New Roman" panose="02020603050405020304" pitchFamily="18" charset="0"/>
              </a:rPr>
              <a:t>obstacles confronting commercial </a:t>
            </a:r>
            <a:r>
              <a:rPr lang="en-US" sz="1400" dirty="0">
                <a:solidFill>
                  <a:srgbClr val="222222"/>
                </a:solidFill>
                <a:latin typeface="+mj-lt"/>
                <a:ea typeface="DengXian" panose="02010600030101010101" pitchFamily="2" charset="-122"/>
                <a:cs typeface="Times New Roman" panose="02020603050405020304" pitchFamily="18" charset="0"/>
              </a:rPr>
              <a:t>application of fusion reactors. The nanochannel HEA (N-HEA) film presents the best reported performance under the low-energy high-flux He plasma exposure, which not only </a:t>
            </a:r>
            <a:r>
              <a:rPr lang="en-US" sz="1400" dirty="0" smtClean="0">
                <a:solidFill>
                  <a:srgbClr val="222222"/>
                </a:solidFill>
                <a:latin typeface="+mj-lt"/>
                <a:ea typeface="DengXian" panose="02010600030101010101" pitchFamily="2" charset="-122"/>
                <a:cs typeface="Times New Roman" panose="02020603050405020304" pitchFamily="18" charset="0"/>
              </a:rPr>
              <a:t>has </a:t>
            </a:r>
            <a:r>
              <a:rPr lang="en-US" sz="1400" dirty="0">
                <a:solidFill>
                  <a:srgbClr val="222222"/>
                </a:solidFill>
                <a:latin typeface="+mj-lt"/>
                <a:ea typeface="DengXian" panose="02010600030101010101" pitchFamily="2" charset="-122"/>
                <a:cs typeface="Times New Roman" panose="02020603050405020304" pitchFamily="18" charset="0"/>
              </a:rPr>
              <a:t>one order higher initial fluence for the formation of fuzz than that of W, but also a remarkable 8.9 times longer serving lifetime.</a:t>
            </a:r>
            <a:endParaRPr lang="en-US" sz="1400" dirty="0">
              <a:effectLst/>
              <a:latin typeface="+mj-lt"/>
              <a:ea typeface="DengXian" panose="02010600030101010101" pitchFamily="2" charset="-122"/>
              <a:cs typeface="Times New Roman" panose="02020603050405020304" pitchFamily="18" charset="0"/>
            </a:endParaRPr>
          </a:p>
        </p:txBody>
      </p:sp>
      <p:sp>
        <p:nvSpPr>
          <p:cNvPr id="23" name="Rectangle 22">
            <a:extLst>
              <a:ext uri="{FF2B5EF4-FFF2-40B4-BE49-F238E27FC236}">
                <a16:creationId xmlns:a16="http://schemas.microsoft.com/office/drawing/2014/main" id="{61E319B0-40C1-4006-BDAD-053C6FD8ABA8}"/>
              </a:ext>
            </a:extLst>
          </p:cNvPr>
          <p:cNvSpPr/>
          <p:nvPr/>
        </p:nvSpPr>
        <p:spPr>
          <a:xfrm>
            <a:off x="5676740" y="5840361"/>
            <a:ext cx="6145927" cy="506366"/>
          </a:xfrm>
          <a:prstGeom prst="rect">
            <a:avLst/>
          </a:prstGeom>
          <a:noFill/>
        </p:spPr>
        <p:txBody>
          <a:bodyPr wrap="square">
            <a:noAutofit/>
          </a:bodyPr>
          <a:lstStyle/>
          <a:p>
            <a:r>
              <a:rPr lang="en-US" sz="1000" dirty="0">
                <a:solidFill>
                  <a:srgbClr val="106636"/>
                </a:solidFill>
              </a:rPr>
              <a:t>Cheng, T.; Wei, G.; Jiang, S.; Zhang, J.; Wang, Y.; Liu, P.; Hong, M.; Guo, E.; </a:t>
            </a:r>
            <a:r>
              <a:rPr lang="en-US" sz="1000" dirty="0" err="1">
                <a:solidFill>
                  <a:srgbClr val="106636"/>
                </a:solidFill>
              </a:rPr>
              <a:t>Zhong</a:t>
            </a:r>
            <a:r>
              <a:rPr lang="en-US" sz="1000" dirty="0">
                <a:solidFill>
                  <a:srgbClr val="106636"/>
                </a:solidFill>
              </a:rPr>
              <a:t>, F.; Cai, G.; Jiang, C.; Ren, F. </a:t>
            </a:r>
            <a:r>
              <a:rPr lang="en-US" sz="1000" dirty="0" smtClean="0">
                <a:solidFill>
                  <a:srgbClr val="106636"/>
                </a:solidFill>
              </a:rPr>
              <a:t>“Enhanced </a:t>
            </a:r>
            <a:r>
              <a:rPr lang="en-US" sz="1000" dirty="0">
                <a:solidFill>
                  <a:srgbClr val="106636"/>
                </a:solidFill>
              </a:rPr>
              <a:t>resistance to helium irradiations through  </a:t>
            </a:r>
            <a:r>
              <a:rPr lang="en-US" sz="1000" dirty="0" smtClean="0">
                <a:solidFill>
                  <a:srgbClr val="106636"/>
                </a:solidFill>
              </a:rPr>
              <a:t>  unusual </a:t>
            </a:r>
            <a:r>
              <a:rPr lang="en-US" sz="1000" dirty="0">
                <a:solidFill>
                  <a:srgbClr val="106636"/>
                </a:solidFill>
              </a:rPr>
              <a:t>interaction between high-entropy-alloy and </a:t>
            </a:r>
            <a:r>
              <a:rPr lang="en-US" sz="1000" dirty="0" smtClean="0">
                <a:solidFill>
                  <a:srgbClr val="106636"/>
                </a:solidFill>
              </a:rPr>
              <a:t>helium.” </a:t>
            </a:r>
            <a:r>
              <a:rPr lang="en-US" sz="1000" dirty="0">
                <a:solidFill>
                  <a:srgbClr val="106636"/>
                </a:solidFill>
              </a:rPr>
              <a:t>Acta Materialia, 248, </a:t>
            </a:r>
            <a:r>
              <a:rPr lang="en-US" altLang="zh-CN" sz="1000" dirty="0">
                <a:solidFill>
                  <a:srgbClr val="106636"/>
                </a:solidFill>
              </a:rPr>
              <a:t>118765</a:t>
            </a:r>
            <a:r>
              <a:rPr lang="en-US" sz="1000" dirty="0">
                <a:solidFill>
                  <a:srgbClr val="106636"/>
                </a:solidFill>
              </a:rPr>
              <a:t> (2023).</a:t>
            </a:r>
          </a:p>
        </p:txBody>
      </p:sp>
      <p:sp>
        <p:nvSpPr>
          <p:cNvPr id="25" name="TextBox 24">
            <a:extLst>
              <a:ext uri="{FF2B5EF4-FFF2-40B4-BE49-F238E27FC236}">
                <a16:creationId xmlns:a16="http://schemas.microsoft.com/office/drawing/2014/main" id="{C305734B-C473-4428-A1A0-2D2513B567F5}"/>
              </a:ext>
            </a:extLst>
          </p:cNvPr>
          <p:cNvSpPr txBox="1"/>
          <p:nvPr/>
        </p:nvSpPr>
        <p:spPr>
          <a:xfrm>
            <a:off x="304737" y="4922323"/>
            <a:ext cx="5021525" cy="1092135"/>
          </a:xfrm>
          <a:prstGeom prst="rect">
            <a:avLst/>
          </a:prstGeom>
          <a:noFill/>
        </p:spPr>
        <p:txBody>
          <a:bodyPr wrap="square" rtlCol="0">
            <a:noAutofit/>
          </a:bodyPr>
          <a:lstStyle/>
          <a:p>
            <a:pPr algn="just"/>
            <a:r>
              <a:rPr lang="en-US" sz="1200" dirty="0"/>
              <a:t>(a) Surface </a:t>
            </a:r>
            <a:r>
              <a:rPr lang="en-US" altLang="zh-CN" sz="1200" dirty="0"/>
              <a:t>and cross-sectional </a:t>
            </a:r>
            <a:r>
              <a:rPr lang="en-US" sz="1200" dirty="0"/>
              <a:t>SEM of the nanochannel HEA (a) and W (b) irradiated by He plasma to fluences of 1 × 10</a:t>
            </a:r>
            <a:r>
              <a:rPr lang="en-US" sz="1200" baseline="30000" dirty="0"/>
              <a:t>24</a:t>
            </a:r>
            <a:r>
              <a:rPr lang="en-US" sz="1200" dirty="0"/>
              <a:t> (a1,b1) and 1 × 10</a:t>
            </a:r>
            <a:r>
              <a:rPr lang="en-US" sz="1200" baseline="30000" dirty="0"/>
              <a:t>26</a:t>
            </a:r>
            <a:r>
              <a:rPr lang="en-US" sz="1200" dirty="0"/>
              <a:t> (a2, b2) ions/m</a:t>
            </a:r>
            <a:r>
              <a:rPr lang="en-US" sz="1200" baseline="30000" dirty="0"/>
              <a:t>2</a:t>
            </a:r>
            <a:r>
              <a:rPr lang="en-US" sz="1200" dirty="0"/>
              <a:t>. (c) Fuzz thickness of the nanochannel HEA , W and the results in references. (d) He bubble growth process in the HEA and W close to the surfaces. </a:t>
            </a:r>
          </a:p>
        </p:txBody>
      </p:sp>
      <p:sp>
        <p:nvSpPr>
          <p:cNvPr id="27" name="Rectangle 26">
            <a:extLst>
              <a:ext uri="{FF2B5EF4-FFF2-40B4-BE49-F238E27FC236}">
                <a16:creationId xmlns:a16="http://schemas.microsoft.com/office/drawing/2014/main" id="{27682D47-E53A-B512-4DFD-5297598F4C7E}"/>
              </a:ext>
            </a:extLst>
          </p:cNvPr>
          <p:cNvSpPr/>
          <p:nvPr/>
        </p:nvSpPr>
        <p:spPr>
          <a:xfrm>
            <a:off x="2884317" y="2415114"/>
            <a:ext cx="163521" cy="2508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17">
            <a:extLst>
              <a:ext uri="{FF2B5EF4-FFF2-40B4-BE49-F238E27FC236}">
                <a16:creationId xmlns:a16="http://schemas.microsoft.com/office/drawing/2014/main" id="{46AB94F6-A152-4FF9-2202-DBBECE40A5D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77056" y="6181344"/>
            <a:ext cx="594360" cy="593819"/>
          </a:xfrm>
          <a:prstGeom prst="rect">
            <a:avLst/>
          </a:prstGeom>
        </p:spPr>
      </p:pic>
      <p:sp>
        <p:nvSpPr>
          <p:cNvPr id="20" name="TextBox 19">
            <a:extLst>
              <a:ext uri="{FF2B5EF4-FFF2-40B4-BE49-F238E27FC236}">
                <a16:creationId xmlns:a16="http://schemas.microsoft.com/office/drawing/2014/main" id="{BB7C43B2-3864-71CD-8511-D34F6BDAE5EC}"/>
              </a:ext>
            </a:extLst>
          </p:cNvPr>
          <p:cNvSpPr txBox="1"/>
          <p:nvPr/>
        </p:nvSpPr>
        <p:spPr>
          <a:xfrm>
            <a:off x="82296" y="6007608"/>
            <a:ext cx="4966029" cy="208351"/>
          </a:xfrm>
          <a:prstGeom prst="rect">
            <a:avLst/>
          </a:prstGeom>
          <a:noFill/>
        </p:spPr>
        <p:txBody>
          <a:bodyPr wrap="square" lIns="0" tIns="0" rIns="0" bIns="0" rtlCol="0">
            <a:noAutofit/>
          </a:bodyPr>
          <a:lstStyle/>
          <a:p>
            <a:r>
              <a:rPr lang="en-US" sz="1100" dirty="0">
                <a:solidFill>
                  <a:srgbClr val="106600"/>
                </a:solidFill>
              </a:rPr>
              <a:t>This work was performed in part at The Center for Integrated Nanotechnologies.</a:t>
            </a:r>
          </a:p>
        </p:txBody>
      </p:sp>
      <p:pic>
        <p:nvPicPr>
          <p:cNvPr id="1030" name="Picture 6" descr="Wuhan University | Tethy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89841" y="6280485"/>
            <a:ext cx="341851" cy="340770"/>
          </a:xfrm>
          <a:prstGeom prst="rect">
            <a:avLst/>
          </a:prstGeom>
          <a:noFill/>
          <a:extLst>
            <a:ext uri="{909E8E84-426E-40DD-AFC4-6F175D3DCCD1}">
              <a14:hiddenFill xmlns:a14="http://schemas.microsoft.com/office/drawing/2010/main">
                <a:solidFill>
                  <a:srgbClr val="FFFFFF"/>
                </a:solidFill>
              </a14:hiddenFill>
            </a:ext>
          </a:extLst>
        </p:spPr>
      </p:pic>
      <p:pic>
        <p:nvPicPr>
          <p:cNvPr id="24" name="图片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966077" y="1002494"/>
            <a:ext cx="2527148" cy="1734503"/>
          </a:xfrm>
          <a:prstGeom prst="rect">
            <a:avLst/>
          </a:prstGeom>
        </p:spPr>
      </p:pic>
      <p:pic>
        <p:nvPicPr>
          <p:cNvPr id="32" name="图片 3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966077" y="2916051"/>
            <a:ext cx="2475070" cy="1807940"/>
          </a:xfrm>
          <a:prstGeom prst="rect">
            <a:avLst/>
          </a:prstGeom>
        </p:spPr>
      </p:pic>
      <p:grpSp>
        <p:nvGrpSpPr>
          <p:cNvPr id="38" name="组合 37"/>
          <p:cNvGrpSpPr>
            <a:grpSpLocks noChangeAspect="1"/>
          </p:cNvGrpSpPr>
          <p:nvPr/>
        </p:nvGrpSpPr>
        <p:grpSpPr>
          <a:xfrm>
            <a:off x="174601" y="951224"/>
            <a:ext cx="2709716" cy="3823062"/>
            <a:chOff x="210249" y="989962"/>
            <a:chExt cx="2557045" cy="3607663"/>
          </a:xfrm>
        </p:grpSpPr>
        <p:sp>
          <p:nvSpPr>
            <p:cNvPr id="26" name="Rectangle 25">
              <a:extLst>
                <a:ext uri="{FF2B5EF4-FFF2-40B4-BE49-F238E27FC236}">
                  <a16:creationId xmlns:a16="http://schemas.microsoft.com/office/drawing/2014/main" id="{2C6BF5C7-56F3-C34D-F2BA-8D959A7211C4}"/>
                </a:ext>
              </a:extLst>
            </p:cNvPr>
            <p:cNvSpPr/>
            <p:nvPr/>
          </p:nvSpPr>
          <p:spPr>
            <a:xfrm>
              <a:off x="210249" y="3322668"/>
              <a:ext cx="202327" cy="3072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A79B89A7-F102-ADB6-3D54-312F8A92908C}"/>
                </a:ext>
              </a:extLst>
            </p:cNvPr>
            <p:cNvSpPr txBox="1"/>
            <p:nvPr/>
          </p:nvSpPr>
          <p:spPr>
            <a:xfrm>
              <a:off x="1598333" y="3068113"/>
              <a:ext cx="200372" cy="307777"/>
            </a:xfrm>
            <a:prstGeom prst="rect">
              <a:avLst/>
            </a:prstGeom>
            <a:noFill/>
          </p:spPr>
          <p:txBody>
            <a:bodyPr wrap="square" lIns="0" tIns="0" rIns="0" bIns="0" rtlCol="0">
              <a:noAutofit/>
            </a:bodyPr>
            <a:lstStyle/>
            <a:p>
              <a:r>
                <a:rPr lang="en-US" sz="1400" b="1" dirty="0"/>
                <a:t>c</a:t>
              </a:r>
            </a:p>
          </p:txBody>
        </p:sp>
        <p:sp>
          <p:nvSpPr>
            <p:cNvPr id="14" name="TextBox 13">
              <a:extLst>
                <a:ext uri="{FF2B5EF4-FFF2-40B4-BE49-F238E27FC236}">
                  <a16:creationId xmlns:a16="http://schemas.microsoft.com/office/drawing/2014/main" id="{89A51E7A-B93A-2B1D-2D4A-6B2C6570B3F4}"/>
                </a:ext>
              </a:extLst>
            </p:cNvPr>
            <p:cNvSpPr txBox="1"/>
            <p:nvPr/>
          </p:nvSpPr>
          <p:spPr>
            <a:xfrm>
              <a:off x="1598334" y="1053387"/>
              <a:ext cx="200371" cy="215444"/>
            </a:xfrm>
            <a:prstGeom prst="rect">
              <a:avLst/>
            </a:prstGeom>
            <a:noFill/>
          </p:spPr>
          <p:txBody>
            <a:bodyPr wrap="square" lIns="0" tIns="0" rIns="0" bIns="0" rtlCol="0">
              <a:noAutofit/>
            </a:bodyPr>
            <a:lstStyle/>
            <a:p>
              <a:r>
                <a:rPr lang="en-US" sz="1400" b="1" dirty="0"/>
                <a:t>a</a:t>
              </a:r>
            </a:p>
          </p:txBody>
        </p:sp>
        <p:sp>
          <p:nvSpPr>
            <p:cNvPr id="22" name="TextBox 21">
              <a:extLst>
                <a:ext uri="{FF2B5EF4-FFF2-40B4-BE49-F238E27FC236}">
                  <a16:creationId xmlns:a16="http://schemas.microsoft.com/office/drawing/2014/main" id="{AE352487-009A-BC4C-4C4E-F3A86BD3913F}"/>
                </a:ext>
              </a:extLst>
            </p:cNvPr>
            <p:cNvSpPr txBox="1"/>
            <p:nvPr/>
          </p:nvSpPr>
          <p:spPr>
            <a:xfrm>
              <a:off x="210249" y="3267097"/>
              <a:ext cx="306469" cy="369332"/>
            </a:xfrm>
            <a:prstGeom prst="rect">
              <a:avLst/>
            </a:prstGeom>
            <a:solidFill>
              <a:schemeClr val="bg1"/>
            </a:solidFill>
          </p:spPr>
          <p:txBody>
            <a:bodyPr wrap="square" rtlCol="0">
              <a:spAutoFit/>
            </a:bodyPr>
            <a:lstStyle/>
            <a:p>
              <a:endParaRPr lang="en-US" dirty="0"/>
            </a:p>
          </p:txBody>
        </p:sp>
        <p:pic>
          <p:nvPicPr>
            <p:cNvPr id="21" name="图片 2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12576" y="1051560"/>
              <a:ext cx="2324460" cy="3524115"/>
            </a:xfrm>
            <a:prstGeom prst="rect">
              <a:avLst/>
            </a:prstGeom>
          </p:spPr>
        </p:pic>
        <p:sp>
          <p:nvSpPr>
            <p:cNvPr id="34" name="矩形 33"/>
            <p:cNvSpPr/>
            <p:nvPr/>
          </p:nvSpPr>
          <p:spPr>
            <a:xfrm>
              <a:off x="380455" y="1019575"/>
              <a:ext cx="2376000" cy="1800000"/>
            </a:xfrm>
            <a:prstGeom prst="rect">
              <a:avLst/>
            </a:prstGeom>
            <a:no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noFill/>
              </a:endParaRPr>
            </a:p>
          </p:txBody>
        </p:sp>
        <p:sp>
          <p:nvSpPr>
            <p:cNvPr id="37" name="矩形 36"/>
            <p:cNvSpPr/>
            <p:nvPr/>
          </p:nvSpPr>
          <p:spPr>
            <a:xfrm>
              <a:off x="380455" y="2797625"/>
              <a:ext cx="2376000" cy="1800000"/>
            </a:xfrm>
            <a:prstGeom prst="rect">
              <a:avLst/>
            </a:prstGeom>
            <a:no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noFill/>
              </a:endParaRPr>
            </a:p>
          </p:txBody>
        </p:sp>
        <p:sp>
          <p:nvSpPr>
            <p:cNvPr id="35" name="文本框 34"/>
            <p:cNvSpPr txBox="1"/>
            <p:nvPr/>
          </p:nvSpPr>
          <p:spPr>
            <a:xfrm>
              <a:off x="1125495" y="1753694"/>
              <a:ext cx="902811" cy="369332"/>
            </a:xfrm>
            <a:prstGeom prst="rect">
              <a:avLst/>
            </a:prstGeom>
            <a:solidFill>
              <a:schemeClr val="bg1"/>
            </a:solidFill>
          </p:spPr>
          <p:txBody>
            <a:bodyPr wrap="none" rtlCol="0">
              <a:spAutoFit/>
            </a:bodyPr>
            <a:lstStyle/>
            <a:p>
              <a:r>
                <a:rPr lang="en-US" altLang="zh-CN" dirty="0"/>
                <a:t>N-HEA</a:t>
              </a:r>
              <a:endParaRPr lang="zh-CN" altLang="en-US" dirty="0"/>
            </a:p>
          </p:txBody>
        </p:sp>
        <p:sp>
          <p:nvSpPr>
            <p:cNvPr id="39" name="文本框 38"/>
            <p:cNvSpPr txBox="1"/>
            <p:nvPr/>
          </p:nvSpPr>
          <p:spPr>
            <a:xfrm>
              <a:off x="1373468" y="3523934"/>
              <a:ext cx="402674" cy="369332"/>
            </a:xfrm>
            <a:prstGeom prst="rect">
              <a:avLst/>
            </a:prstGeom>
            <a:solidFill>
              <a:schemeClr val="bg1"/>
            </a:solidFill>
          </p:spPr>
          <p:txBody>
            <a:bodyPr wrap="none" rtlCol="0">
              <a:spAutoFit/>
            </a:bodyPr>
            <a:lstStyle/>
            <a:p>
              <a:r>
                <a:rPr lang="en-US" altLang="zh-CN" dirty="0"/>
                <a:t>W</a:t>
              </a:r>
              <a:endParaRPr lang="zh-CN" altLang="en-US" dirty="0"/>
            </a:p>
          </p:txBody>
        </p:sp>
        <p:sp>
          <p:nvSpPr>
            <p:cNvPr id="36" name="文本框 35"/>
            <p:cNvSpPr txBox="1"/>
            <p:nvPr/>
          </p:nvSpPr>
          <p:spPr>
            <a:xfrm>
              <a:off x="411078" y="989962"/>
              <a:ext cx="516488" cy="338554"/>
            </a:xfrm>
            <a:prstGeom prst="rect">
              <a:avLst/>
            </a:prstGeom>
            <a:noFill/>
          </p:spPr>
          <p:txBody>
            <a:bodyPr wrap="none" rtlCol="0">
              <a:spAutoFit/>
            </a:bodyPr>
            <a:lstStyle/>
            <a:p>
              <a:r>
                <a:rPr lang="en-US" altLang="zh-CN" sz="1600" dirty="0">
                  <a:solidFill>
                    <a:schemeClr val="bg1"/>
                  </a:solidFill>
                  <a:latin typeface="Times New Roman" panose="02020603050405020304" pitchFamily="18" charset="0"/>
                  <a:cs typeface="Times New Roman" panose="02020603050405020304" pitchFamily="18" charset="0"/>
                </a:rPr>
                <a:t>(a1)</a:t>
              </a:r>
              <a:endParaRPr lang="zh-CN" altLang="en-US" sz="1600" dirty="0">
                <a:solidFill>
                  <a:schemeClr val="bg1"/>
                </a:solidFill>
                <a:latin typeface="Times New Roman" panose="02020603050405020304" pitchFamily="18" charset="0"/>
                <a:cs typeface="Times New Roman" panose="02020603050405020304" pitchFamily="18" charset="0"/>
              </a:endParaRPr>
            </a:p>
          </p:txBody>
        </p:sp>
        <p:sp>
          <p:nvSpPr>
            <p:cNvPr id="42" name="文本框 41"/>
            <p:cNvSpPr txBox="1"/>
            <p:nvPr/>
          </p:nvSpPr>
          <p:spPr>
            <a:xfrm>
              <a:off x="2223452" y="1003442"/>
              <a:ext cx="516488" cy="338554"/>
            </a:xfrm>
            <a:prstGeom prst="rect">
              <a:avLst/>
            </a:prstGeom>
            <a:noFill/>
          </p:spPr>
          <p:txBody>
            <a:bodyPr wrap="none" rtlCol="0">
              <a:spAutoFit/>
            </a:bodyPr>
            <a:lstStyle/>
            <a:p>
              <a:r>
                <a:rPr lang="en-US" altLang="zh-CN" sz="1600" dirty="0">
                  <a:solidFill>
                    <a:schemeClr val="bg1"/>
                  </a:solidFill>
                  <a:latin typeface="Times New Roman" panose="02020603050405020304" pitchFamily="18" charset="0"/>
                  <a:cs typeface="Times New Roman" panose="02020603050405020304" pitchFamily="18" charset="0"/>
                </a:rPr>
                <a:t>(a2)</a:t>
              </a:r>
              <a:endParaRPr lang="zh-CN" altLang="en-US" sz="1600" dirty="0">
                <a:solidFill>
                  <a:schemeClr val="bg1"/>
                </a:solidFill>
                <a:latin typeface="Times New Roman" panose="02020603050405020304" pitchFamily="18" charset="0"/>
                <a:cs typeface="Times New Roman" panose="02020603050405020304" pitchFamily="18" charset="0"/>
              </a:endParaRPr>
            </a:p>
          </p:txBody>
        </p:sp>
        <p:sp>
          <p:nvSpPr>
            <p:cNvPr id="43" name="文本框 42"/>
            <p:cNvSpPr txBox="1"/>
            <p:nvPr/>
          </p:nvSpPr>
          <p:spPr>
            <a:xfrm>
              <a:off x="418224" y="1945649"/>
              <a:ext cx="516488" cy="338554"/>
            </a:xfrm>
            <a:prstGeom prst="rect">
              <a:avLst/>
            </a:prstGeom>
            <a:noFill/>
          </p:spPr>
          <p:txBody>
            <a:bodyPr wrap="none" rtlCol="0">
              <a:spAutoFit/>
            </a:bodyPr>
            <a:lstStyle/>
            <a:p>
              <a:r>
                <a:rPr lang="en-US" altLang="zh-CN" sz="1600" dirty="0">
                  <a:solidFill>
                    <a:schemeClr val="bg1"/>
                  </a:solidFill>
                  <a:latin typeface="Times New Roman" panose="02020603050405020304" pitchFamily="18" charset="0"/>
                  <a:cs typeface="Times New Roman" panose="02020603050405020304" pitchFamily="18" charset="0"/>
                </a:rPr>
                <a:t>(a1)</a:t>
              </a:r>
              <a:endParaRPr lang="zh-CN" altLang="en-US" sz="1600" dirty="0">
                <a:solidFill>
                  <a:schemeClr val="bg1"/>
                </a:solidFill>
                <a:latin typeface="Times New Roman" panose="02020603050405020304" pitchFamily="18" charset="0"/>
                <a:cs typeface="Times New Roman" panose="02020603050405020304" pitchFamily="18" charset="0"/>
              </a:endParaRPr>
            </a:p>
          </p:txBody>
        </p:sp>
        <p:sp>
          <p:nvSpPr>
            <p:cNvPr id="44" name="文本框 43"/>
            <p:cNvSpPr txBox="1"/>
            <p:nvPr/>
          </p:nvSpPr>
          <p:spPr>
            <a:xfrm>
              <a:off x="2219089" y="1941359"/>
              <a:ext cx="516488" cy="338554"/>
            </a:xfrm>
            <a:prstGeom prst="rect">
              <a:avLst/>
            </a:prstGeom>
            <a:noFill/>
          </p:spPr>
          <p:txBody>
            <a:bodyPr wrap="none" rtlCol="0">
              <a:spAutoFit/>
            </a:bodyPr>
            <a:lstStyle/>
            <a:p>
              <a:r>
                <a:rPr lang="en-US" altLang="zh-CN" sz="1600" dirty="0">
                  <a:solidFill>
                    <a:schemeClr val="bg1"/>
                  </a:solidFill>
                  <a:latin typeface="Times New Roman" panose="02020603050405020304" pitchFamily="18" charset="0"/>
                  <a:cs typeface="Times New Roman" panose="02020603050405020304" pitchFamily="18" charset="0"/>
                </a:rPr>
                <a:t>(a2)</a:t>
              </a:r>
              <a:endParaRPr lang="zh-CN" altLang="en-US" sz="1600" dirty="0">
                <a:solidFill>
                  <a:schemeClr val="bg1"/>
                </a:solidFill>
                <a:latin typeface="Times New Roman" panose="02020603050405020304" pitchFamily="18" charset="0"/>
                <a:cs typeface="Times New Roman" panose="02020603050405020304" pitchFamily="18" charset="0"/>
              </a:endParaRPr>
            </a:p>
          </p:txBody>
        </p:sp>
        <p:sp>
          <p:nvSpPr>
            <p:cNvPr id="45" name="TextBox 13">
              <a:extLst>
                <a:ext uri="{FF2B5EF4-FFF2-40B4-BE49-F238E27FC236}">
                  <a16:creationId xmlns:a16="http://schemas.microsoft.com/office/drawing/2014/main" id="{89A51E7A-B93A-2B1D-2D4A-6B2C6570B3F4}"/>
                </a:ext>
              </a:extLst>
            </p:cNvPr>
            <p:cNvSpPr txBox="1"/>
            <p:nvPr/>
          </p:nvSpPr>
          <p:spPr>
            <a:xfrm>
              <a:off x="1614467" y="2825203"/>
              <a:ext cx="200371" cy="215444"/>
            </a:xfrm>
            <a:prstGeom prst="rect">
              <a:avLst/>
            </a:prstGeom>
            <a:noFill/>
          </p:spPr>
          <p:txBody>
            <a:bodyPr wrap="square" lIns="0" tIns="0" rIns="0" bIns="0" rtlCol="0">
              <a:noAutofit/>
            </a:bodyPr>
            <a:lstStyle/>
            <a:p>
              <a:r>
                <a:rPr lang="en-US" sz="1400" b="1" dirty="0"/>
                <a:t>a</a:t>
              </a:r>
            </a:p>
          </p:txBody>
        </p:sp>
        <p:sp>
          <p:nvSpPr>
            <p:cNvPr id="46" name="文本框 45"/>
            <p:cNvSpPr txBox="1"/>
            <p:nvPr/>
          </p:nvSpPr>
          <p:spPr>
            <a:xfrm>
              <a:off x="427211" y="2761778"/>
              <a:ext cx="527709" cy="338554"/>
            </a:xfrm>
            <a:prstGeom prst="rect">
              <a:avLst/>
            </a:prstGeom>
            <a:noFill/>
          </p:spPr>
          <p:txBody>
            <a:bodyPr wrap="none" rtlCol="0">
              <a:spAutoFit/>
            </a:bodyPr>
            <a:lstStyle/>
            <a:p>
              <a:r>
                <a:rPr lang="en-US" altLang="zh-CN" sz="1600" dirty="0">
                  <a:solidFill>
                    <a:schemeClr val="bg1"/>
                  </a:solidFill>
                  <a:latin typeface="Times New Roman" panose="02020603050405020304" pitchFamily="18" charset="0"/>
                  <a:cs typeface="Times New Roman" panose="02020603050405020304" pitchFamily="18" charset="0"/>
                </a:rPr>
                <a:t>(b1)</a:t>
              </a:r>
              <a:endParaRPr lang="zh-CN" altLang="en-US" sz="1600" dirty="0">
                <a:solidFill>
                  <a:schemeClr val="bg1"/>
                </a:solidFill>
                <a:latin typeface="Times New Roman" panose="02020603050405020304" pitchFamily="18" charset="0"/>
                <a:cs typeface="Times New Roman" panose="02020603050405020304" pitchFamily="18" charset="0"/>
              </a:endParaRPr>
            </a:p>
          </p:txBody>
        </p:sp>
        <p:sp>
          <p:nvSpPr>
            <p:cNvPr id="47" name="文本框 46"/>
            <p:cNvSpPr txBox="1"/>
            <p:nvPr/>
          </p:nvSpPr>
          <p:spPr>
            <a:xfrm>
              <a:off x="2239585" y="2775258"/>
              <a:ext cx="527709" cy="338554"/>
            </a:xfrm>
            <a:prstGeom prst="rect">
              <a:avLst/>
            </a:prstGeom>
            <a:noFill/>
          </p:spPr>
          <p:txBody>
            <a:bodyPr wrap="none" rtlCol="0">
              <a:spAutoFit/>
            </a:bodyPr>
            <a:lstStyle/>
            <a:p>
              <a:r>
                <a:rPr lang="en-US" altLang="zh-CN" sz="1600" dirty="0">
                  <a:solidFill>
                    <a:schemeClr val="bg1"/>
                  </a:solidFill>
                  <a:latin typeface="Times New Roman" panose="02020603050405020304" pitchFamily="18" charset="0"/>
                  <a:cs typeface="Times New Roman" panose="02020603050405020304" pitchFamily="18" charset="0"/>
                </a:rPr>
                <a:t>(b2)</a:t>
              </a:r>
              <a:endParaRPr lang="zh-CN" altLang="en-US" sz="1600" dirty="0">
                <a:solidFill>
                  <a:schemeClr val="bg1"/>
                </a:solidFill>
                <a:latin typeface="Times New Roman" panose="02020603050405020304" pitchFamily="18" charset="0"/>
                <a:cs typeface="Times New Roman" panose="02020603050405020304" pitchFamily="18" charset="0"/>
              </a:endParaRPr>
            </a:p>
          </p:txBody>
        </p:sp>
        <p:sp>
          <p:nvSpPr>
            <p:cNvPr id="48" name="文本框 47"/>
            <p:cNvSpPr txBox="1"/>
            <p:nvPr/>
          </p:nvSpPr>
          <p:spPr>
            <a:xfrm>
              <a:off x="434357" y="3717465"/>
              <a:ext cx="527709" cy="338554"/>
            </a:xfrm>
            <a:prstGeom prst="rect">
              <a:avLst/>
            </a:prstGeom>
            <a:noFill/>
          </p:spPr>
          <p:txBody>
            <a:bodyPr wrap="none" rtlCol="0">
              <a:spAutoFit/>
            </a:bodyPr>
            <a:lstStyle/>
            <a:p>
              <a:r>
                <a:rPr lang="en-US" altLang="zh-CN" sz="1600" dirty="0">
                  <a:solidFill>
                    <a:schemeClr val="bg1"/>
                  </a:solidFill>
                  <a:latin typeface="Times New Roman" panose="02020603050405020304" pitchFamily="18" charset="0"/>
                  <a:cs typeface="Times New Roman" panose="02020603050405020304" pitchFamily="18" charset="0"/>
                </a:rPr>
                <a:t>(b1)</a:t>
              </a:r>
              <a:endParaRPr lang="zh-CN" altLang="en-US" sz="1600" dirty="0">
                <a:solidFill>
                  <a:schemeClr val="bg1"/>
                </a:solidFill>
                <a:latin typeface="Times New Roman" panose="02020603050405020304" pitchFamily="18" charset="0"/>
                <a:cs typeface="Times New Roman" panose="02020603050405020304" pitchFamily="18" charset="0"/>
              </a:endParaRPr>
            </a:p>
          </p:txBody>
        </p:sp>
        <p:sp>
          <p:nvSpPr>
            <p:cNvPr id="49" name="文本框 48"/>
            <p:cNvSpPr txBox="1"/>
            <p:nvPr/>
          </p:nvSpPr>
          <p:spPr>
            <a:xfrm>
              <a:off x="2235222" y="3713175"/>
              <a:ext cx="527709" cy="338554"/>
            </a:xfrm>
            <a:prstGeom prst="rect">
              <a:avLst/>
            </a:prstGeom>
            <a:noFill/>
          </p:spPr>
          <p:txBody>
            <a:bodyPr wrap="none" rtlCol="0">
              <a:spAutoFit/>
            </a:bodyPr>
            <a:lstStyle/>
            <a:p>
              <a:r>
                <a:rPr lang="en-US" altLang="zh-CN" sz="1600" dirty="0">
                  <a:solidFill>
                    <a:schemeClr val="bg1"/>
                  </a:solidFill>
                  <a:latin typeface="Times New Roman" panose="02020603050405020304" pitchFamily="18" charset="0"/>
                  <a:cs typeface="Times New Roman" panose="02020603050405020304" pitchFamily="18" charset="0"/>
                </a:rPr>
                <a:t>(b2)</a:t>
              </a:r>
              <a:endParaRPr lang="zh-CN" altLang="en-US" sz="1600" dirty="0">
                <a:solidFill>
                  <a:schemeClr val="bg1"/>
                </a:solidFill>
                <a:latin typeface="Times New Roman" panose="02020603050405020304" pitchFamily="18" charset="0"/>
                <a:cs typeface="Times New Roman" panose="02020603050405020304" pitchFamily="18" charset="0"/>
              </a:endParaRPr>
            </a:p>
          </p:txBody>
        </p:sp>
      </p:grpSp>
      <p:sp>
        <p:nvSpPr>
          <p:cNvPr id="50" name="文本框 49"/>
          <p:cNvSpPr txBox="1"/>
          <p:nvPr/>
        </p:nvSpPr>
        <p:spPr>
          <a:xfrm>
            <a:off x="2874715" y="960581"/>
            <a:ext cx="413896" cy="338554"/>
          </a:xfrm>
          <a:prstGeom prst="rect">
            <a:avLst/>
          </a:prstGeom>
          <a:noFill/>
        </p:spPr>
        <p:txBody>
          <a:bodyPr wrap="none" rtlCol="0">
            <a:spAutoFit/>
          </a:bodyPr>
          <a:lstStyle/>
          <a:p>
            <a:r>
              <a:rPr lang="en-US" altLang="zh-CN" sz="1600" dirty="0">
                <a:latin typeface="Times New Roman" panose="02020603050405020304" pitchFamily="18" charset="0"/>
                <a:cs typeface="Times New Roman" panose="02020603050405020304" pitchFamily="18" charset="0"/>
              </a:rPr>
              <a:t>(c)</a:t>
            </a:r>
            <a:endParaRPr lang="zh-CN" altLang="en-US" sz="1600" dirty="0">
              <a:latin typeface="Times New Roman" panose="02020603050405020304" pitchFamily="18" charset="0"/>
              <a:cs typeface="Times New Roman" panose="02020603050405020304" pitchFamily="18" charset="0"/>
            </a:endParaRPr>
          </a:p>
        </p:txBody>
      </p:sp>
      <p:sp>
        <p:nvSpPr>
          <p:cNvPr id="51" name="文本框 50"/>
          <p:cNvSpPr txBox="1"/>
          <p:nvPr/>
        </p:nvSpPr>
        <p:spPr>
          <a:xfrm>
            <a:off x="2815500" y="2818078"/>
            <a:ext cx="425116" cy="338554"/>
          </a:xfrm>
          <a:prstGeom prst="rect">
            <a:avLst/>
          </a:prstGeom>
          <a:noFill/>
        </p:spPr>
        <p:txBody>
          <a:bodyPr wrap="none" rtlCol="0">
            <a:spAutoFit/>
          </a:bodyPr>
          <a:lstStyle/>
          <a:p>
            <a:r>
              <a:rPr lang="en-US" altLang="zh-CN" sz="1600" dirty="0">
                <a:latin typeface="Times New Roman" panose="02020603050405020304" pitchFamily="18" charset="0"/>
                <a:cs typeface="Times New Roman" panose="02020603050405020304" pitchFamily="18" charset="0"/>
              </a:rPr>
              <a:t>(d)</a:t>
            </a:r>
            <a:endParaRPr lang="zh-CN" altLang="en-US" sz="16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225468" y="6280485"/>
            <a:ext cx="1735248" cy="340770"/>
          </a:xfrm>
          <a:prstGeom prst="rect">
            <a:avLst/>
          </a:prstGeom>
        </p:spPr>
      </p:pic>
    </p:spTree>
    <p:extLst>
      <p:ext uri="{BB962C8B-B14F-4D97-AF65-F5344CB8AC3E}">
        <p14:creationId xmlns:p14="http://schemas.microsoft.com/office/powerpoint/2010/main" val="1930651402"/>
      </p:ext>
    </p:extLst>
  </p:cSld>
  <p:clrMapOvr>
    <a:masterClrMapping/>
  </p:clrMapOvr>
</p:sld>
</file>

<file path=ppt/theme/theme1.xml><?xml version="1.0" encoding="utf-8"?>
<a:theme xmlns:a="http://schemas.openxmlformats.org/drawingml/2006/main" name="DOE SC Theme - Green v13 (16x9)">
  <a:themeElements>
    <a:clrScheme name="DOE SC Colors">
      <a:dk1>
        <a:sysClr val="windowText" lastClr="000000"/>
      </a:dk1>
      <a:lt1>
        <a:sysClr val="window" lastClr="FFFFFF"/>
      </a:lt1>
      <a:dk2>
        <a:srgbClr val="0F3F66"/>
      </a:dk2>
      <a:lt2>
        <a:srgbClr val="EEECE1"/>
      </a:lt2>
      <a:accent1>
        <a:srgbClr val="0F6636"/>
      </a:accent1>
      <a:accent2>
        <a:srgbClr val="F3C727"/>
      </a:accent2>
      <a:accent3>
        <a:srgbClr val="4F81BD"/>
      </a:accent3>
      <a:accent4>
        <a:srgbClr val="C0504D"/>
      </a:accent4>
      <a:accent5>
        <a:srgbClr val="9BBB59"/>
      </a:accent5>
      <a:accent6>
        <a:srgbClr val="8064A2"/>
      </a:accent6>
      <a:hlink>
        <a:srgbClr val="0000FF"/>
      </a:hlink>
      <a:folHlink>
        <a:srgbClr val="800080"/>
      </a:folHlink>
    </a:clrScheme>
    <a:fontScheme name="Verdana">
      <a:majorFont>
        <a:latin typeface="Verdana"/>
        <a:ea typeface=""/>
        <a:cs typeface=""/>
      </a:majorFont>
      <a:minorFont>
        <a:latin typeface="Verdana"/>
        <a:ea typeface=""/>
        <a:cs typeface=""/>
      </a:minorFont>
    </a:fontScheme>
    <a:fmtScheme name="Reflection">
      <a:fillStyleLst>
        <a:solidFill>
          <a:schemeClr val="phClr"/>
        </a:solidFill>
        <a:gradFill rotWithShape="1">
          <a:gsLst>
            <a:gs pos="0">
              <a:schemeClr val="phClr">
                <a:tint val="50000"/>
                <a:alpha val="100000"/>
                <a:satMod val="140000"/>
                <a:lumMod val="105000"/>
              </a:schemeClr>
            </a:gs>
            <a:gs pos="41000">
              <a:schemeClr val="phClr">
                <a:tint val="57000"/>
                <a:satMod val="160000"/>
                <a:lumMod val="99000"/>
              </a:schemeClr>
            </a:gs>
            <a:gs pos="100000">
              <a:schemeClr val="phClr">
                <a:tint val="80000"/>
                <a:satMod val="180000"/>
                <a:lumMod val="104000"/>
              </a:schemeClr>
            </a:gs>
          </a:gsLst>
          <a:lin ang="5400000" scaled="1"/>
        </a:gradFill>
        <a:gradFill rotWithShape="1">
          <a:gsLst>
            <a:gs pos="0">
              <a:schemeClr val="phClr">
                <a:tint val="97000"/>
                <a:satMod val="115000"/>
                <a:lumMod val="114000"/>
              </a:schemeClr>
            </a:gs>
            <a:gs pos="60000">
              <a:schemeClr val="phClr">
                <a:tint val="100000"/>
                <a:shade val="96000"/>
                <a:satMod val="100000"/>
                <a:lumMod val="108000"/>
              </a:schemeClr>
            </a:gs>
            <a:gs pos="100000">
              <a:schemeClr val="phClr">
                <a:shade val="91000"/>
                <a:sat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38100" dist="25400" dir="5400000" rotWithShape="0">
              <a:srgbClr val="000000">
                <a:alpha val="28000"/>
              </a:srgbClr>
            </a:outerShdw>
          </a:effectLst>
        </a:effectStyle>
        <a:effectStyle>
          <a:effectLst>
            <a:outerShdw blurRad="50800" dist="31750" dir="5400000" sy="98000" rotWithShape="0">
              <a:srgbClr val="000000">
                <a:alpha val="47000"/>
              </a:srgbClr>
            </a:outerShdw>
          </a:effectLst>
          <a:scene3d>
            <a:camera prst="orthographicFront">
              <a:rot lat="0" lon="0" rev="0"/>
            </a:camera>
            <a:lightRig rig="twoPt" dir="t">
              <a:rot lat="0" lon="0" rev="4800000"/>
            </a:lightRig>
          </a:scene3d>
          <a:sp3d prstMaterial="matte">
            <a:bevelT w="25400" h="44450"/>
          </a:sp3d>
        </a:effectStyle>
        <a:effectStyle>
          <a:effectLst>
            <a:reflection blurRad="25400" stA="32000" endPos="28000" dist="8889" dir="5400000" sy="-100000" rotWithShape="0"/>
          </a:effectLst>
          <a:scene3d>
            <a:camera prst="orthographicFront">
              <a:rot lat="0" lon="0" rev="0"/>
            </a:camera>
            <a:lightRig rig="threePt" dir="t">
              <a:rot lat="0" lon="0" rev="4800000"/>
            </a:lightRig>
          </a:scene3d>
          <a:sp3d>
            <a:bevelT w="50800" h="25400"/>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DOE SC Theme - Green v13 (16x9)" id="{E04E78B8-D2A2-4C96-9874-3B47B781C56C}" vid="{E444A822-5044-46D6-8A64-7A315606C22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9755</TotalTime>
  <Words>1074</Words>
  <Application>Microsoft Office PowerPoint</Application>
  <PresentationFormat>Widescreen</PresentationFormat>
  <Paragraphs>48</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Corbel</vt:lpstr>
      <vt:lpstr>DengXian</vt:lpstr>
      <vt:lpstr>Times New Roman</vt:lpstr>
      <vt:lpstr>Verdana</vt:lpstr>
      <vt:lpstr>Wingdings 3</vt:lpstr>
      <vt:lpstr>DOE SC Theme - Green v13 (16x9)</vt:lpstr>
      <vt:lpstr>Enhanced resistance to helium irradiations through unusual interaction between nanochannel high-entropy-alloy and He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Science Update</dc:title>
  <dc:creator>Stacy Baker</dc:creator>
  <cp:lastModifiedBy>Baker, Stacy Leigh</cp:lastModifiedBy>
  <cp:revision>471</cp:revision>
  <cp:lastPrinted>2021-03-18T13:29:33Z</cp:lastPrinted>
  <dcterms:created xsi:type="dcterms:W3CDTF">2020-04-15T21:20:35Z</dcterms:created>
  <dcterms:modified xsi:type="dcterms:W3CDTF">2023-05-04T14:22:30Z</dcterms:modified>
</cp:coreProperties>
</file>