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2381" autoAdjust="0"/>
  </p:normalViewPr>
  <p:slideViewPr>
    <p:cSldViewPr snapToGrid="0">
      <p:cViewPr varScale="1">
        <p:scale>
          <a:sx n="128" d="100"/>
          <a:sy n="128" d="100"/>
        </p:scale>
        <p:origin x="186" y="114"/>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4/3/2023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4/3/2023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normAutofit fontScale="4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When a carrier (either an electron or hole) is placed inside a solid, due to its interaction with its surroundings, its “effective” mass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different from its mass in vacuum. The value of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a measure of the strength of the interaction between the carrier and excitations arising from its surrounding medium, and features prominently in transport and optical properties. Experimental techniques employed to determine this important quantity are steady-state ones, and so are unable to detect any change in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after a strong dynamical perturbation to the system, e.g. strong optical excitation. </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By combining time-resolved terahertz spectroscopy and transient absorption spectroscopy, on a mixed-cation mixed-halide perovskite thin film, we observed a large and long-lived photoinduced enhancement of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and obtained a two-fold increase of the carrier-phonon coupling constant. This is evidence of the formation of polarons, which is a “quasiparticle” consisting of a carrier and the distortion it produces in the nearby lattice.</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This method can be applied to a wide range of solid-state systems.</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dirty="0">
                    <a:effectLst/>
                    <a:latin typeface="Helvetica" pitchFamily="2" charset="0"/>
                  </a:rPr>
                  <a:t>E.E.M.C acknowledges support from a Singapore</a:t>
                </a:r>
              </a:p>
              <a:p>
                <a:r>
                  <a:rPr lang="en-US" dirty="0">
                    <a:effectLst/>
                    <a:latin typeface="Helvetica" pitchFamily="2" charset="0"/>
                  </a:rPr>
                  <a:t>Ministry of Education (MOE) </a:t>
                </a:r>
                <a:r>
                  <a:rPr lang="en-US" dirty="0" err="1">
                    <a:effectLst/>
                    <a:latin typeface="Helvetica" pitchFamily="2" charset="0"/>
                  </a:rPr>
                  <a:t>AcRF</a:t>
                </a:r>
                <a:r>
                  <a:rPr lang="en-US" dirty="0">
                    <a:effectLst/>
                    <a:latin typeface="Helvetica" pitchFamily="2" charset="0"/>
                  </a:rPr>
                  <a:t> Tier 2 grant (Grant</a:t>
                </a:r>
              </a:p>
              <a:p>
                <a:r>
                  <a:rPr lang="en-US" dirty="0">
                    <a:effectLst/>
                    <a:latin typeface="Helvetica" pitchFamily="2" charset="0"/>
                  </a:rPr>
                  <a:t>No. MOE2019-T2-1-097). H.S. acknowledges financial</a:t>
                </a:r>
              </a:p>
              <a:p>
                <a:r>
                  <a:rPr lang="en-US" dirty="0">
                    <a:effectLst/>
                    <a:latin typeface="Helvetica" pitchFamily="2" charset="0"/>
                  </a:rPr>
                  <a:t>support from Project AME-IRG-A20E5c0083. Y.M.L.</a:t>
                </a:r>
              </a:p>
              <a:p>
                <a:r>
                  <a:rPr lang="en-US" dirty="0">
                    <a:effectLst/>
                    <a:latin typeface="Helvetica" pitchFamily="2" charset="0"/>
                  </a:rPr>
                  <a:t>acknowledges financial support from the Ministry of Education</a:t>
                </a:r>
              </a:p>
              <a:p>
                <a:r>
                  <a:rPr lang="en-US" dirty="0">
                    <a:effectLst/>
                    <a:latin typeface="Helvetica" pitchFamily="2" charset="0"/>
                  </a:rPr>
                  <a:t>(MOE-T2-1-085). Work at Los Alamos was carried</a:t>
                </a:r>
              </a:p>
              <a:p>
                <a:r>
                  <a:rPr lang="en-US" dirty="0">
                    <a:effectLst/>
                    <a:latin typeface="Helvetica" pitchFamily="2" charset="0"/>
                  </a:rPr>
                  <a:t>out under the auspices of the U.S. Department of Energy</a:t>
                </a:r>
              </a:p>
              <a:p>
                <a:r>
                  <a:rPr lang="en-US" dirty="0">
                    <a:effectLst/>
                    <a:latin typeface="Helvetica" pitchFamily="2" charset="0"/>
                  </a:rPr>
                  <a:t>(DOE) National Nuclear Security Administration under</a:t>
                </a:r>
              </a:p>
              <a:p>
                <a:r>
                  <a:rPr lang="en-US" dirty="0">
                    <a:effectLst/>
                    <a:latin typeface="Helvetica" pitchFamily="2" charset="0"/>
                  </a:rPr>
                  <a:t>Contract No. 89233218CNA000001, and was supported</a:t>
                </a:r>
              </a:p>
              <a:p>
                <a:r>
                  <a:rPr lang="en-US" dirty="0">
                    <a:effectLst/>
                    <a:latin typeface="Helvetica" pitchFamily="2" charset="0"/>
                  </a:rPr>
                  <a:t>by the LANL LDRD Program. This work is supported in</a:t>
                </a:r>
              </a:p>
              <a:p>
                <a:r>
                  <a:rPr lang="en-US" dirty="0">
                    <a:effectLst/>
                    <a:latin typeface="Helvetica" pitchFamily="2" charset="0"/>
                  </a:rPr>
                  <a:t>part by the Center for Integrated Nanotechnologies, a U.S.</a:t>
                </a:r>
              </a:p>
              <a:p>
                <a:r>
                  <a:rPr lang="en-US" dirty="0">
                    <a:effectLst/>
                    <a:latin typeface="Helvetica" pitchFamily="2" charset="0"/>
                  </a:rPr>
                  <a:t>DOE BES user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a:t>
                </a:r>
                <a:r>
                  <a:rPr kumimoji="0" lang="en-US" sz="1200" b="0" i="0" u="none" strike="noStrike" kern="1200" cap="none" spc="0" normalizeH="0" baseline="0" noProof="0" dirty="0" err="1">
                    <a:ln>
                      <a:noFill/>
                    </a:ln>
                    <a:solidFill>
                      <a:prstClr val="black"/>
                    </a:solidFill>
                    <a:effectLst/>
                    <a:uLnTx/>
                    <a:uFillTx/>
                    <a:latin typeface="Arial"/>
                    <a:ea typeface="+mn-ea"/>
                    <a:cs typeface="Arial"/>
                  </a:rPr>
                  <a:t>journals.aps.org</a:t>
                </a:r>
                <a:r>
                  <a:rPr kumimoji="0" lang="en-US" sz="1200" b="0" i="0" u="none" strike="noStrike" kern="1200" cap="none" spc="0" normalizeH="0" baseline="0" noProof="0" dirty="0">
                    <a:ln>
                      <a:noFill/>
                    </a:ln>
                    <a:solidFill>
                      <a:prstClr val="black"/>
                    </a:solidFill>
                    <a:effectLst/>
                    <a:uLnTx/>
                    <a:uFillTx/>
                    <a:latin typeface="Arial"/>
                    <a:ea typeface="+mn-ea"/>
                    <a:cs typeface="Arial"/>
                  </a:rPr>
                  <a:t>/</a:t>
                </a:r>
                <a:r>
                  <a:rPr kumimoji="0" lang="en-US" sz="1200" b="0" i="0" u="none" strike="noStrike" kern="1200" cap="none" spc="0" normalizeH="0" baseline="0" noProof="0" dirty="0" err="1">
                    <a:ln>
                      <a:noFill/>
                    </a:ln>
                    <a:solidFill>
                      <a:prstClr val="black"/>
                    </a:solidFill>
                    <a:effectLst/>
                    <a:uLnTx/>
                    <a:uFillTx/>
                    <a:latin typeface="Arial"/>
                    <a:ea typeface="+mn-ea"/>
                    <a:cs typeface="Arial"/>
                  </a:rPr>
                  <a:t>prxenergy</a:t>
                </a:r>
                <a:r>
                  <a:rPr kumimoji="0" lang="en-US" sz="1200" b="0" i="0" u="none" strike="noStrike" kern="1200" cap="none" spc="0" normalizeH="0" baseline="0" noProof="0" dirty="0">
                    <a:ln>
                      <a:noFill/>
                    </a:ln>
                    <a:solidFill>
                      <a:prstClr val="black"/>
                    </a:solidFill>
                    <a:effectLst/>
                    <a:uLnTx/>
                    <a:uFillTx/>
                    <a:latin typeface="Arial"/>
                    <a:ea typeface="+mn-ea"/>
                    <a:cs typeface="Arial"/>
                  </a:rPr>
                  <a:t>/pdf/10.1103/PRXEnergy.2.013001</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mc:Choice>
        <mc:Fallback xmlns="">
          <p:sp>
            <p:nvSpPr>
              <p:cNvPr id="3" name="Notes Placeholder 2"/>
              <p:cNvSpPr>
                <a:spLocks noGrp="1"/>
              </p:cNvSpPr>
              <p:nvPr>
                <p:ph type="body" idx="1"/>
              </p:nvPr>
            </p:nvSpPr>
            <p:spPr/>
            <p:txBody>
              <a:bodyPr>
                <a:normAutofit fontScale="4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When a carrier (either an electron or hole) is placed inside a solid, due to its interaction with its surroundings, its “effective” mass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different from its mass in vacuum. The value of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a measure of the strength of the interaction between the carrier and excitations arising from its surrounding medium, and features prominently in transport and optical properties. Experimental techniques employed to determine this important quantity are steady-state ones, and so are unable to detect any change in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after a strong dynamical perturbation to the system, e.g. strong optical excitation. </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By combining time-resolved terahertz spectroscopy and transient absorption spectroscopy, on a mixed-cation mixed-halide perovskite thin film, we observed a large and long-lived photoinduced enhancement of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and obtained a two-fold increase of the carrier-phonon coupling constant. This is evidence of the formation of polarons, which is a “quasiparticle” consisting of a carrier and the distortion it produces in the nearby lattice.</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This method can be applied to a wide range of solid-state systems.</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dirty="0">
                    <a:effectLst/>
                    <a:latin typeface="Helvetica" pitchFamily="2" charset="0"/>
                  </a:rPr>
                  <a:t>E.E.M.C acknowledges support from a Singapore</a:t>
                </a:r>
              </a:p>
              <a:p>
                <a:r>
                  <a:rPr lang="en-US" dirty="0">
                    <a:effectLst/>
                    <a:latin typeface="Helvetica" pitchFamily="2" charset="0"/>
                  </a:rPr>
                  <a:t>Ministry of Education (MOE) </a:t>
                </a:r>
                <a:r>
                  <a:rPr lang="en-US" dirty="0" err="1">
                    <a:effectLst/>
                    <a:latin typeface="Helvetica" pitchFamily="2" charset="0"/>
                  </a:rPr>
                  <a:t>AcRF</a:t>
                </a:r>
                <a:r>
                  <a:rPr lang="en-US" dirty="0">
                    <a:effectLst/>
                    <a:latin typeface="Helvetica" pitchFamily="2" charset="0"/>
                  </a:rPr>
                  <a:t> Tier 2 grant (Grant</a:t>
                </a:r>
              </a:p>
              <a:p>
                <a:r>
                  <a:rPr lang="en-US" dirty="0">
                    <a:effectLst/>
                    <a:latin typeface="Helvetica" pitchFamily="2" charset="0"/>
                  </a:rPr>
                  <a:t>No. MOE2019-T2-1-097). H.S. acknowledges financial</a:t>
                </a:r>
              </a:p>
              <a:p>
                <a:r>
                  <a:rPr lang="en-US" dirty="0">
                    <a:effectLst/>
                    <a:latin typeface="Helvetica" pitchFamily="2" charset="0"/>
                  </a:rPr>
                  <a:t>support from Project AME-IRG-A20E5c0083. Y.M.L.</a:t>
                </a:r>
              </a:p>
              <a:p>
                <a:r>
                  <a:rPr lang="en-US" dirty="0">
                    <a:effectLst/>
                    <a:latin typeface="Helvetica" pitchFamily="2" charset="0"/>
                  </a:rPr>
                  <a:t>acknowledges financial support from the Ministry of Education</a:t>
                </a:r>
              </a:p>
              <a:p>
                <a:r>
                  <a:rPr lang="en-US" dirty="0">
                    <a:effectLst/>
                    <a:latin typeface="Helvetica" pitchFamily="2" charset="0"/>
                  </a:rPr>
                  <a:t>(MOE-T2-1-085). Work at Los Alamos was carried</a:t>
                </a:r>
              </a:p>
              <a:p>
                <a:r>
                  <a:rPr lang="en-US" dirty="0">
                    <a:effectLst/>
                    <a:latin typeface="Helvetica" pitchFamily="2" charset="0"/>
                  </a:rPr>
                  <a:t>out under the auspices of the U.S. Department of Energy</a:t>
                </a:r>
              </a:p>
              <a:p>
                <a:r>
                  <a:rPr lang="en-US" dirty="0">
                    <a:effectLst/>
                    <a:latin typeface="Helvetica" pitchFamily="2" charset="0"/>
                  </a:rPr>
                  <a:t>(DOE) National Nuclear Security Administration under</a:t>
                </a:r>
              </a:p>
              <a:p>
                <a:r>
                  <a:rPr lang="en-US" dirty="0">
                    <a:effectLst/>
                    <a:latin typeface="Helvetica" pitchFamily="2" charset="0"/>
                  </a:rPr>
                  <a:t>Contract No. 89233218CNA000001, and was supported</a:t>
                </a:r>
              </a:p>
              <a:p>
                <a:r>
                  <a:rPr lang="en-US" dirty="0">
                    <a:effectLst/>
                    <a:latin typeface="Helvetica" pitchFamily="2" charset="0"/>
                  </a:rPr>
                  <a:t>by the LANL LDRD Program. This work is supported in</a:t>
                </a:r>
              </a:p>
              <a:p>
                <a:r>
                  <a:rPr lang="en-US" dirty="0">
                    <a:effectLst/>
                    <a:latin typeface="Helvetica" pitchFamily="2" charset="0"/>
                  </a:rPr>
                  <a:t>part by the Center for Integrated Nanotechnologies, a U.S.</a:t>
                </a:r>
              </a:p>
              <a:p>
                <a:r>
                  <a:rPr lang="en-US" dirty="0">
                    <a:effectLst/>
                    <a:latin typeface="Helvetica" pitchFamily="2" charset="0"/>
                  </a:rPr>
                  <a:t>DOE BES user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a:t>
                </a:r>
                <a:r>
                  <a:rPr kumimoji="0" lang="en-US" sz="1200" b="0" i="0" u="none" strike="noStrike" kern="1200" cap="none" spc="0" normalizeH="0" baseline="0" noProof="0" dirty="0" err="1">
                    <a:ln>
                      <a:noFill/>
                    </a:ln>
                    <a:solidFill>
                      <a:prstClr val="black"/>
                    </a:solidFill>
                    <a:effectLst/>
                    <a:uLnTx/>
                    <a:uFillTx/>
                    <a:latin typeface="Arial"/>
                    <a:ea typeface="+mn-ea"/>
                    <a:cs typeface="Arial"/>
                  </a:rPr>
                  <a:t>journals.aps.org</a:t>
                </a:r>
                <a:r>
                  <a:rPr kumimoji="0" lang="en-US" sz="1200" b="0" i="0" u="none" strike="noStrike" kern="1200" cap="none" spc="0" normalizeH="0" baseline="0" noProof="0" dirty="0">
                    <a:ln>
                      <a:noFill/>
                    </a:ln>
                    <a:solidFill>
                      <a:prstClr val="black"/>
                    </a:solidFill>
                    <a:effectLst/>
                    <a:uLnTx/>
                    <a:uFillTx/>
                    <a:latin typeface="Arial"/>
                    <a:ea typeface="+mn-ea"/>
                    <a:cs typeface="Arial"/>
                  </a:rPr>
                  <a:t>/</a:t>
                </a:r>
                <a:r>
                  <a:rPr kumimoji="0" lang="en-US" sz="1200" b="0" i="0" u="none" strike="noStrike" kern="1200" cap="none" spc="0" normalizeH="0" baseline="0" noProof="0" dirty="0" err="1">
                    <a:ln>
                      <a:noFill/>
                    </a:ln>
                    <a:solidFill>
                      <a:prstClr val="black"/>
                    </a:solidFill>
                    <a:effectLst/>
                    <a:uLnTx/>
                    <a:uFillTx/>
                    <a:latin typeface="Arial"/>
                    <a:ea typeface="+mn-ea"/>
                    <a:cs typeface="Arial"/>
                  </a:rPr>
                  <a:t>prxenergy</a:t>
                </a:r>
                <a:r>
                  <a:rPr kumimoji="0" lang="en-US" sz="1200" b="0" i="0" u="none" strike="noStrike" kern="1200" cap="none" spc="0" normalizeH="0" baseline="0" noProof="0" dirty="0">
                    <a:ln>
                      <a:noFill/>
                    </a:ln>
                    <a:solidFill>
                      <a:prstClr val="black"/>
                    </a:solidFill>
                    <a:effectLst/>
                    <a:uLnTx/>
                    <a:uFillTx/>
                    <a:latin typeface="Arial"/>
                    <a:ea typeface="+mn-ea"/>
                    <a:cs typeface="Arial"/>
                  </a:rPr>
                  <a:t>/pdf/10.1103/PRXEnergy.2.013001</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mc:Fallback>
      </mc:AlternateContent>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6082500-14DD-020F-D956-4316E5C28A51}"/>
              </a:ext>
            </a:extLst>
          </p:cNvPr>
          <p:cNvPicPr>
            <a:picLocks noChangeAspect="1"/>
          </p:cNvPicPr>
          <p:nvPr/>
        </p:nvPicPr>
        <p:blipFill>
          <a:blip r:embed="rId3"/>
          <a:stretch>
            <a:fillRect/>
          </a:stretch>
        </p:blipFill>
        <p:spPr>
          <a:xfrm>
            <a:off x="210249" y="3282436"/>
            <a:ext cx="2561365" cy="1775670"/>
          </a:xfrm>
          <a:prstGeom prst="rect">
            <a:avLst/>
          </a:prstGeom>
        </p:spPr>
      </p:pic>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p:txBody>
          <a:bodyPr>
            <a:noAutofit/>
          </a:bodyPr>
          <a:lstStyle/>
          <a:p>
            <a:pPr algn="ctr"/>
            <a:r>
              <a:rPr lang="en-US" sz="3000" dirty="0"/>
              <a:t>Evidence of Polaron Formation in Halide Perovskites via Carrier Effective Mass Measurements</a:t>
            </a:r>
            <a:endParaRPr lang="en-US" sz="3000" baseline="-25000" dirty="0"/>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p:txBody>
          <a:bodyPr/>
          <a:lstStyle/>
          <a:p>
            <a:fld id="{600448BA-62AF-4340-AB5F-316C0E06117B}" type="slidenum">
              <a:rPr lang="en-US" smtClean="0">
                <a:solidFill>
                  <a:srgbClr val="0F3F66"/>
                </a:solidFill>
              </a:rPr>
              <a:pPr/>
              <a:t>1</a:t>
            </a:fld>
            <a:endParaRPr lang="en-US" dirty="0">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466730" y="974118"/>
            <a:ext cx="6442838" cy="1621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r>
              <a:rPr lang="en-US" sz="1500" dirty="0">
                <a:latin typeface="+mj-lt"/>
              </a:rPr>
              <a:t>The first-of-its-kind demonstration combining time-resolved terahertz spectroscopy and transient absorption spectroscopy to extract the ultrafast change in the carrier effective mass after photoexcitation in halide perovskites. We observed a large and long-lived photoinduced enhancement of the carrier effective mass. </a:t>
            </a:r>
            <a:endParaRPr lang="en-US" sz="1500" baseline="-25000" dirty="0">
              <a:latin typeface="+mj-lt"/>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460794" y="4489338"/>
            <a:ext cx="6448773" cy="2089881"/>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182880" lvl="1" indent="-137160" fontAlgn="base">
              <a:spcAft>
                <a:spcPts val="200"/>
              </a:spcAft>
              <a:buFont typeface="Arial" panose="020B0604020202020204" pitchFamily="34" charset="0"/>
              <a:buChar char="•"/>
            </a:pPr>
            <a:r>
              <a:rPr lang="en-US" sz="1300" dirty="0">
                <a:latin typeface="+mj-lt"/>
              </a:rPr>
              <a:t>We performed time-resolved terahertz spectroscopy to measure the complex optical conductivity and investigate the photoinduced carriers in the mixed-halide perovskite FA</a:t>
            </a:r>
            <a:r>
              <a:rPr lang="en-US" sz="1300" baseline="-25000" dirty="0">
                <a:latin typeface="+mj-lt"/>
              </a:rPr>
              <a:t>0.85</a:t>
            </a:r>
            <a:r>
              <a:rPr lang="en-US" sz="1300" dirty="0">
                <a:latin typeface="+mj-lt"/>
              </a:rPr>
              <a:t>Cs</a:t>
            </a:r>
            <a:r>
              <a:rPr lang="en-US" sz="1300" baseline="-25000" dirty="0">
                <a:latin typeface="+mj-lt"/>
              </a:rPr>
              <a:t>0.15</a:t>
            </a:r>
            <a:r>
              <a:rPr lang="en-US" sz="1300" dirty="0">
                <a:latin typeface="+mj-lt"/>
              </a:rPr>
              <a:t>Pb(I</a:t>
            </a:r>
            <a:r>
              <a:rPr lang="en-US" sz="1300" baseline="-25000" dirty="0">
                <a:latin typeface="+mj-lt"/>
              </a:rPr>
              <a:t>0.97</a:t>
            </a:r>
            <a:r>
              <a:rPr lang="en-US" sz="1300" dirty="0">
                <a:latin typeface="+mj-lt"/>
              </a:rPr>
              <a:t>Br</a:t>
            </a:r>
            <a:r>
              <a:rPr lang="en-US" sz="1300" baseline="-25000" dirty="0">
                <a:latin typeface="+mj-lt"/>
              </a:rPr>
              <a:t>0.03</a:t>
            </a:r>
            <a:r>
              <a:rPr lang="en-US" sz="1300" dirty="0">
                <a:latin typeface="+mj-lt"/>
              </a:rPr>
              <a:t>)</a:t>
            </a:r>
            <a:r>
              <a:rPr lang="en-US" sz="1300" baseline="-25000" dirty="0">
                <a:latin typeface="+mj-lt"/>
              </a:rPr>
              <a:t>3</a:t>
            </a:r>
            <a:r>
              <a:rPr lang="en-US" sz="1300" dirty="0">
                <a:latin typeface="+mj-lt"/>
              </a:rPr>
              <a:t> (FCPIB).</a:t>
            </a:r>
            <a:endParaRPr lang="en-US" sz="1300" baseline="-25000" dirty="0">
              <a:latin typeface="+mj-lt"/>
            </a:endParaRPr>
          </a:p>
          <a:p>
            <a:pPr marL="182880" lvl="1" indent="-137160" fontAlgn="base">
              <a:spcAft>
                <a:spcPts val="200"/>
              </a:spcAft>
              <a:buFont typeface="Arial" panose="020B0604020202020204" pitchFamily="34" charset="0"/>
              <a:buChar char="•"/>
            </a:pPr>
            <a:r>
              <a:rPr lang="en-US" sz="1300" dirty="0">
                <a:latin typeface="+mj-lt"/>
              </a:rPr>
              <a:t>We measured the steady-state and transient absorption spectra to extract Fermi energy and band gap of FCPIB.</a:t>
            </a:r>
          </a:p>
          <a:p>
            <a:pPr marL="182880" lvl="1" indent="-137160" fontAlgn="base">
              <a:spcAft>
                <a:spcPts val="200"/>
              </a:spcAft>
              <a:buFont typeface="Arial" panose="020B0604020202020204" pitchFamily="34" charset="0"/>
              <a:buChar char="•"/>
            </a:pPr>
            <a:r>
              <a:rPr lang="en-US" sz="1300" dirty="0">
                <a:latin typeface="+mj-lt"/>
              </a:rPr>
              <a:t>Effective carrier mass was then analyzed within the </a:t>
            </a:r>
            <a:r>
              <a:rPr lang="en-US" sz="1300" dirty="0" err="1">
                <a:latin typeface="+mj-lt"/>
              </a:rPr>
              <a:t>Drude</a:t>
            </a:r>
            <a:r>
              <a:rPr lang="en-US" sz="1300" dirty="0">
                <a:latin typeface="+mj-lt"/>
              </a:rPr>
              <a:t> based models. </a:t>
            </a:r>
          </a:p>
        </p:txBody>
      </p:sp>
      <p:sp>
        <p:nvSpPr>
          <p:cNvPr id="11" name="TextBox 10">
            <a:extLst>
              <a:ext uri="{FF2B5EF4-FFF2-40B4-BE49-F238E27FC236}">
                <a16:creationId xmlns:a16="http://schemas.microsoft.com/office/drawing/2014/main" id="{502E4D5E-D341-4A76-BE66-1486E14FDA71}"/>
              </a:ext>
            </a:extLst>
          </p:cNvPr>
          <p:cNvSpPr txBox="1"/>
          <p:nvPr/>
        </p:nvSpPr>
        <p:spPr>
          <a:xfrm>
            <a:off x="8246531" y="2232028"/>
            <a:ext cx="227948" cy="215444"/>
          </a:xfrm>
          <a:prstGeom prst="rect">
            <a:avLst/>
          </a:prstGeom>
          <a:noFill/>
        </p:spPr>
        <p:txBody>
          <a:bodyPr wrap="none" rtlCol="0">
            <a:spAutoFit/>
          </a:bodyPr>
          <a:lstStyle/>
          <a:p>
            <a:r>
              <a:rPr lang="en-US" sz="800"/>
              <a:t>c</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460794" y="2682991"/>
            <a:ext cx="6448772" cy="1806347"/>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endParaRPr lang="en-US" altLang="ja-JP" sz="1500" b="1" dirty="0">
              <a:solidFill>
                <a:srgbClr val="0F6636"/>
              </a:solidFill>
              <a:latin typeface="+mn-lt"/>
              <a:ea typeface="Calibri" pitchFamily="34" charset="0"/>
              <a:cs typeface="Calibri"/>
            </a:endParaRPr>
          </a:p>
          <a:p>
            <a:pPr marL="0" marR="0" algn="just">
              <a:lnSpc>
                <a:spcPct val="107000"/>
              </a:lnSpc>
              <a:spcBef>
                <a:spcPts val="0"/>
              </a:spcBef>
              <a:spcAft>
                <a:spcPts val="800"/>
              </a:spcAft>
            </a:pPr>
            <a:r>
              <a:rPr lang="en-US" sz="1500" b="0" dirty="0">
                <a:solidFill>
                  <a:srgbClr val="222222"/>
                </a:solidFill>
                <a:effectLst/>
                <a:latin typeface="+mj-lt"/>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a:t>
            </a:r>
            <a:endParaRPr lang="en-US" sz="1500" dirty="0">
              <a:effectLst/>
              <a:latin typeface="+mj-lt"/>
              <a:ea typeface="DengXian" panose="02010600030101010101" pitchFamily="2" charset="-122"/>
              <a:cs typeface="Times New Roman" panose="02020603050405020304" pitchFamily="18" charset="0"/>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6083749" y="6165503"/>
            <a:ext cx="5929356" cy="692497"/>
          </a:xfrm>
          <a:prstGeom prst="rect">
            <a:avLst/>
          </a:prstGeom>
          <a:noFill/>
        </p:spPr>
        <p:txBody>
          <a:bodyPr wrap="square">
            <a:noAutofit/>
          </a:bodyPr>
          <a:lstStyle/>
          <a:p>
            <a:r>
              <a:rPr lang="en-US" sz="1200" dirty="0">
                <a:solidFill>
                  <a:srgbClr val="106636"/>
                </a:solidFill>
              </a:rPr>
              <a:t>Bao, D.; Chang, Q.; Chen, B.; Chen, X.; Sun, H.; Lam, Y. M.; Zhao, D.; Zhu, J.-X.; Chia, E. E. M. PRX Energy </a:t>
            </a:r>
            <a:r>
              <a:rPr lang="en-US" sz="1200" b="1" dirty="0">
                <a:solidFill>
                  <a:srgbClr val="106636"/>
                </a:solidFill>
              </a:rPr>
              <a:t>2</a:t>
            </a:r>
            <a:r>
              <a:rPr lang="en-US" sz="1200" dirty="0">
                <a:solidFill>
                  <a:srgbClr val="106636"/>
                </a:solidFill>
              </a:rPr>
              <a:t>, 013001 (2023)</a:t>
            </a:r>
          </a:p>
          <a:p>
            <a:endParaRPr lang="en-US" sz="300" dirty="0">
              <a:solidFill>
                <a:srgbClr val="106636"/>
              </a:solidFill>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363483" y="5088783"/>
            <a:ext cx="4815292" cy="812681"/>
          </a:xfrm>
          <a:prstGeom prst="rect">
            <a:avLst/>
          </a:prstGeom>
          <a:noFill/>
        </p:spPr>
        <p:txBody>
          <a:bodyPr wrap="square" rtlCol="0">
            <a:noAutofit/>
          </a:bodyPr>
          <a:lstStyle/>
          <a:p>
            <a:r>
              <a:rPr lang="en-US" sz="1200" dirty="0"/>
              <a:t>(a) Schematic of the transient absorption and frequency-resolved </a:t>
            </a:r>
          </a:p>
          <a:p>
            <a:r>
              <a:rPr lang="en-US" sz="1200" dirty="0"/>
              <a:t>time-resolved terahertz spectroscopy measurements. (b) Real part of photoconductivity. (c) Transient absorption spectra. (d) Calculated effective carrier mass using the Drue based models. </a:t>
            </a:r>
          </a:p>
        </p:txBody>
      </p:sp>
      <p:pic>
        <p:nvPicPr>
          <p:cNvPr id="4" name="Picture 3">
            <a:extLst>
              <a:ext uri="{FF2B5EF4-FFF2-40B4-BE49-F238E27FC236}">
                <a16:creationId xmlns:a16="http://schemas.microsoft.com/office/drawing/2014/main" id="{BF7394A3-5F01-AD48-3CC0-D860BCAFE17A}"/>
              </a:ext>
            </a:extLst>
          </p:cNvPr>
          <p:cNvPicPr>
            <a:picLocks noChangeAspect="1"/>
          </p:cNvPicPr>
          <p:nvPr/>
        </p:nvPicPr>
        <p:blipFill>
          <a:blip r:embed="rId4"/>
          <a:stretch>
            <a:fillRect/>
          </a:stretch>
        </p:blipFill>
        <p:spPr>
          <a:xfrm>
            <a:off x="426148" y="1268831"/>
            <a:ext cx="2544741" cy="1503710"/>
          </a:xfrm>
          <a:prstGeom prst="rect">
            <a:avLst/>
          </a:prstGeom>
        </p:spPr>
      </p:pic>
      <p:pic>
        <p:nvPicPr>
          <p:cNvPr id="7" name="Picture 6">
            <a:extLst>
              <a:ext uri="{FF2B5EF4-FFF2-40B4-BE49-F238E27FC236}">
                <a16:creationId xmlns:a16="http://schemas.microsoft.com/office/drawing/2014/main" id="{B03F7069-A283-7799-0A3D-42EDEFC97537}"/>
              </a:ext>
            </a:extLst>
          </p:cNvPr>
          <p:cNvPicPr>
            <a:picLocks noChangeAspect="1"/>
          </p:cNvPicPr>
          <p:nvPr/>
        </p:nvPicPr>
        <p:blipFill>
          <a:blip r:embed="rId5"/>
          <a:stretch>
            <a:fillRect/>
          </a:stretch>
        </p:blipFill>
        <p:spPr>
          <a:xfrm>
            <a:off x="2899999" y="1232218"/>
            <a:ext cx="2278776" cy="1775670"/>
          </a:xfrm>
          <a:prstGeom prst="rect">
            <a:avLst/>
          </a:prstGeom>
        </p:spPr>
      </p:pic>
      <p:pic>
        <p:nvPicPr>
          <p:cNvPr id="19" name="Picture 18">
            <a:extLst>
              <a:ext uri="{FF2B5EF4-FFF2-40B4-BE49-F238E27FC236}">
                <a16:creationId xmlns:a16="http://schemas.microsoft.com/office/drawing/2014/main" id="{848B1356-0C08-351A-C4B5-35D50BFC8F5E}"/>
              </a:ext>
            </a:extLst>
          </p:cNvPr>
          <p:cNvPicPr>
            <a:picLocks noChangeAspect="1"/>
          </p:cNvPicPr>
          <p:nvPr/>
        </p:nvPicPr>
        <p:blipFill>
          <a:blip r:embed="rId6"/>
          <a:stretch>
            <a:fillRect/>
          </a:stretch>
        </p:blipFill>
        <p:spPr>
          <a:xfrm>
            <a:off x="2952761" y="3267097"/>
            <a:ext cx="2278776" cy="1806347"/>
          </a:xfrm>
          <a:prstGeom prst="rect">
            <a:avLst/>
          </a:prstGeom>
        </p:spPr>
      </p:pic>
      <p:sp>
        <p:nvSpPr>
          <p:cNvPr id="26" name="Rectangle 25">
            <a:extLst>
              <a:ext uri="{FF2B5EF4-FFF2-40B4-BE49-F238E27FC236}">
                <a16:creationId xmlns:a16="http://schemas.microsoft.com/office/drawing/2014/main" id="{2C6BF5C7-56F3-C34D-F2BA-8D959A7211C4}"/>
              </a:ext>
            </a:extLst>
          </p:cNvPr>
          <p:cNvSpPr/>
          <p:nvPr/>
        </p:nvSpPr>
        <p:spPr>
          <a:xfrm>
            <a:off x="210249" y="3322668"/>
            <a:ext cx="202327" cy="307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79B89A7-F102-ADB6-3D54-312F8A92908C}"/>
              </a:ext>
            </a:extLst>
          </p:cNvPr>
          <p:cNvSpPr txBox="1"/>
          <p:nvPr/>
        </p:nvSpPr>
        <p:spPr>
          <a:xfrm>
            <a:off x="1598333" y="3068113"/>
            <a:ext cx="200372" cy="307777"/>
          </a:xfrm>
          <a:prstGeom prst="rect">
            <a:avLst/>
          </a:prstGeom>
          <a:noFill/>
        </p:spPr>
        <p:txBody>
          <a:bodyPr wrap="square" lIns="0" tIns="0" rIns="0" bIns="0" rtlCol="0">
            <a:noAutofit/>
          </a:bodyPr>
          <a:lstStyle/>
          <a:p>
            <a:r>
              <a:rPr lang="en-US" sz="1400" b="1" dirty="0"/>
              <a:t>c</a:t>
            </a:r>
          </a:p>
        </p:txBody>
      </p:sp>
      <p:sp>
        <p:nvSpPr>
          <p:cNvPr id="27" name="Rectangle 26">
            <a:extLst>
              <a:ext uri="{FF2B5EF4-FFF2-40B4-BE49-F238E27FC236}">
                <a16:creationId xmlns:a16="http://schemas.microsoft.com/office/drawing/2014/main" id="{27682D47-E53A-B512-4DFD-5297598F4C7E}"/>
              </a:ext>
            </a:extLst>
          </p:cNvPr>
          <p:cNvSpPr/>
          <p:nvPr/>
        </p:nvSpPr>
        <p:spPr>
          <a:xfrm>
            <a:off x="2609441" y="2419394"/>
            <a:ext cx="163521" cy="250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3AD6374B-C034-B6A4-66EA-F7A4CF701BBF}"/>
              </a:ext>
            </a:extLst>
          </p:cNvPr>
          <p:cNvSpPr txBox="1"/>
          <p:nvPr/>
        </p:nvSpPr>
        <p:spPr>
          <a:xfrm>
            <a:off x="4178808" y="3072384"/>
            <a:ext cx="200371" cy="215444"/>
          </a:xfrm>
          <a:prstGeom prst="rect">
            <a:avLst/>
          </a:prstGeom>
          <a:noFill/>
        </p:spPr>
        <p:txBody>
          <a:bodyPr wrap="square" lIns="0" tIns="0" rIns="0" bIns="0" rtlCol="0">
            <a:noAutofit/>
          </a:bodyPr>
          <a:lstStyle/>
          <a:p>
            <a:r>
              <a:rPr lang="en-US" sz="1400" b="1" dirty="0"/>
              <a:t>d</a:t>
            </a:r>
          </a:p>
        </p:txBody>
      </p:sp>
      <p:pic>
        <p:nvPicPr>
          <p:cNvPr id="9" name="Picture 8">
            <a:extLst>
              <a:ext uri="{FF2B5EF4-FFF2-40B4-BE49-F238E27FC236}">
                <a16:creationId xmlns:a16="http://schemas.microsoft.com/office/drawing/2014/main" id="{A513D8A6-4405-FED7-1229-F2E93028F49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46862" y="6215959"/>
            <a:ext cx="1261440" cy="452400"/>
          </a:xfrm>
          <a:prstGeom prst="rect">
            <a:avLst/>
          </a:prstGeom>
        </p:spPr>
      </p:pic>
      <p:pic>
        <p:nvPicPr>
          <p:cNvPr id="18" name="Picture 17">
            <a:extLst>
              <a:ext uri="{FF2B5EF4-FFF2-40B4-BE49-F238E27FC236}">
                <a16:creationId xmlns:a16="http://schemas.microsoft.com/office/drawing/2014/main" id="{46AB94F6-A152-4FF9-2202-DBBECE40A5D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77056" y="6181344"/>
            <a:ext cx="594360" cy="593819"/>
          </a:xfrm>
          <a:prstGeom prst="rect">
            <a:avLst/>
          </a:prstGeom>
        </p:spPr>
      </p:pic>
      <p:sp>
        <p:nvSpPr>
          <p:cNvPr id="20" name="TextBox 19">
            <a:extLst>
              <a:ext uri="{FF2B5EF4-FFF2-40B4-BE49-F238E27FC236}">
                <a16:creationId xmlns:a16="http://schemas.microsoft.com/office/drawing/2014/main" id="{BB7C43B2-3864-71CD-8511-D34F6BDAE5EC}"/>
              </a:ext>
            </a:extLst>
          </p:cNvPr>
          <p:cNvSpPr txBox="1"/>
          <p:nvPr/>
        </p:nvSpPr>
        <p:spPr>
          <a:xfrm>
            <a:off x="82296" y="6007608"/>
            <a:ext cx="4966029" cy="208351"/>
          </a:xfrm>
          <a:prstGeom prst="rect">
            <a:avLst/>
          </a:prstGeom>
          <a:noFill/>
        </p:spPr>
        <p:txBody>
          <a:bodyPr wrap="square" lIns="0" tIns="0" rIns="0" bIns="0" rtlCol="0">
            <a:noAutofit/>
          </a:bodyPr>
          <a:lstStyle/>
          <a:p>
            <a:r>
              <a:rPr lang="en-US" sz="1100" dirty="0">
                <a:solidFill>
                  <a:srgbClr val="106600"/>
                </a:solidFill>
              </a:rPr>
              <a:t>This work was performed in part at The Center for Integrated Nanotechnologies.</a:t>
            </a:r>
          </a:p>
        </p:txBody>
      </p:sp>
      <p:sp>
        <p:nvSpPr>
          <p:cNvPr id="14" name="TextBox 13">
            <a:extLst>
              <a:ext uri="{FF2B5EF4-FFF2-40B4-BE49-F238E27FC236}">
                <a16:creationId xmlns:a16="http://schemas.microsoft.com/office/drawing/2014/main" id="{89A51E7A-B93A-2B1D-2D4A-6B2C6570B3F4}"/>
              </a:ext>
            </a:extLst>
          </p:cNvPr>
          <p:cNvSpPr txBox="1"/>
          <p:nvPr/>
        </p:nvSpPr>
        <p:spPr>
          <a:xfrm>
            <a:off x="1598334" y="1053387"/>
            <a:ext cx="200371" cy="215444"/>
          </a:xfrm>
          <a:prstGeom prst="rect">
            <a:avLst/>
          </a:prstGeom>
          <a:noFill/>
        </p:spPr>
        <p:txBody>
          <a:bodyPr wrap="square" lIns="0" tIns="0" rIns="0" bIns="0" rtlCol="0">
            <a:noAutofit/>
          </a:bodyPr>
          <a:lstStyle/>
          <a:p>
            <a:r>
              <a:rPr lang="en-US" sz="1400" b="1" dirty="0"/>
              <a:t>a</a:t>
            </a:r>
          </a:p>
        </p:txBody>
      </p:sp>
      <p:sp>
        <p:nvSpPr>
          <p:cNvPr id="15" name="TextBox 14">
            <a:extLst>
              <a:ext uri="{FF2B5EF4-FFF2-40B4-BE49-F238E27FC236}">
                <a16:creationId xmlns:a16="http://schemas.microsoft.com/office/drawing/2014/main" id="{8754C935-1C83-D266-0607-BB79FEFFE693}"/>
              </a:ext>
            </a:extLst>
          </p:cNvPr>
          <p:cNvSpPr txBox="1"/>
          <p:nvPr/>
        </p:nvSpPr>
        <p:spPr>
          <a:xfrm>
            <a:off x="4174236" y="1051560"/>
            <a:ext cx="198805" cy="215444"/>
          </a:xfrm>
          <a:prstGeom prst="rect">
            <a:avLst/>
          </a:prstGeom>
          <a:noFill/>
        </p:spPr>
        <p:txBody>
          <a:bodyPr wrap="square" lIns="0" tIns="0" rIns="0" bIns="0" rtlCol="0">
            <a:noAutofit/>
          </a:bodyPr>
          <a:lstStyle/>
          <a:p>
            <a:r>
              <a:rPr lang="en-US" sz="1400" b="1" dirty="0"/>
              <a:t>b</a:t>
            </a:r>
          </a:p>
        </p:txBody>
      </p:sp>
      <p:sp>
        <p:nvSpPr>
          <p:cNvPr id="22" name="TextBox 21">
            <a:extLst>
              <a:ext uri="{FF2B5EF4-FFF2-40B4-BE49-F238E27FC236}">
                <a16:creationId xmlns:a16="http://schemas.microsoft.com/office/drawing/2014/main" id="{AE352487-009A-BC4C-4C4E-F3A86BD3913F}"/>
              </a:ext>
            </a:extLst>
          </p:cNvPr>
          <p:cNvSpPr txBox="1"/>
          <p:nvPr/>
        </p:nvSpPr>
        <p:spPr>
          <a:xfrm>
            <a:off x="210249" y="3267097"/>
            <a:ext cx="306469"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8823</TotalTime>
  <Words>684</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Cambria Math</vt:lpstr>
      <vt:lpstr>Corbel</vt:lpstr>
      <vt:lpstr>Helvetica</vt:lpstr>
      <vt:lpstr>Verdana</vt:lpstr>
      <vt:lpstr>Wingdings 3</vt:lpstr>
      <vt:lpstr>DOE SC Theme - Green v13 (16x9)</vt:lpstr>
      <vt:lpstr>Evidence of Polaron Formation in Halide Perovskites via Carrier Effective Mass Measurements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452</cp:revision>
  <cp:lastPrinted>2021-03-18T13:29:33Z</cp:lastPrinted>
  <dcterms:created xsi:type="dcterms:W3CDTF">2020-04-15T21:20:35Z</dcterms:created>
  <dcterms:modified xsi:type="dcterms:W3CDTF">2023-04-03T17:52:49Z</dcterms:modified>
</cp:coreProperties>
</file>