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00"/>
    <a:srgbClr val="0F6636"/>
    <a:srgbClr val="106636"/>
    <a:srgbClr val="000000"/>
    <a:srgbClr val="0000FF"/>
    <a:srgbClr val="F2F2F2"/>
    <a:srgbClr val="5AE838"/>
    <a:srgbClr val="9966FF"/>
    <a:srgbClr val="0099FF"/>
    <a:srgbClr val="33CC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2172" autoAdjust="0"/>
  </p:normalViewPr>
  <p:slideViewPr>
    <p:cSldViewPr snapToGrid="0">
      <p:cViewPr varScale="1">
        <p:scale>
          <a:sx n="117" d="100"/>
          <a:sy n="117" d="100"/>
        </p:scale>
        <p:origin x="2058" y="96"/>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1/24/2024</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1/24/2024</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p>
          <a:p>
            <a:r>
              <a:rPr lang="en-US" sz="5400" b="0" i="0" dirty="0">
                <a:solidFill>
                  <a:srgbClr val="1F1F1F"/>
                </a:solidFill>
                <a:effectLst/>
                <a:latin typeface="ElsevierSans"/>
              </a:rPr>
              <a:t>Redox flow batteries (RFBs) that incorporate solid energy-storing materials are attractive for high-capacity grid-scale energy storage due to their markedly higher theoretical energy densities compared to their fully liquid counterparts. However, this promise of higher energy density comes at the expense of rate capability. In this work we exploit a </a:t>
            </a:r>
            <a:r>
              <a:rPr lang="en-US" sz="5400" b="0" i="0" dirty="0" err="1">
                <a:solidFill>
                  <a:srgbClr val="1F1F1F"/>
                </a:solidFill>
                <a:effectLst/>
                <a:latin typeface="ElsevierSans"/>
              </a:rPr>
              <a:t>ZnO</a:t>
            </a:r>
            <a:r>
              <a:rPr lang="en-US" sz="5400" b="0" i="0" dirty="0">
                <a:solidFill>
                  <a:srgbClr val="1F1F1F"/>
                </a:solidFill>
                <a:effectLst/>
                <a:latin typeface="ElsevierSans"/>
              </a:rPr>
              <a:t> nanorod-decorated Ni foam scaffold to create a high surface area Li metal anode capable of rates up to 10 mA cm−2, a 10× improvement over traditional planar designs. The </a:t>
            </a:r>
            <a:r>
              <a:rPr lang="en-US" sz="5400" b="0" i="0" dirty="0" err="1">
                <a:solidFill>
                  <a:srgbClr val="1F1F1F"/>
                </a:solidFill>
                <a:effectLst/>
                <a:latin typeface="ElsevierSans"/>
              </a:rPr>
              <a:t>ZnO</a:t>
            </a:r>
            <a:r>
              <a:rPr lang="en-US" sz="5400" b="0" i="0" dirty="0">
                <a:solidFill>
                  <a:srgbClr val="1F1F1F"/>
                </a:solidFill>
                <a:effectLst/>
                <a:latin typeface="ElsevierSans"/>
              </a:rPr>
              <a:t> nanorods enhance Li metal wettability and promote uniform Li nucleation, allowing the RFB to be initially operated with a </a:t>
            </a:r>
            <a:r>
              <a:rPr lang="en-US" sz="5400" b="0" i="0" dirty="0" err="1">
                <a:solidFill>
                  <a:srgbClr val="1F1F1F"/>
                </a:solidFill>
                <a:effectLst/>
                <a:latin typeface="ElsevierSans"/>
              </a:rPr>
              <a:t>prelithiated</a:t>
            </a:r>
            <a:r>
              <a:rPr lang="en-US" sz="5400" b="0" i="0" dirty="0">
                <a:solidFill>
                  <a:srgbClr val="1F1F1F"/>
                </a:solidFill>
                <a:effectLst/>
                <a:latin typeface="ElsevierSans"/>
              </a:rPr>
              <a:t> (charged) anode, or with a safety-conscious, Li-less, fully discharged anode. 5 </a:t>
            </a:r>
            <a:r>
              <a:rPr lang="en-US" sz="5400" b="0" i="0" dirty="0" err="1">
                <a:solidFill>
                  <a:srgbClr val="1F1F1F"/>
                </a:solidFill>
                <a:effectLst/>
                <a:latin typeface="ElsevierSans"/>
              </a:rPr>
              <a:t>mgS</a:t>
            </a:r>
            <a:r>
              <a:rPr lang="en-US" sz="5400" b="0" i="0" dirty="0">
                <a:solidFill>
                  <a:srgbClr val="1F1F1F"/>
                </a:solidFill>
                <a:effectLst/>
                <a:latin typeface="ElsevierSans"/>
              </a:rPr>
              <a:t> cm−1 were cycled using a mediated S cathode, whereby redox mediators help oxidize and reduce solid S particles. At 2.4 </a:t>
            </a:r>
            <a:r>
              <a:rPr lang="en-US" sz="5400" b="0" i="0" dirty="0" err="1">
                <a:solidFill>
                  <a:srgbClr val="1F1F1F"/>
                </a:solidFill>
                <a:effectLst/>
                <a:latin typeface="ElsevierSans"/>
              </a:rPr>
              <a:t>mgS</a:t>
            </a:r>
            <a:r>
              <a:rPr lang="en-US" sz="5400" b="0" i="0" dirty="0">
                <a:solidFill>
                  <a:srgbClr val="1F1F1F"/>
                </a:solidFill>
                <a:effectLst/>
                <a:latin typeface="ElsevierSans"/>
              </a:rPr>
              <a:t> cm−2 and 10 mA cm−2, the RFB becomes limited by the mediation of solid S. Nevertheless, a respectable energy density of 20.3 </a:t>
            </a:r>
            <a:r>
              <a:rPr lang="en-US" sz="5400" b="0" i="0" dirty="0" err="1">
                <a:solidFill>
                  <a:srgbClr val="1F1F1F"/>
                </a:solidFill>
                <a:effectLst/>
                <a:latin typeface="ElsevierSans"/>
              </a:rPr>
              <a:t>Wh</a:t>
            </a:r>
            <a:r>
              <a:rPr lang="en-US" sz="5400" b="0" i="0" dirty="0">
                <a:solidFill>
                  <a:srgbClr val="1F1F1F"/>
                </a:solidFill>
                <a:effectLst/>
                <a:latin typeface="ElsevierSans"/>
              </a:rPr>
              <a:t> L−1 is demonstrated, allowing considerable increase if the S mediation rate can be further improved. Lessons learned here may be broadly applied to RFBs with alkali metal anodes, offering an avenue for safe, dense, grid-scale energy storage.</a:t>
            </a:r>
            <a:br>
              <a:rPr lang="en-US" sz="5400" b="0" i="0" dirty="0">
                <a:solidFill>
                  <a:srgbClr val="1F1F1F"/>
                </a:solidFill>
                <a:effectLst/>
                <a:latin typeface="ElsevierSan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p>
          <a:p>
            <a:r>
              <a:rPr lang="en-US" b="0" i="0" dirty="0">
                <a:solidFill>
                  <a:srgbClr val="1F1F1F"/>
                </a:solidFill>
                <a:effectLst/>
                <a:latin typeface="ElsevierGulliver"/>
              </a:rPr>
              <a:t>The authors thank </a:t>
            </a:r>
            <a:r>
              <a:rPr lang="en-US" b="0" i="0" dirty="0" err="1">
                <a:solidFill>
                  <a:srgbClr val="1F1F1F"/>
                </a:solidFill>
                <a:effectLst/>
                <a:latin typeface="ElsevierGulliver"/>
              </a:rPr>
              <a:t>Cassandria</a:t>
            </a:r>
            <a:r>
              <a:rPr lang="en-US" b="0" i="0" dirty="0">
                <a:solidFill>
                  <a:srgbClr val="1F1F1F"/>
                </a:solidFill>
                <a:effectLst/>
                <a:latin typeface="ElsevierGulliver"/>
              </a:rPr>
              <a:t> Jenkins for help designing the RFB flow field and W. Bachman for help preparing cell materials. This work was supported by the U.S. Department of Energy's Office of Electricity through the Energy Storage Program, managed by Dr. Imre </a:t>
            </a:r>
            <a:r>
              <a:rPr lang="en-US" b="0" i="0" dirty="0" err="1">
                <a:solidFill>
                  <a:srgbClr val="1F1F1F"/>
                </a:solidFill>
                <a:effectLst/>
                <a:latin typeface="ElsevierGulliver"/>
              </a:rPr>
              <a:t>Gyuk</a:t>
            </a:r>
            <a:r>
              <a:rPr lang="en-US" b="0" i="0" dirty="0">
                <a:solidFill>
                  <a:srgbClr val="1F1F1F"/>
                </a:solidFill>
                <a:effectLst/>
                <a:latin typeface="ElsevierGulliver"/>
              </a:rPr>
              <a:t>. Sandia National Laboratories is a multi-mission laboratory managed and operated by National Technology and Engineering Solutions of Sandia, LLC, a wholly-owned subsidiary of Honeywell International, Inc., for the U.S. Department of Energy's National Nuclear Security Administration under contract DE-NA0003525. This written work is authored by an employee of NTESS. The employee, not NTESS, owns the right, title and interest in and to the written work and is responsible for its contents. Any subjective views or opinions that might be expressed in the paper do not necessarily represent the views of the U.S. Department of Energy or the United States Government. The publisher acknowledges that the US Government retains a non-exclusive, paid-up, irrevocable, world-wide license to publish or reproduce the published form of this written work or allow others to do so, for US Government purposes. The DOE will provide public access to results of federally sponsored research in accordance with the DOE Public Access Plan. This work was performed, in part, at the Center for Integrated Nanotechnologies, an Office of Science User Facility operated for the U.S. Department of Energy (DOE) Office of Science. Los Alamos National Laboratory, an affirmative action equal opportunity employer, is managed by Triad National Security, LLC for the U.S. Department of Energy's NNSA, under contract 89233218CNA000001.</a:t>
            </a:r>
          </a:p>
          <a:p>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https://www.sciencedirect.com/science/article/pii/S2352152X23021643</a:t>
            </a:r>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p:txBody>
          <a:bodyPr>
            <a:noAutofit/>
          </a:bodyPr>
          <a:lstStyle/>
          <a:p>
            <a:pPr algn="ctr"/>
            <a:r>
              <a:rPr lang="en-US" sz="3000" dirty="0"/>
              <a:t>Fast Cycling of “Anode-less” Li-S Flow Batteries</a:t>
            </a:r>
            <a:endParaRPr lang="en-US" sz="3000" baseline="-25000" dirty="0"/>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68805" y="1038534"/>
            <a:ext cx="11587844" cy="850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oAutofit/>
          </a:bodyPr>
          <a:lstStyle/>
          <a:p>
            <a:r>
              <a:rPr lang="en-US" sz="2000" b="1" dirty="0">
                <a:solidFill>
                  <a:srgbClr val="0F6636"/>
                </a:solidFill>
                <a:latin typeface="+mj-lt"/>
                <a:ea typeface="Calibri" pitchFamily="34" charset="0"/>
                <a:cs typeface="Calibri"/>
              </a:rPr>
              <a:t>Scientific Achievement</a:t>
            </a:r>
          </a:p>
          <a:p>
            <a:r>
              <a:rPr lang="en-US" dirty="0" err="1">
                <a:latin typeface="+mj-lt"/>
              </a:rPr>
              <a:t>ZnO</a:t>
            </a:r>
            <a:r>
              <a:rPr lang="en-US" dirty="0">
                <a:latin typeface="+mj-lt"/>
              </a:rPr>
              <a:t> nanorod-decorated Ni foam scaffold creates a high surface area Li metal anode capable of rates up to 10× improvement over traditional planar designs for Li-metal-based redox flow batteries.</a:t>
            </a:r>
            <a:endParaRPr lang="en-US" baseline="-25000" dirty="0">
              <a:latin typeface="+mj-lt"/>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4670908" y="3910692"/>
            <a:ext cx="7217094" cy="1849945"/>
          </a:xfrm>
          <a:prstGeom prst="rect">
            <a:avLst/>
          </a:prstGeom>
          <a:noFill/>
        </p:spPr>
        <p:txBody>
          <a:bodyPr wrap="square" lIns="0" tIns="0" rIns="0" bIns="0" rtlCol="0">
            <a:noAutofit/>
          </a:bodyPr>
          <a:lstStyle/>
          <a:p>
            <a:r>
              <a:rPr lang="en-US" altLang="ja-JP" b="1" dirty="0">
                <a:solidFill>
                  <a:srgbClr val="0F6636"/>
                </a:solidFill>
                <a:latin typeface="+mj-lt"/>
                <a:ea typeface="Calibri" pitchFamily="34" charset="0"/>
                <a:cs typeface="Calibri"/>
              </a:rPr>
              <a:t>Research Details</a:t>
            </a:r>
          </a:p>
          <a:p>
            <a:pPr marL="182880" lvl="1" indent="-137160" fontAlgn="base">
              <a:spcAft>
                <a:spcPts val="200"/>
              </a:spcAft>
              <a:buFont typeface="Arial" panose="020B0604020202020204" pitchFamily="34" charset="0"/>
              <a:buChar char="•"/>
            </a:pPr>
            <a:r>
              <a:rPr lang="en-US" dirty="0">
                <a:latin typeface="+mj-lt"/>
              </a:rPr>
              <a:t>High surface area scaffold enables fast cycling of Li-S RFBs at 10 mA cm</a:t>
            </a:r>
            <a:r>
              <a:rPr lang="en-US" baseline="30000" dirty="0">
                <a:latin typeface="+mj-lt"/>
              </a:rPr>
              <a:t>−2 </a:t>
            </a:r>
            <a:r>
              <a:rPr lang="en-US" dirty="0">
                <a:latin typeface="+mj-lt"/>
              </a:rPr>
              <a:t>with a Coulombic efficiency (CE) of 98.9 %.</a:t>
            </a:r>
          </a:p>
          <a:p>
            <a:pPr marL="182880" lvl="1" indent="-137160" fontAlgn="base">
              <a:spcAft>
                <a:spcPts val="200"/>
              </a:spcAft>
              <a:buFont typeface="Arial" panose="020B0604020202020204" pitchFamily="34" charset="0"/>
              <a:buChar char="•"/>
            </a:pPr>
            <a:r>
              <a:rPr lang="it-IT" dirty="0">
                <a:latin typeface="+mj-lt"/>
              </a:rPr>
              <a:t>ZnO nanorods enhance Li wettability.</a:t>
            </a:r>
          </a:p>
          <a:p>
            <a:pPr marL="182880" lvl="1" indent="-137160" fontAlgn="base">
              <a:spcAft>
                <a:spcPts val="200"/>
              </a:spcAft>
              <a:buFont typeface="Arial" panose="020B0604020202020204" pitchFamily="34" charset="0"/>
              <a:buChar char="•"/>
            </a:pPr>
            <a:r>
              <a:rPr lang="en-US" dirty="0">
                <a:latin typeface="+mj-lt"/>
              </a:rPr>
              <a:t>“Anode-less” design enhances safety and decreases cost.</a:t>
            </a:r>
          </a:p>
          <a:p>
            <a:pPr marL="182880" lvl="1" indent="-137160" fontAlgn="base">
              <a:spcAft>
                <a:spcPts val="200"/>
              </a:spcAft>
              <a:buFont typeface="Arial" panose="020B0604020202020204" pitchFamily="34" charset="0"/>
              <a:buChar char="•"/>
            </a:pPr>
            <a:r>
              <a:rPr lang="en-US" dirty="0">
                <a:latin typeface="+mj-lt"/>
              </a:rPr>
              <a:t>&gt;20 </a:t>
            </a:r>
            <a:r>
              <a:rPr lang="en-US" dirty="0" err="1">
                <a:latin typeface="+mj-lt"/>
              </a:rPr>
              <a:t>Wh</a:t>
            </a:r>
            <a:r>
              <a:rPr lang="en-US" dirty="0">
                <a:latin typeface="+mj-lt"/>
              </a:rPr>
              <a:t> L</a:t>
            </a:r>
            <a:r>
              <a:rPr lang="en-US" baseline="30000" dirty="0">
                <a:latin typeface="+mj-lt"/>
              </a:rPr>
              <a:t>−1</a:t>
            </a:r>
            <a:r>
              <a:rPr lang="en-US" dirty="0">
                <a:latin typeface="+mj-lt"/>
              </a:rPr>
              <a:t> energy density feasible with further room for improvement.</a:t>
            </a:r>
          </a:p>
        </p:txBody>
      </p:sp>
      <p:sp>
        <p:nvSpPr>
          <p:cNvPr id="12" name="TextBox 11">
            <a:extLst>
              <a:ext uri="{FF2B5EF4-FFF2-40B4-BE49-F238E27FC236}">
                <a16:creationId xmlns:a16="http://schemas.microsoft.com/office/drawing/2014/main" id="{59E5A144-7E9E-487C-8E31-0FE4415AA73E}"/>
              </a:ext>
            </a:extLst>
          </p:cNvPr>
          <p:cNvSpPr txBox="1"/>
          <p:nvPr/>
        </p:nvSpPr>
        <p:spPr>
          <a:xfrm>
            <a:off x="4531253" y="1949566"/>
            <a:ext cx="7381282" cy="1692859"/>
          </a:xfrm>
          <a:prstGeom prst="rect">
            <a:avLst/>
          </a:prstGeom>
          <a:noFill/>
        </p:spPr>
        <p:txBody>
          <a:bodyPr wrap="square" lIns="0" tIns="0" rIns="0" bIns="0" rtlCol="0">
            <a:noAutofit/>
          </a:bodyPr>
          <a:lstStyle/>
          <a:p>
            <a:r>
              <a:rPr lang="en-US" altLang="ja-JP" sz="2000" b="1" dirty="0">
                <a:solidFill>
                  <a:srgbClr val="0F6636"/>
                </a:solidFill>
                <a:latin typeface="+mj-lt"/>
                <a:ea typeface="Calibri" pitchFamily="34" charset="0"/>
                <a:cs typeface="Calibri"/>
              </a:rPr>
              <a:t>Significance and Impact</a:t>
            </a:r>
            <a:endParaRPr lang="en-US" altLang="ja-JP" sz="1500" b="1" dirty="0">
              <a:solidFill>
                <a:srgbClr val="0F6636"/>
              </a:solidFill>
              <a:latin typeface="+mn-lt"/>
              <a:ea typeface="Calibri" pitchFamily="34" charset="0"/>
              <a:cs typeface="Calibri"/>
            </a:endParaRPr>
          </a:p>
          <a:p>
            <a:pPr marL="0" marR="0">
              <a:spcBef>
                <a:spcPts val="0"/>
              </a:spcBef>
              <a:spcAft>
                <a:spcPts val="800"/>
              </a:spcAft>
            </a:pPr>
            <a:r>
              <a:rPr lang="en-US" b="0" dirty="0">
                <a:solidFill>
                  <a:srgbClr val="222222"/>
                </a:solidFill>
                <a:effectLst/>
                <a:latin typeface="+mj-lt"/>
                <a:ea typeface="DengXian" panose="02010600030101010101" pitchFamily="2" charset="-122"/>
                <a:cs typeface="Times New Roman" panose="02020603050405020304" pitchFamily="18" charset="0"/>
              </a:rPr>
              <a:t>In this work, researchers combine a high surface area anode scaffold with a redox mediated Li-S flow battery to increase the charge rate of the system. The combined fast cycling and scalability suggest a promising path forward for redox mediated Li-S flow batteries for grid scale energy storage.</a:t>
            </a:r>
            <a:endParaRPr lang="en-US" dirty="0">
              <a:effectLst/>
              <a:latin typeface="+mj-lt"/>
              <a:ea typeface="DengXian" panose="02010600030101010101" pitchFamily="2" charset="-122"/>
              <a:cs typeface="Times New Roman" panose="02020603050405020304" pitchFamily="18" charset="0"/>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4670909" y="6122484"/>
            <a:ext cx="6522327" cy="515883"/>
          </a:xfrm>
          <a:prstGeom prst="rect">
            <a:avLst/>
          </a:prstGeom>
          <a:noFill/>
          <a:ln>
            <a:noFill/>
          </a:ln>
        </p:spPr>
        <p:txBody>
          <a:bodyPr wrap="square">
            <a:noAutofit/>
          </a:bodyPr>
          <a:lstStyle/>
          <a:p>
            <a:r>
              <a:rPr lang="en-US" sz="1200" b="0" i="0" dirty="0">
                <a:solidFill>
                  <a:srgbClr val="1C1D1E"/>
                </a:solidFill>
                <a:effectLst/>
                <a:latin typeface="Open Sans"/>
              </a:rPr>
              <a:t>Meyerson, M.; </a:t>
            </a:r>
            <a:r>
              <a:rPr lang="en-US" sz="1200" b="0" i="0" dirty="0" err="1">
                <a:solidFill>
                  <a:srgbClr val="1C1D1E"/>
                </a:solidFill>
                <a:effectLst/>
                <a:latin typeface="Open Sans"/>
              </a:rPr>
              <a:t>Maraschky</a:t>
            </a:r>
            <a:r>
              <a:rPr lang="en-US" sz="1200" b="0" i="0" dirty="0">
                <a:solidFill>
                  <a:srgbClr val="1C1D1E"/>
                </a:solidFill>
                <a:effectLst/>
                <a:latin typeface="Open Sans"/>
              </a:rPr>
              <a:t>, A.; Watt, J.; Small, L. “Fast </a:t>
            </a:r>
            <a:r>
              <a:rPr lang="en-US" sz="1200" dirty="0">
                <a:solidFill>
                  <a:srgbClr val="1C1D1E"/>
                </a:solidFill>
                <a:latin typeface="Open Sans"/>
              </a:rPr>
              <a:t>C</a:t>
            </a:r>
            <a:r>
              <a:rPr lang="en-US" sz="1200" b="0" i="0" dirty="0">
                <a:solidFill>
                  <a:srgbClr val="1C1D1E"/>
                </a:solidFill>
                <a:effectLst/>
                <a:latin typeface="Open Sans"/>
              </a:rPr>
              <a:t>ycling of “Anode-less”, </a:t>
            </a:r>
            <a:r>
              <a:rPr lang="en-US" sz="1200" dirty="0">
                <a:solidFill>
                  <a:srgbClr val="1C1D1E"/>
                </a:solidFill>
                <a:latin typeface="Open Sans"/>
              </a:rPr>
              <a:t>R</a:t>
            </a:r>
            <a:r>
              <a:rPr lang="en-US" sz="1200" b="0" i="0" dirty="0">
                <a:solidFill>
                  <a:srgbClr val="1C1D1E"/>
                </a:solidFill>
                <a:effectLst/>
                <a:latin typeface="Open Sans"/>
              </a:rPr>
              <a:t>edox-mediated Li-S Flow </a:t>
            </a:r>
            <a:r>
              <a:rPr lang="en-US" sz="1200" dirty="0">
                <a:solidFill>
                  <a:srgbClr val="1C1D1E"/>
                </a:solidFill>
                <a:latin typeface="Open Sans"/>
              </a:rPr>
              <a:t>B</a:t>
            </a:r>
            <a:r>
              <a:rPr lang="en-US" sz="1200" b="0" i="0" dirty="0">
                <a:solidFill>
                  <a:srgbClr val="1C1D1E"/>
                </a:solidFill>
                <a:effectLst/>
                <a:latin typeface="Open Sans"/>
              </a:rPr>
              <a:t>atteries</a:t>
            </a:r>
            <a:r>
              <a:rPr lang="en-US" sz="1200" dirty="0">
                <a:solidFill>
                  <a:srgbClr val="1C1D1E"/>
                </a:solidFill>
                <a:latin typeface="Open Sans"/>
              </a:rPr>
              <a:t>.”</a:t>
            </a:r>
            <a:r>
              <a:rPr lang="en-US" sz="1200" b="0" i="0" dirty="0">
                <a:solidFill>
                  <a:srgbClr val="1C1D1E"/>
                </a:solidFill>
                <a:effectLst/>
                <a:latin typeface="Open Sans"/>
              </a:rPr>
              <a:t> </a:t>
            </a:r>
            <a:r>
              <a:rPr lang="en-US" sz="1200" b="0" i="1" dirty="0">
                <a:solidFill>
                  <a:srgbClr val="1C1D1E"/>
                </a:solidFill>
                <a:effectLst/>
                <a:latin typeface="Open Sans"/>
              </a:rPr>
              <a:t>Journal of Energy Storage</a:t>
            </a:r>
            <a:r>
              <a:rPr lang="en-US" sz="1200" dirty="0">
                <a:solidFill>
                  <a:srgbClr val="1C1D1E"/>
                </a:solidFill>
                <a:latin typeface="Open Sans"/>
              </a:rPr>
              <a:t>.</a:t>
            </a:r>
            <a:r>
              <a:rPr lang="en-US" sz="1200" b="0" i="0" dirty="0">
                <a:solidFill>
                  <a:srgbClr val="1C1D1E"/>
                </a:solidFill>
                <a:effectLst/>
                <a:latin typeface="Open Sans"/>
              </a:rPr>
              <a:t> doi.org/10.1016/j.est.2023.108767</a:t>
            </a:r>
            <a:endParaRPr lang="en-US" sz="300" dirty="0">
              <a:solidFill>
                <a:srgbClr val="106636"/>
              </a:solidFill>
            </a:endParaRPr>
          </a:p>
        </p:txBody>
      </p:sp>
      <p:sp>
        <p:nvSpPr>
          <p:cNvPr id="25" name="TextBox 24">
            <a:extLst>
              <a:ext uri="{FF2B5EF4-FFF2-40B4-BE49-F238E27FC236}">
                <a16:creationId xmlns:a16="http://schemas.microsoft.com/office/drawing/2014/main" id="{C305734B-C473-4428-A1A0-2D2513B567F5}"/>
              </a:ext>
            </a:extLst>
          </p:cNvPr>
          <p:cNvSpPr txBox="1"/>
          <p:nvPr/>
        </p:nvSpPr>
        <p:spPr>
          <a:xfrm>
            <a:off x="97971" y="4892048"/>
            <a:ext cx="4281169" cy="902525"/>
          </a:xfrm>
          <a:prstGeom prst="rect">
            <a:avLst/>
          </a:prstGeom>
          <a:noFill/>
        </p:spPr>
        <p:txBody>
          <a:bodyPr wrap="square" rtlCol="0">
            <a:noAutofit/>
          </a:bodyPr>
          <a:lstStyle/>
          <a:p>
            <a:pPr marL="182880" indent="-182880">
              <a:buAutoNum type="arabicParenR"/>
            </a:pPr>
            <a:r>
              <a:rPr lang="en-US" sz="1050" dirty="0"/>
              <a:t>Voltage profiles for deposition of Li on </a:t>
            </a:r>
            <a:r>
              <a:rPr lang="en-US" sz="1050" dirty="0" err="1"/>
              <a:t>ZnO</a:t>
            </a:r>
            <a:r>
              <a:rPr lang="en-US" sz="1050" dirty="0"/>
              <a:t> decorated and bare Ni foam scaffold in Li/Li symmetric cell on a) the conditioning cycle, and b) the first cycle after conditioning both at 1 mA cm</a:t>
            </a:r>
            <a:r>
              <a:rPr lang="en-US" sz="1050" baseline="30000" dirty="0"/>
              <a:t>−2</a:t>
            </a:r>
            <a:r>
              <a:rPr lang="en-US" sz="1050" dirty="0"/>
              <a:t>.</a:t>
            </a:r>
          </a:p>
          <a:p>
            <a:pPr marL="182880" indent="-182880">
              <a:buAutoNum type="arabicParenR"/>
            </a:pPr>
            <a:r>
              <a:rPr lang="en-US" sz="1050" dirty="0"/>
              <a:t>SEM of Li deposits after one conditioning cycle on bare Ni foam and </a:t>
            </a:r>
            <a:r>
              <a:rPr lang="en-US" sz="1050" dirty="0" err="1"/>
              <a:t>ZnO</a:t>
            </a:r>
            <a:r>
              <a:rPr lang="en-US" sz="1050" dirty="0"/>
              <a:t> coated Ni foam.</a:t>
            </a:r>
          </a:p>
        </p:txBody>
      </p:sp>
      <p:pic>
        <p:nvPicPr>
          <p:cNvPr id="18" name="Picture 17">
            <a:extLst>
              <a:ext uri="{FF2B5EF4-FFF2-40B4-BE49-F238E27FC236}">
                <a16:creationId xmlns:a16="http://schemas.microsoft.com/office/drawing/2014/main" id="{46AB94F6-A152-4FF9-2202-DBBECE40A5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3490" y="6122484"/>
            <a:ext cx="665650" cy="665044"/>
          </a:xfrm>
          <a:prstGeom prst="rect">
            <a:avLst/>
          </a:prstGeom>
        </p:spPr>
      </p:pic>
      <p:sp>
        <p:nvSpPr>
          <p:cNvPr id="20" name="TextBox 19">
            <a:extLst>
              <a:ext uri="{FF2B5EF4-FFF2-40B4-BE49-F238E27FC236}">
                <a16:creationId xmlns:a16="http://schemas.microsoft.com/office/drawing/2014/main" id="{BB7C43B2-3864-71CD-8511-D34F6BDAE5EC}"/>
              </a:ext>
            </a:extLst>
          </p:cNvPr>
          <p:cNvSpPr txBox="1"/>
          <p:nvPr/>
        </p:nvSpPr>
        <p:spPr>
          <a:xfrm>
            <a:off x="97971" y="5832379"/>
            <a:ext cx="3914824" cy="255720"/>
          </a:xfrm>
          <a:prstGeom prst="rect">
            <a:avLst/>
          </a:prstGeom>
          <a:noFill/>
        </p:spPr>
        <p:txBody>
          <a:bodyPr wrap="square" lIns="0" tIns="0" rIns="0" bIns="0" rtlCol="0">
            <a:noAutofit/>
          </a:bodyPr>
          <a:lstStyle/>
          <a:p>
            <a:r>
              <a:rPr lang="en-US" sz="1100" dirty="0">
                <a:solidFill>
                  <a:srgbClr val="106600"/>
                </a:solidFill>
              </a:rPr>
              <a:t>This work was performed in part at The Center for Integrated Nanotechnologies.</a:t>
            </a:r>
          </a:p>
        </p:txBody>
      </p:sp>
      <p:sp>
        <p:nvSpPr>
          <p:cNvPr id="28" name="AutoShape 4" descr="Details are in the caption following the image">
            <a:extLst>
              <a:ext uri="{FF2B5EF4-FFF2-40B4-BE49-F238E27FC236}">
                <a16:creationId xmlns:a16="http://schemas.microsoft.com/office/drawing/2014/main" id="{A213F024-6ED3-24F6-A184-8F83DA3B888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University of Texas at Austin - Wikipedia">
            <a:extLst>
              <a:ext uri="{FF2B5EF4-FFF2-40B4-BE49-F238E27FC236}">
                <a16:creationId xmlns:a16="http://schemas.microsoft.com/office/drawing/2014/main" id="{435E69D3-AE8A-1D86-212E-9F619F114C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90055" y="6102109"/>
            <a:ext cx="497947" cy="4979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438C8E4-F034-E3E3-F3DE-0D018DB78AFC}"/>
              </a:ext>
            </a:extLst>
          </p:cNvPr>
          <p:cNvPicPr>
            <a:picLocks noChangeAspect="1"/>
          </p:cNvPicPr>
          <p:nvPr/>
        </p:nvPicPr>
        <p:blipFill rotWithShape="1">
          <a:blip r:embed="rId5"/>
          <a:srcRect b="53932"/>
          <a:stretch/>
        </p:blipFill>
        <p:spPr>
          <a:xfrm>
            <a:off x="225779" y="1949566"/>
            <a:ext cx="4060471" cy="1473613"/>
          </a:xfrm>
          <a:prstGeom prst="rect">
            <a:avLst/>
          </a:prstGeom>
        </p:spPr>
      </p:pic>
      <p:pic>
        <p:nvPicPr>
          <p:cNvPr id="17" name="Picture 16">
            <a:extLst>
              <a:ext uri="{FF2B5EF4-FFF2-40B4-BE49-F238E27FC236}">
                <a16:creationId xmlns:a16="http://schemas.microsoft.com/office/drawing/2014/main" id="{7CC744FC-06D1-37FC-EBFF-CAC88B9AC606}"/>
              </a:ext>
            </a:extLst>
          </p:cNvPr>
          <p:cNvPicPr>
            <a:picLocks noChangeAspect="1"/>
          </p:cNvPicPr>
          <p:nvPr/>
        </p:nvPicPr>
        <p:blipFill rotWithShape="1">
          <a:blip r:embed="rId6"/>
          <a:srcRect l="-1" t="33669" r="50141" b="32071"/>
          <a:stretch/>
        </p:blipFill>
        <p:spPr>
          <a:xfrm>
            <a:off x="356353" y="3446879"/>
            <a:ext cx="1840683" cy="1250601"/>
          </a:xfrm>
          <a:prstGeom prst="rect">
            <a:avLst/>
          </a:prstGeom>
        </p:spPr>
      </p:pic>
      <p:pic>
        <p:nvPicPr>
          <p:cNvPr id="22" name="Picture 21">
            <a:extLst>
              <a:ext uri="{FF2B5EF4-FFF2-40B4-BE49-F238E27FC236}">
                <a16:creationId xmlns:a16="http://schemas.microsoft.com/office/drawing/2014/main" id="{68FFD179-C19C-1E52-8380-68715DE93C38}"/>
              </a:ext>
            </a:extLst>
          </p:cNvPr>
          <p:cNvPicPr>
            <a:picLocks noChangeAspect="1"/>
          </p:cNvPicPr>
          <p:nvPr/>
        </p:nvPicPr>
        <p:blipFill rotWithShape="1">
          <a:blip r:embed="rId6"/>
          <a:srcRect l="51122" t="33901" b="32554"/>
          <a:stretch/>
        </p:blipFill>
        <p:spPr>
          <a:xfrm>
            <a:off x="2488804" y="3469303"/>
            <a:ext cx="1797446" cy="1219744"/>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8956</TotalTime>
  <Words>838</Words>
  <Application>Microsoft Office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Corbel</vt:lpstr>
      <vt:lpstr>ElsevierGulliver</vt:lpstr>
      <vt:lpstr>ElsevierSans</vt:lpstr>
      <vt:lpstr>Open Sans</vt:lpstr>
      <vt:lpstr>Verdana</vt:lpstr>
      <vt:lpstr>Wingdings 3</vt:lpstr>
      <vt:lpstr>DOE SC Theme - Green v13 (16x9)</vt:lpstr>
      <vt:lpstr>Fast Cycling of “Anode-less” Li-S Flow Batteries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Baker, Stacy Leigh</cp:lastModifiedBy>
  <cp:revision>474</cp:revision>
  <cp:lastPrinted>2021-03-18T13:29:33Z</cp:lastPrinted>
  <dcterms:created xsi:type="dcterms:W3CDTF">2020-04-15T21:20:35Z</dcterms:created>
  <dcterms:modified xsi:type="dcterms:W3CDTF">2024-01-24T23:22:45Z</dcterms:modified>
</cp:coreProperties>
</file>