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sldIdLst>
    <p:sldId id="194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E1A0C-325D-2718-028C-2EF09A114F58}" name="Church, Michael (CONTR)" initials="C(" userId="S::michael.church@science.doe.gov::479f6357-057b-45eb-85ae-b0563a2bd212" providerId="AD"/>
  <p188:author id="{246F786B-FCDF-1919-4FE6-B6E91F74E9A6}" name="Houston, Karyn (EXT)" initials="HK(" userId="S::Karyn.Houston@science.doe.gov::9349e374-4c09-49c7-a2cb-2b4b72d75c3e" providerId="AD"/>
  <p188:author id="{233E85B2-6FE5-A7D4-E8C7-2EC7C2B7CC00}" name="Kinney, Adam" initials="RK" userId="S::Adam.Kinney@science.doe.gov::997506a0-0f54-4d76-990e-b5a50ed5f116" providerId="AD"/>
  <p188:author id="{C034EADE-F057-9E0E-4987-90EC67665423}" name="Michael Church" initials="MC" userId="S::Michael.Church@science.doe.gov::479f6357-057b-45eb-85ae-b0563a2bd212" providerId="AD"/>
  <p188:author id="{1E31F5E1-970A-03C2-A400-64CD0F4F79B1}" name="Mikhail Zhernenkov" initials="MZ" userId="S::Mikhail.Zhernenkov@science.doe.gov::7c953c3a-5f07-4f77-b7f7-b5dbf125bb71" providerId="AD"/>
  <p188:author id="{B2412FF7-AAA0-3732-506D-2D78470574D9}" name="Keavney, Dava" initials="KD" userId="S::Dava.Keavney@science.doe.gov::36a3175f-9503-446e-879c-6ad2048a5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36A"/>
    <a:srgbClr val="333333"/>
    <a:srgbClr val="555555"/>
    <a:srgbClr val="3B5458"/>
    <a:srgbClr val="541D14"/>
    <a:srgbClr val="072815"/>
    <a:srgbClr val="0D212F"/>
    <a:srgbClr val="0B2C45"/>
    <a:srgbClr val="F8F8F8"/>
    <a:srgbClr val="162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78" autoAdjust="0"/>
  </p:normalViewPr>
  <p:slideViewPr>
    <p:cSldViewPr snapToGrid="0">
      <p:cViewPr varScale="1">
        <p:scale>
          <a:sx n="141" d="100"/>
          <a:sy n="141" d="100"/>
        </p:scale>
        <p:origin x="936" y="120"/>
      </p:cViewPr>
      <p:guideLst/>
    </p:cSldViewPr>
  </p:slideViewPr>
  <p:notesTextViewPr>
    <p:cViewPr>
      <p:scale>
        <a:sx n="1" d="1"/>
        <a:sy n="1" d="1"/>
      </p:scale>
      <p:origin x="0" y="-864"/>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04AAC-AABB-4199-9EB4-05C09D18F960}" type="datetimeFigureOut">
              <a:rPr lang="en-US" smtClean="0"/>
              <a:t>5/12/2025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856A-75D2-42A6-90A7-46D3019DB1E5}" type="slidenum">
              <a:rPr lang="en-US" smtClean="0"/>
              <a:t>‹#›</a:t>
            </a:fld>
            <a:endParaRPr lang="en-US"/>
          </a:p>
        </p:txBody>
      </p:sp>
    </p:spTree>
    <p:extLst>
      <p:ext uri="{BB962C8B-B14F-4D97-AF65-F5344CB8AC3E}">
        <p14:creationId xmlns:p14="http://schemas.microsoft.com/office/powerpoint/2010/main" val="353977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Polymer electrolyte fuel cells (PEFCs) that run on green hydrogen are a promising option for powering heavy-duty vehicles that produce zero greenhouse-gas emissions. This type of fuel cell has the potential to extend driving range without incurring additional weight penalties. However, PEFCs use platinum as a catalyst to drive a key chemical reaction. The fast degradation of this precious metal in a PEFC and the resulting high cost currently prevent the widespread commercialization of this otherwise excellent technology. In this study, researchers wanted to better understand the nanoscale mechanisms by which platinum degrades during PEFC operation. They put the relevant components through accelerated stress tests that simulated the conditions of use in heavy-duty vehicles. They then probed the changes in platinum nanoparticle size and location using x-ray microdiffraction and </a:t>
            </a:r>
            <a:r>
              <a:rPr kumimoji="0" lang="en-US" sz="1200" b="0" i="0" u="none" strike="noStrike" kern="1200" cap="none" spc="0" normalizeH="0" baseline="0" noProof="0" dirty="0" err="1">
                <a:ln>
                  <a:noFill/>
                </a:ln>
                <a:solidFill>
                  <a:prstClr val="black"/>
                </a:solidFill>
                <a:effectLst/>
                <a:uLnTx/>
                <a:uFillTx/>
                <a:latin typeface="Arial"/>
                <a:ea typeface="+mn-ea"/>
                <a:cs typeface="Arial"/>
              </a:rPr>
              <a:t>microfluorescence</a:t>
            </a:r>
            <a:r>
              <a:rPr kumimoji="0" lang="en-US" sz="1200" b="0" i="0" u="none" strike="noStrike" kern="1200" cap="none" spc="0" normalizeH="0" baseline="0" noProof="0" dirty="0">
                <a:ln>
                  <a:noFill/>
                </a:ln>
                <a:solidFill>
                  <a:prstClr val="black"/>
                </a:solidFill>
                <a:effectLst/>
                <a:uLnTx/>
                <a:uFillTx/>
                <a:latin typeface="Arial"/>
                <a:ea typeface="+mn-ea"/>
                <a:cs typeface="Arial"/>
              </a:rPr>
              <a:t> at the ALS. The results point the way to improvements in PEFC fabrication that can significantly extend the lifetime and efficiency of PEFCs in heavy-duty vehicles, reduce their cost, improve air quality, and fight climate change.</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Researchers: </a:t>
            </a:r>
            <a:r>
              <a:rPr lang="en-US" sz="1200" b="0" i="0" u="none" strike="noStrike" kern="1200" dirty="0">
                <a:solidFill>
                  <a:schemeClr val="tx1"/>
                </a:solidFill>
                <a:effectLst/>
                <a:latin typeface="+mn-lt"/>
                <a:ea typeface="+mn-ea"/>
                <a:cs typeface="+mn-cs"/>
              </a:rPr>
              <a:t>K. Khedekar, P. Atanassov, and I.V. </a:t>
            </a:r>
            <a:r>
              <a:rPr lang="en-US" sz="1200" b="0" i="0" u="none" strike="noStrike" kern="1200" dirty="0" err="1">
                <a:solidFill>
                  <a:schemeClr val="tx1"/>
                </a:solidFill>
                <a:effectLst/>
                <a:latin typeface="+mn-lt"/>
                <a:ea typeface="+mn-ea"/>
                <a:cs typeface="+mn-cs"/>
              </a:rPr>
              <a:t>Zenyuk</a:t>
            </a:r>
            <a:r>
              <a:rPr lang="en-US" sz="1200" b="0" i="0" u="none" strike="noStrike" kern="1200" dirty="0">
                <a:solidFill>
                  <a:schemeClr val="tx1"/>
                </a:solidFill>
                <a:effectLst/>
                <a:latin typeface="+mn-lt"/>
                <a:ea typeface="+mn-ea"/>
                <a:cs typeface="+mn-cs"/>
              </a:rPr>
              <a:t> (University of California, Irvine); A. </a:t>
            </a:r>
            <a:r>
              <a:rPr lang="en-US" sz="1200" b="0" i="0" u="none" strike="noStrike" kern="1200" dirty="0" err="1">
                <a:solidFill>
                  <a:schemeClr val="tx1"/>
                </a:solidFill>
                <a:effectLst/>
                <a:latin typeface="+mn-lt"/>
                <a:ea typeface="+mn-ea"/>
                <a:cs typeface="+mn-cs"/>
              </a:rPr>
              <a:t>Zaffora</a:t>
            </a:r>
            <a:r>
              <a:rPr lang="en-US" sz="1200" b="0" i="0" u="none" strike="noStrike" kern="1200" dirty="0">
                <a:solidFill>
                  <a:schemeClr val="tx1"/>
                </a:solidFill>
                <a:effectLst/>
                <a:latin typeface="+mn-lt"/>
                <a:ea typeface="+mn-ea"/>
                <a:cs typeface="+mn-cs"/>
              </a:rPr>
              <a:t> (UC Irvine and University of Palermo, Italy); M. Santamaria (University of Palermo, Italy); M. Coats and S. </a:t>
            </a:r>
            <a:r>
              <a:rPr lang="en-US" sz="1200" b="0" i="0" u="none" strike="noStrike" kern="1200" dirty="0" err="1">
                <a:solidFill>
                  <a:schemeClr val="tx1"/>
                </a:solidFill>
                <a:effectLst/>
                <a:latin typeface="+mn-lt"/>
                <a:ea typeface="+mn-ea"/>
                <a:cs typeface="+mn-cs"/>
              </a:rPr>
              <a:t>Pylypenko</a:t>
            </a:r>
            <a:r>
              <a:rPr lang="en-US" sz="1200" b="0" i="0" u="none" strike="noStrike" kern="1200" dirty="0">
                <a:solidFill>
                  <a:schemeClr val="tx1"/>
                </a:solidFill>
                <a:effectLst/>
                <a:latin typeface="+mn-lt"/>
                <a:ea typeface="+mn-ea"/>
                <a:cs typeface="+mn-cs"/>
              </a:rPr>
              <a:t> (Colorado School of Mines); J. Braaten, L. Cheng, and C. Johnston (Bosch Research and Technology Center North America); and N. Tamura (ALS).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Acknowledgement from paper: Bosch Research and Technology Center North America. Operation of the ALS is supported by the US Department of Energy, Office of Science, Basic Energy Sciences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6636"/>
                </a:solidFill>
                <a:effectLst/>
                <a:uLnTx/>
                <a:uFillTx/>
                <a:latin typeface="+mn-lt"/>
                <a:ea typeface="+mn-ea"/>
                <a:cs typeface="+mn-cs"/>
              </a:rPr>
              <a:t>Full highlight: https://als.lbl.gov/tracking-platinum-movement-on-fuel-cell-electrodes/</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06636"/>
              </a:solidFill>
              <a:effectLst/>
              <a:uLnTx/>
              <a:uFillTx/>
              <a:latin typeface="+mn-lt"/>
              <a:ea typeface="+mn-ea"/>
              <a:cs typeface="+mn-cs"/>
            </a:endParaRPr>
          </a:p>
          <a:p>
            <a:pPr marL="0" marR="0" lvl="0" indent="0" algn="l" defTabSz="922264" rtl="0" eaLnBrk="1" fontAlgn="auto" latinLnBrk="0" hangingPunct="1">
              <a:lnSpc>
                <a:spcPct val="100000"/>
              </a:lnSpc>
              <a:spcBef>
                <a:spcPts val="0"/>
              </a:spcBef>
              <a:spcAft>
                <a:spcPts val="0"/>
              </a:spcAft>
              <a:buClrTx/>
              <a:buSzTx/>
              <a:buFontTx/>
              <a:buNone/>
              <a:tabLst/>
              <a:defRPr/>
            </a:pPr>
            <a:r>
              <a:rPr lang="en-US" sz="1200" dirty="0">
                <a:effectLst/>
              </a:rPr>
              <a:t>Fowler, H. E.; Taylor, M. S.; Nguyen, C. P.; Boese, D. A.; Baca, E.; Greenlee, A. J.; Kaufman, G. E.; Gallegos, M. A.; Huntley, E. F.; Appelhans, L. N.; Kaehr, B.; Leguizamon, S. C. Frontal Polymerization of Thermosets to Enable Vacuum-Formed Structural Electronics. </a:t>
            </a:r>
            <a:r>
              <a:rPr lang="en-US" sz="1200" i="1" dirty="0">
                <a:effectLst/>
              </a:rPr>
              <a:t>Nature Communications</a:t>
            </a:r>
            <a:r>
              <a:rPr lang="en-US" sz="1200" dirty="0">
                <a:effectLst/>
              </a:rPr>
              <a:t> </a:t>
            </a:r>
            <a:r>
              <a:rPr lang="en-US" sz="1200" b="1" dirty="0">
                <a:effectLst/>
              </a:rPr>
              <a:t>2025</a:t>
            </a:r>
            <a:r>
              <a:rPr lang="en-US" sz="1200" dirty="0">
                <a:effectLst/>
              </a:rPr>
              <a:t>, </a:t>
            </a:r>
            <a:r>
              <a:rPr lang="en-US" sz="1200" i="1" dirty="0">
                <a:effectLst/>
              </a:rPr>
              <a:t>16</a:t>
            </a:r>
            <a:r>
              <a:rPr lang="en-US" sz="1200" dirty="0">
                <a:effectLst/>
              </a:rPr>
              <a:t> (1). DOI:10.1038/s41467-025-59455-1. </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06636"/>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597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5/12/2025</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9637074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41171849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4130424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5/12/2025</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405338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0343867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699249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2881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79503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42049172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8596383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40796260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18268196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80570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8" r:id="rId5"/>
    <p:sldLayoutId id="2147483663" r:id="rId6"/>
    <p:sldLayoutId id="2147483659" r:id="rId7"/>
    <p:sldLayoutId id="2147483660" r:id="rId8"/>
    <p:sldLayoutId id="2147483657" r:id="rId9"/>
    <p:sldLayoutId id="2147483654" r:id="rId10"/>
    <p:sldLayoutId id="2147483655" r:id="rId11"/>
    <p:sldLayoutId id="2147483664"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789947-BB62-5E40-9BB2-727E7CA56A78}"/>
              </a:ext>
            </a:extLst>
          </p:cNvPr>
          <p:cNvSpPr/>
          <p:nvPr/>
        </p:nvSpPr>
        <p:spPr>
          <a:xfrm>
            <a:off x="4367088" y="6296959"/>
            <a:ext cx="4648756" cy="561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lang="en-US" smtClean="0"/>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srgbClr val="0F3F66"/>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4863253" y="6028566"/>
            <a:ext cx="7328747" cy="338554"/>
          </a:xfrm>
          <a:prstGeom prst="rect">
            <a:avLst/>
          </a:prstGeom>
          <a:noFill/>
        </p:spPr>
        <p:txBody>
          <a:bodyPr wrap="square">
            <a:spAutoFit/>
          </a:bodyPr>
          <a:lstStyle/>
          <a:p>
            <a:r>
              <a:rPr lang="en-US" sz="800" dirty="0">
                <a:effectLst/>
              </a:rPr>
              <a:t>Fowler, H. E.; Taylor, M. S.; Nguyen, C. P.; Boese, D. A.; Baca, E.; Greenlee, A. J.; Kaufman, G. E.; Gallegos, M. A.; Huntley, E. F.; Appelhans, L. N.; Kaehr, B.; Leguizamon, S. C. Frontal Polymerization of Thermosets to Enable Vacuum-Formed Structural Electronics. </a:t>
            </a:r>
            <a:r>
              <a:rPr lang="en-US" sz="800" i="1" dirty="0">
                <a:effectLst/>
              </a:rPr>
              <a:t>Nature Communications</a:t>
            </a:r>
            <a:r>
              <a:rPr lang="en-US" sz="800" dirty="0">
                <a:effectLst/>
              </a:rPr>
              <a:t> </a:t>
            </a:r>
            <a:r>
              <a:rPr lang="en-US" sz="800" b="1" dirty="0">
                <a:effectLst/>
              </a:rPr>
              <a:t>2025</a:t>
            </a:r>
            <a:r>
              <a:rPr lang="en-US" sz="800" dirty="0">
                <a:effectLst/>
              </a:rPr>
              <a:t>, </a:t>
            </a:r>
            <a:r>
              <a:rPr lang="en-US" sz="800" i="1" dirty="0">
                <a:effectLst/>
              </a:rPr>
              <a:t>16</a:t>
            </a:r>
            <a:r>
              <a:rPr lang="en-US" sz="800" dirty="0">
                <a:effectLst/>
              </a:rPr>
              <a:t> (1). </a:t>
            </a:r>
          </a:p>
        </p:txBody>
      </p:sp>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526033" y="1679903"/>
            <a:ext cx="7525174" cy="4257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114300" marR="0" lvl="0" indent="0" algn="l" defTabSz="914400" rtl="0" eaLnBrk="1" fontAlgn="base" latinLnBrk="0" hangingPunct="1">
              <a:lnSpc>
                <a:spcPct val="100000"/>
              </a:lnSpc>
              <a:spcBef>
                <a:spcPct val="0"/>
              </a:spcBef>
              <a:spcAft>
                <a:spcPts val="600"/>
              </a:spcAft>
              <a:buClrTx/>
              <a:buSzTx/>
              <a:buFontTx/>
              <a:buNone/>
              <a:tabLst/>
              <a:defRPr/>
            </a:pPr>
            <a:r>
              <a:rPr kumimoji="0" lang="en-US" altLang="ja-JP" sz="2400" b="1" i="0" u="none" strike="noStrike" kern="1200" cap="none" spc="0" normalizeH="0" baseline="0" noProof="0" dirty="0">
                <a:ln>
                  <a:noFill/>
                </a:ln>
                <a:effectLst/>
                <a:uLnTx/>
                <a:uFillTx/>
                <a:latin typeface="+mj-lt"/>
                <a:ea typeface="Calibri" pitchFamily="34" charset="0"/>
                <a:cs typeface="Calibri"/>
              </a:rPr>
              <a:t>Significance </a:t>
            </a:r>
            <a:r>
              <a:rPr kumimoji="0" lang="en-US" altLang="ja-JP" sz="2400" b="1" i="0" u="none" strike="noStrike" kern="1200" cap="none" spc="0" normalizeH="0" baseline="0" noProof="0" dirty="0">
                <a:ln>
                  <a:noFill/>
                </a:ln>
                <a:effectLst/>
                <a:uLnTx/>
                <a:uFillTx/>
                <a:latin typeface="+mj-lt"/>
                <a:ea typeface="Calibri" panose="020F0502020204030204" pitchFamily="34" charset="0"/>
                <a:cs typeface="Calibri" panose="020F0502020204030204" pitchFamily="34" charset="0"/>
              </a:rPr>
              <a:t>and</a:t>
            </a:r>
            <a:r>
              <a:rPr kumimoji="0" lang="en-US" altLang="ja-JP" sz="2400" b="1" i="0" u="none" strike="noStrike" kern="1200" cap="none" spc="0" normalizeH="0" baseline="0" noProof="0" dirty="0">
                <a:ln>
                  <a:noFill/>
                </a:ln>
                <a:effectLst/>
                <a:uLnTx/>
                <a:uFillTx/>
                <a:latin typeface="+mj-lt"/>
                <a:ea typeface="Calibri" pitchFamily="34" charset="0"/>
                <a:cs typeface="Calibri"/>
              </a:rPr>
              <a:t> Impact</a:t>
            </a:r>
          </a:p>
          <a:p>
            <a:pPr marL="114300" marR="0" lvl="0" indent="0" algn="l" defTabSz="914400" rtl="0" eaLnBrk="1" fontAlgn="base" latinLnBrk="0" hangingPunct="1">
              <a:lnSpc>
                <a:spcPct val="100000"/>
              </a:lnSpc>
              <a:spcBef>
                <a:spcPct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venirNext LT Pro Bold"/>
                <a:ea typeface="+mn-ea"/>
                <a:cs typeface="+mn-cs"/>
              </a:rPr>
              <a:t>Vacuum forming is a ubiquitous manufacturing process requiring meltable thermoplastics, which are not compatible with extreme environments. An energy-efficient vacuum-forming approach for thermoset materials was enabled by moldable gels that lock into shape through autocatalytic curing.</a:t>
            </a:r>
            <a:endParaRPr kumimoji="0" lang="en-US" altLang="ja-JP" sz="1000" b="1" i="0" u="none" strike="noStrike" kern="1200" cap="none" spc="0" normalizeH="0" baseline="0" noProof="0" dirty="0">
              <a:ln>
                <a:noFill/>
              </a:ln>
              <a:effectLst/>
              <a:uLnTx/>
              <a:uFillTx/>
              <a:latin typeface="+mj-lt"/>
              <a:ea typeface="Calibri" pitchFamily="34" charset="0"/>
              <a:cs typeface="Calibri"/>
            </a:endParaRPr>
          </a:p>
          <a:p>
            <a:pPr marL="114300" marR="0" lvl="0" indent="0" algn="l" defTabSz="914400" rtl="0" eaLnBrk="1" fontAlgn="base" latinLnBrk="0" hangingPunct="1">
              <a:lnSpc>
                <a:spcPct val="100000"/>
              </a:lnSpc>
              <a:spcBef>
                <a:spcPct val="0"/>
              </a:spcBef>
              <a:spcAft>
                <a:spcPts val="600"/>
              </a:spcAft>
              <a:buClrTx/>
              <a:buSzTx/>
              <a:buFontTx/>
              <a:buNone/>
              <a:tabLst/>
              <a:defRPr/>
            </a:pPr>
            <a:r>
              <a:rPr kumimoji="0" lang="en-US" altLang="ja-JP" sz="2200" b="1" i="0" u="none" strike="noStrike" kern="1200" cap="none" spc="0" normalizeH="0" baseline="0" noProof="0" dirty="0">
                <a:ln>
                  <a:noFill/>
                </a:ln>
                <a:effectLst/>
                <a:uLnTx/>
                <a:uFillTx/>
                <a:latin typeface="+mj-lt"/>
                <a:ea typeface="Calibri" pitchFamily="34" charset="0"/>
                <a:cs typeface="Calibri"/>
              </a:rPr>
              <a:t>Research Details</a:t>
            </a:r>
          </a:p>
          <a:p>
            <a:pPr marL="288925" marR="0" lvl="1" indent="-1651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en-US" altLang="ja-JP" dirty="0">
                <a:latin typeface="+mj-lt"/>
                <a:cs typeface="Calibri"/>
              </a:rPr>
              <a:t>Dicyclopentadiene (DCPD) is prepared into a gel that is vacuum formed into 3D structures and subsequently cured by localized heating propagated throughout the part via frontal ring-opening metathesis polymerization (FROMP). </a:t>
            </a:r>
          </a:p>
          <a:p>
            <a:pPr marL="288925" marR="0" lvl="1" indent="-1651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kumimoji="0" lang="en-US" altLang="ja-JP" b="0" i="0" u="none" strike="noStrike" kern="1200" cap="none" spc="0" normalizeH="0" baseline="0" noProof="0" dirty="0">
                <a:ln>
                  <a:noFill/>
                </a:ln>
                <a:effectLst/>
                <a:uLnTx/>
                <a:uFillTx/>
                <a:latin typeface="+mj-lt"/>
                <a:ea typeface="+mn-ea"/>
                <a:cs typeface="Calibri"/>
              </a:rPr>
              <a:t>Electronic traces patterned onto gel surfaces conform into 3D shapes to generate rugged, thermoset-based structural electronics.</a:t>
            </a:r>
          </a:p>
        </p:txBody>
      </p:sp>
      <p:sp>
        <p:nvSpPr>
          <p:cNvPr id="5" name="TextBox 4">
            <a:extLst>
              <a:ext uri="{FF2B5EF4-FFF2-40B4-BE49-F238E27FC236}">
                <a16:creationId xmlns:a16="http://schemas.microsoft.com/office/drawing/2014/main" id="{49B2BCC9-030F-8595-73CD-F119708DF463}"/>
              </a:ext>
            </a:extLst>
          </p:cNvPr>
          <p:cNvSpPr txBox="1"/>
          <p:nvPr/>
        </p:nvSpPr>
        <p:spPr>
          <a:xfrm>
            <a:off x="140793" y="5098637"/>
            <a:ext cx="3757817" cy="738664"/>
          </a:xfrm>
          <a:prstGeom prst="rect">
            <a:avLst/>
          </a:prstGeom>
          <a:noFill/>
        </p:spPr>
        <p:txBody>
          <a:bodyPr wrap="square" rtlCol="0">
            <a:spAutoFit/>
          </a:bodyPr>
          <a:lstStyle/>
          <a:p>
            <a:pPr marL="182880" indent="-137160">
              <a:buFont typeface="+mj-lt"/>
              <a:buAutoNum type="alphaLcParenR"/>
            </a:pPr>
            <a:r>
              <a:rPr lang="en-US" sz="1050" dirty="0">
                <a:solidFill>
                  <a:srgbClr val="1C1D1E"/>
                </a:solidFill>
                <a:latin typeface="Harding"/>
              </a:rPr>
              <a:t>Process for creating structural electronics from thermosets.</a:t>
            </a:r>
          </a:p>
          <a:p>
            <a:pPr marL="182880" indent="-137160">
              <a:buFont typeface="+mj-lt"/>
              <a:buAutoNum type="alphaLcParenR"/>
            </a:pPr>
            <a:r>
              <a:rPr lang="en-US" sz="1050" i="0" dirty="0">
                <a:solidFill>
                  <a:srgbClr val="222222"/>
                </a:solidFill>
                <a:effectLst/>
                <a:latin typeface="Harding"/>
              </a:rPr>
              <a:t>Trace, mold, and placement design for a power module. </a:t>
            </a:r>
            <a:endParaRPr lang="en-US" sz="1050" dirty="0">
              <a:solidFill>
                <a:srgbClr val="222222"/>
              </a:solidFill>
              <a:latin typeface="Harding"/>
            </a:endParaRPr>
          </a:p>
          <a:p>
            <a:pPr marL="182880" indent="-137160">
              <a:buFont typeface="+mj-lt"/>
              <a:buAutoNum type="alphaLcParenR"/>
            </a:pPr>
            <a:r>
              <a:rPr lang="en-US" sz="1050" i="0" dirty="0">
                <a:solidFill>
                  <a:srgbClr val="222222"/>
                </a:solidFill>
                <a:effectLst/>
                <a:latin typeface="Harding"/>
              </a:rPr>
              <a:t>Photo of the module with copper traces. Scale bar is 20 mm. </a:t>
            </a:r>
          </a:p>
          <a:p>
            <a:pPr marL="182880" indent="-137160">
              <a:buFont typeface="+mj-lt"/>
              <a:buAutoNum type="alphaLcParenR"/>
            </a:pPr>
            <a:r>
              <a:rPr lang="en-US" sz="1050" dirty="0">
                <a:solidFill>
                  <a:srgbClr val="222222"/>
                </a:solidFill>
                <a:latin typeface="Harding"/>
              </a:rPr>
              <a:t>F</a:t>
            </a:r>
            <a:r>
              <a:rPr lang="en-US" sz="1050" i="0" dirty="0">
                <a:solidFill>
                  <a:srgbClr val="222222"/>
                </a:solidFill>
                <a:effectLst/>
                <a:latin typeface="Harding"/>
              </a:rPr>
              <a:t>unctional LED circuit operated by a switch.</a:t>
            </a:r>
            <a:endParaRPr lang="en-US" sz="1050" dirty="0">
              <a:latin typeface="Harding"/>
            </a:endParaRPr>
          </a:p>
        </p:txBody>
      </p:sp>
      <p:pic>
        <p:nvPicPr>
          <p:cNvPr id="1026" name="Picture 2" descr="CINT Logo">
            <a:extLst>
              <a:ext uri="{FF2B5EF4-FFF2-40B4-BE49-F238E27FC236}">
                <a16:creationId xmlns:a16="http://schemas.microsoft.com/office/drawing/2014/main" id="{571AE73D-A3FA-C0CF-AF95-E46DE8E60E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8042" y="6374597"/>
            <a:ext cx="434265" cy="4338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ndia National Laboratories - Wikipedia">
            <a:extLst>
              <a:ext uri="{FF2B5EF4-FFF2-40B4-BE49-F238E27FC236}">
                <a16:creationId xmlns:a16="http://schemas.microsoft.com/office/drawing/2014/main" id="{3D450AEA-BECB-C6CE-A2BF-507E2F11BC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2288" y="6413965"/>
            <a:ext cx="992976" cy="39719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9CD634E-D010-0B65-6446-E9D8C8F22BDE}"/>
              </a:ext>
            </a:extLst>
          </p:cNvPr>
          <p:cNvSpPr txBox="1"/>
          <p:nvPr/>
        </p:nvSpPr>
        <p:spPr>
          <a:xfrm>
            <a:off x="1932140" y="66966"/>
            <a:ext cx="8327721" cy="523220"/>
          </a:xfrm>
          <a:prstGeom prst="rect">
            <a:avLst/>
          </a:prstGeom>
          <a:noFill/>
        </p:spPr>
        <p:txBody>
          <a:bodyPr wrap="square">
            <a:spAutoFit/>
          </a:bodyPr>
          <a:lstStyle/>
          <a:p>
            <a:pPr algn="ctr"/>
            <a:r>
              <a:rPr lang="en-US" sz="2800" b="1" dirty="0"/>
              <a:t>Structural Electronics using Autocatalytic Thermosets</a:t>
            </a:r>
          </a:p>
        </p:txBody>
      </p:sp>
      <p:pic>
        <p:nvPicPr>
          <p:cNvPr id="6" name="Picture 4" descr="figure 4">
            <a:extLst>
              <a:ext uri="{FF2B5EF4-FFF2-40B4-BE49-F238E27FC236}">
                <a16:creationId xmlns:a16="http://schemas.microsoft.com/office/drawing/2014/main" id="{D476D858-B14C-4C20-CB55-D81C9D8C669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36"/>
          <a:stretch/>
        </p:blipFill>
        <p:spPr bwMode="auto">
          <a:xfrm>
            <a:off x="422505" y="2131189"/>
            <a:ext cx="3194392" cy="28776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5BD945C-2310-5FC9-3327-FBFBF2BB86D8}"/>
              </a:ext>
            </a:extLst>
          </p:cNvPr>
          <p:cNvSpPr txBox="1"/>
          <p:nvPr/>
        </p:nvSpPr>
        <p:spPr>
          <a:xfrm>
            <a:off x="0" y="6088712"/>
            <a:ext cx="4367088" cy="253916"/>
          </a:xfrm>
          <a:prstGeom prst="rect">
            <a:avLst/>
          </a:prstGeom>
          <a:noFill/>
        </p:spPr>
        <p:txBody>
          <a:bodyPr wrap="square" rtlCol="0">
            <a:noAutofit/>
          </a:bodyPr>
          <a:lstStyle/>
          <a:p>
            <a:r>
              <a:rPr lang="en-US" sz="1050" dirty="0"/>
              <a:t>Work was performed, in part, at the Center for Integrated Nanotechnologies.</a:t>
            </a:r>
          </a:p>
        </p:txBody>
      </p:sp>
      <p:sp>
        <p:nvSpPr>
          <p:cNvPr id="8" name="Rectangle 35">
            <a:extLst>
              <a:ext uri="{FF2B5EF4-FFF2-40B4-BE49-F238E27FC236}">
                <a16:creationId xmlns:a16="http://schemas.microsoft.com/office/drawing/2014/main" id="{72FD2197-4967-F6C4-254B-01F907304DDB}"/>
              </a:ext>
            </a:extLst>
          </p:cNvPr>
          <p:cNvSpPr>
            <a:spLocks noChangeArrowheads="1"/>
          </p:cNvSpPr>
          <p:nvPr/>
        </p:nvSpPr>
        <p:spPr bwMode="auto">
          <a:xfrm>
            <a:off x="231888" y="516677"/>
            <a:ext cx="11728224" cy="1115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ts val="300"/>
              </a:spcAft>
              <a:buClrTx/>
              <a:buSzTx/>
              <a:buFontTx/>
              <a:buNone/>
              <a:tabLst/>
              <a:defRPr/>
            </a:pPr>
            <a:r>
              <a:rPr kumimoji="0" lang="en-US" sz="2400" b="1" i="0" u="none" strike="noStrike" kern="1200" cap="none" spc="0" normalizeH="0" baseline="0" noProof="0" dirty="0">
                <a:ln>
                  <a:noFill/>
                </a:ln>
                <a:effectLst/>
                <a:uLnTx/>
                <a:uFillTx/>
                <a:latin typeface="+mj-lt"/>
                <a:ea typeface="Calibri" pitchFamily="34" charset="0"/>
                <a:cs typeface="Calibri"/>
              </a:rPr>
              <a:t>Scientific Achievement</a:t>
            </a:r>
          </a:p>
          <a:p>
            <a:pPr marL="114300" fontAlgn="base">
              <a:spcBef>
                <a:spcPct val="0"/>
              </a:spcBef>
              <a:spcAft>
                <a:spcPts val="600"/>
              </a:spcAft>
              <a:defRPr/>
            </a:pPr>
            <a:r>
              <a:rPr kumimoji="0" lang="en-US" sz="2000" b="0" i="0" u="none" strike="noStrike" kern="1200" cap="none" spc="0" normalizeH="0" baseline="0" noProof="0" dirty="0">
                <a:ln>
                  <a:noFill/>
                </a:ln>
                <a:effectLst/>
                <a:uLnTx/>
                <a:uFillTx/>
                <a:latin typeface="+mj-lt"/>
                <a:ea typeface="+mn-ea"/>
                <a:cs typeface="+mn-cs"/>
              </a:rPr>
              <a:t>This work enables </a:t>
            </a:r>
            <a:r>
              <a:rPr lang="en-US" sz="2000" b="0" i="0" dirty="0">
                <a:solidFill>
                  <a:srgbClr val="222222"/>
                </a:solidFill>
                <a:effectLst/>
                <a:latin typeface="Harding"/>
              </a:rPr>
              <a:t>3D device fabrication using an In-Mold Electronics (IME) approach and integration into a wider range of durable products, extreme environments, and complex architectures.</a:t>
            </a:r>
          </a:p>
        </p:txBody>
      </p:sp>
      <p:pic>
        <p:nvPicPr>
          <p:cNvPr id="12" name="Picture 11" descr="Logo&#10;&#10;AI-generated content may be incorrect.">
            <a:extLst>
              <a:ext uri="{FF2B5EF4-FFF2-40B4-BE49-F238E27FC236}">
                <a16:creationId xmlns:a16="http://schemas.microsoft.com/office/drawing/2014/main" id="{E6529D20-ED76-B092-6777-E92B1B0EF0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9314" y="6358697"/>
            <a:ext cx="675456" cy="439709"/>
          </a:xfrm>
          <a:prstGeom prst="rect">
            <a:avLst/>
          </a:prstGeom>
        </p:spPr>
      </p:pic>
      <p:pic>
        <p:nvPicPr>
          <p:cNvPr id="14" name="Picture 13" descr="Logo, company name&#10;&#10;AI-generated content may be incorrect.">
            <a:extLst>
              <a:ext uri="{FF2B5EF4-FFF2-40B4-BE49-F238E27FC236}">
                <a16:creationId xmlns:a16="http://schemas.microsoft.com/office/drawing/2014/main" id="{CD172DA9-42F1-8D99-C539-4A4209D52E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9752" y="6341323"/>
            <a:ext cx="502356" cy="472805"/>
          </a:xfrm>
          <a:prstGeom prst="rect">
            <a:avLst/>
          </a:prstGeom>
        </p:spPr>
      </p:pic>
    </p:spTree>
    <p:extLst>
      <p:ext uri="{BB962C8B-B14F-4D97-AF65-F5344CB8AC3E}">
        <p14:creationId xmlns:p14="http://schemas.microsoft.com/office/powerpoint/2010/main" val="285146616"/>
      </p:ext>
    </p:extLst>
  </p:cSld>
  <p:clrMapOvr>
    <a:masterClrMapping/>
  </p:clrMapOvr>
</p:sld>
</file>

<file path=ppt/theme/theme1.xml><?xml version="1.0" encoding="utf-8"?>
<a:theme xmlns:a="http://schemas.openxmlformats.org/drawingml/2006/main" name="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0631ecb-1266-4cce-91a7-f1cac9bb914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7235D911E02C04ABCEBA23AAB3E1613" ma:contentTypeVersion="16" ma:contentTypeDescription="Create a new document." ma:contentTypeScope="" ma:versionID="e053f8b2efd8d76d338957d9639c1a57">
  <xsd:schema xmlns:xsd="http://www.w3.org/2001/XMLSchema" xmlns:xs="http://www.w3.org/2001/XMLSchema" xmlns:p="http://schemas.microsoft.com/office/2006/metadata/properties" xmlns:ns3="70631ecb-1266-4cce-91a7-f1cac9bb9146" xmlns:ns4="9a6b9456-f484-48c4-a76f-ebc77d863a0a" targetNamespace="http://schemas.microsoft.com/office/2006/metadata/properties" ma:root="true" ma:fieldsID="ff0997ede4197aaff16e3626f496cef0" ns3:_="" ns4:_="">
    <xsd:import namespace="70631ecb-1266-4cce-91a7-f1cac9bb9146"/>
    <xsd:import namespace="9a6b9456-f484-48c4-a76f-ebc77d863a0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4:SharedWithUsers" minOccurs="0"/>
                <xsd:element ref="ns4:SharedWithDetails" minOccurs="0"/>
                <xsd:element ref="ns4:SharingHintHash" minOccurs="0"/>
                <xsd:element ref="ns3:_activity" minOccurs="0"/>
                <xsd:element ref="ns3:MediaServiceAutoTags" minOccurs="0"/>
                <xsd:element ref="ns3:MediaServiceLocation" minOccurs="0"/>
                <xsd:element ref="ns3:MediaServiceGenerationTime" minOccurs="0"/>
                <xsd:element ref="ns3:MediaServiceEventHashCode" minOccurs="0"/>
                <xsd:element ref="ns3:MediaServiceObjectDetectorVersions" minOccurs="0"/>
                <xsd:element ref="ns3:MediaServiceSearchProperties" minOccurs="0"/>
                <xsd:element ref="ns3:MediaServiceSystem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631ecb-1266-4cce-91a7-f1cac9bb91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_activity" ma:index="15" nillable="true" ma:displayName="_activity" ma:hidden="true" ma:internalName="_activity">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6b9456-f484-48c4-a76f-ebc77d863a0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521C20-9E33-48A5-B56C-6DBE0ADA37F3}">
  <ds:schemaRefs>
    <ds:schemaRef ds:uri="http://schemas.microsoft.com/sharepoint/v3/contenttype/forms"/>
  </ds:schemaRefs>
</ds:datastoreItem>
</file>

<file path=customXml/itemProps2.xml><?xml version="1.0" encoding="utf-8"?>
<ds:datastoreItem xmlns:ds="http://schemas.openxmlformats.org/officeDocument/2006/customXml" ds:itemID="{8779A9CC-1221-4480-B719-A3FDECFA9433}">
  <ds:schemaRefs>
    <ds:schemaRef ds:uri="9a6b9456-f484-48c4-a76f-ebc77d863a0a"/>
    <ds:schemaRef ds:uri="http://schemas.microsoft.com/office/2006/documentManagement/types"/>
    <ds:schemaRef ds:uri="http://www.w3.org/XML/1998/namespace"/>
    <ds:schemaRef ds:uri="http://purl.org/dc/dcmitype/"/>
    <ds:schemaRef ds:uri="http://schemas.microsoft.com/office/2006/metadata/properties"/>
    <ds:schemaRef ds:uri="http://schemas.microsoft.com/office/infopath/2007/PartnerControls"/>
    <ds:schemaRef ds:uri="70631ecb-1266-4cce-91a7-f1cac9bb9146"/>
    <ds:schemaRef ds:uri="http://purl.org/dc/elements/1.1/"/>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5BD136B0-F672-47DC-BED2-4B1AAF5402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631ecb-1266-4cce-91a7-f1cac9bb9146"/>
    <ds:schemaRef ds:uri="9a6b9456-f484-48c4-a76f-ebc77d863a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2257</TotalTime>
  <Words>685</Words>
  <Application>Microsoft Office PowerPoint</Application>
  <PresentationFormat>Widescreen</PresentationFormat>
  <Paragraphs>25</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Arial Black</vt:lpstr>
      <vt:lpstr>Avenir Next LT Pro</vt:lpstr>
      <vt:lpstr>AvenirNext LT Pro Bold</vt:lpstr>
      <vt:lpstr>AvenirNext LT Pro Regular</vt:lpstr>
      <vt:lpstr>Calibri</vt:lpstr>
      <vt:lpstr>Harding</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Houston, Karyn (EXT)</dc:creator>
  <cp:lastModifiedBy>Baker, Stacy Leigh</cp:lastModifiedBy>
  <cp:revision>13</cp:revision>
  <dcterms:created xsi:type="dcterms:W3CDTF">2023-07-20T14:08:23Z</dcterms:created>
  <dcterms:modified xsi:type="dcterms:W3CDTF">2025-05-12T19:56:30Z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0x010100F7235D911E02C04ABCEBA23AAB3E1613</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Kathleen","Id":"kathleen.klausing@science.doe.gov"}],"FileActivityNavigationId":null}</vt:lpwstr>
  </property>
  <property fmtid="{D5CDD505-2E9C-101B-9397-08002B2CF9AE}" pid="7" name="TriggerFlowInfo">
    <vt:lpwstr/>
  </property>
</Properties>
</file>