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sldIdLst>
    <p:sldId id="194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41E1A0C-325D-2718-028C-2EF09A114F58}" name="Church, Michael (CONTR)" initials="C(" userId="S::michael.church@science.doe.gov::479f6357-057b-45eb-85ae-b0563a2bd212" providerId="AD"/>
  <p188:author id="{246F786B-FCDF-1919-4FE6-B6E91F74E9A6}" name="Houston, Karyn (EXT)" initials="HK(" userId="S::Karyn.Houston@science.doe.gov::9349e374-4c09-49c7-a2cb-2b4b72d75c3e" providerId="AD"/>
  <p188:author id="{233E85B2-6FE5-A7D4-E8C7-2EC7C2B7CC00}" name="Kinney, Adam" initials="RK" userId="S::Adam.Kinney@science.doe.gov::997506a0-0f54-4d76-990e-b5a50ed5f116" providerId="AD"/>
  <p188:author id="{C034EADE-F057-9E0E-4987-90EC67665423}" name="Michael Church" initials="MC" userId="S::Michael.Church@science.doe.gov::479f6357-057b-45eb-85ae-b0563a2bd212" providerId="AD"/>
  <p188:author id="{1E31F5E1-970A-03C2-A400-64CD0F4F79B1}" name="Mikhail Zhernenkov" initials="MZ" userId="S::Mikhail.Zhernenkov@science.doe.gov::7c953c3a-5f07-4f77-b7f7-b5dbf125bb71" providerId="AD"/>
  <p188:author id="{B2412FF7-AAA0-3732-506D-2D78470574D9}" name="Keavney, Dava" initials="KD" userId="S::Dava.Keavney@science.doe.gov::36a3175f-9503-446e-879c-6ad2048a5c6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436A"/>
    <a:srgbClr val="333333"/>
    <a:srgbClr val="555555"/>
    <a:srgbClr val="3B5458"/>
    <a:srgbClr val="541D14"/>
    <a:srgbClr val="072815"/>
    <a:srgbClr val="0D212F"/>
    <a:srgbClr val="0B2C45"/>
    <a:srgbClr val="F8F8F8"/>
    <a:srgbClr val="1628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562" autoAdjust="0"/>
  </p:normalViewPr>
  <p:slideViewPr>
    <p:cSldViewPr snapToGrid="0">
      <p:cViewPr varScale="1">
        <p:scale>
          <a:sx n="107" d="100"/>
          <a:sy n="107" d="100"/>
        </p:scale>
        <p:origin x="2256" y="102"/>
      </p:cViewPr>
      <p:guideLst/>
    </p:cSldViewPr>
  </p:slideViewPr>
  <p:notesTextViewPr>
    <p:cViewPr>
      <p:scale>
        <a:sx n="1" d="1"/>
        <a:sy n="1" d="1"/>
      </p:scale>
      <p:origin x="0" y="-1086"/>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04AAC-AABB-4199-9EB4-05C09D18F960}" type="datetimeFigureOut">
              <a:rPr lang="en-US" smtClean="0"/>
              <a:t>4/23/2025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93856A-75D2-42A6-90A7-46D3019DB1E5}" type="slidenum">
              <a:rPr lang="en-US" smtClean="0"/>
              <a:t>‹#›</a:t>
            </a:fld>
            <a:endParaRPr lang="en-US"/>
          </a:p>
        </p:txBody>
      </p:sp>
    </p:spTree>
    <p:extLst>
      <p:ext uri="{BB962C8B-B14F-4D97-AF65-F5344CB8AC3E}">
        <p14:creationId xmlns:p14="http://schemas.microsoft.com/office/powerpoint/2010/main" val="3539773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energy.gov/downloads/doe-public-access-plan"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rtl="0">
              <a:lnSpc>
                <a:spcPct val="80000"/>
              </a:lnSpc>
              <a:spcBef>
                <a:spcPts val="0"/>
              </a:spcBef>
              <a:spcAft>
                <a:spcPts val="0"/>
              </a:spcAft>
              <a:buClr>
                <a:srgbClr val="0D0D0D"/>
              </a:buClr>
              <a:buSzPts val="1020"/>
              <a:buFont typeface="Arial"/>
              <a:buNone/>
            </a:pPr>
            <a:r>
              <a:rPr lang="en-US" sz="1200" u="sng" dirty="0">
                <a:solidFill>
                  <a:srgbClr val="0D0D0D"/>
                </a:solidFill>
                <a:latin typeface="Arial"/>
                <a:ea typeface="Arial"/>
                <a:cs typeface="Arial"/>
                <a:sym typeface="Arial"/>
              </a:rPr>
              <a:t>HL Type (place “X” where appropriate):</a:t>
            </a:r>
            <a:r>
              <a:rPr lang="en-US" sz="1200" dirty="0">
                <a:solidFill>
                  <a:srgbClr val="0D0D0D"/>
                </a:solidFill>
                <a:latin typeface="Arial"/>
                <a:ea typeface="Arial"/>
                <a:cs typeface="Arial"/>
                <a:sym typeface="Arial"/>
              </a:rPr>
              <a:t> User___, Staff__, User &amp; </a:t>
            </a:r>
            <a:r>
              <a:rPr lang="en-US" sz="1200" dirty="0" err="1">
                <a:solidFill>
                  <a:srgbClr val="0D0D0D"/>
                </a:solidFill>
                <a:latin typeface="Arial"/>
                <a:ea typeface="Arial"/>
                <a:cs typeface="Arial"/>
                <a:sym typeface="Arial"/>
              </a:rPr>
              <a:t>Staff_X</a:t>
            </a:r>
            <a:r>
              <a:rPr lang="en-US" sz="1200" dirty="0">
                <a:solidFill>
                  <a:srgbClr val="0D0D0D"/>
                </a:solidFill>
                <a:latin typeface="Arial"/>
                <a:ea typeface="Arial"/>
                <a:cs typeface="Arial"/>
                <a:sym typeface="Arial"/>
              </a:rPr>
              <a:t>__</a:t>
            </a:r>
            <a:endParaRPr lang="en-US" dirty="0"/>
          </a:p>
          <a:p>
            <a:pPr marL="0" marR="0" lvl="0" indent="0" algn="l" rtl="0">
              <a:lnSpc>
                <a:spcPct val="80000"/>
              </a:lnSpc>
              <a:spcBef>
                <a:spcPts val="0"/>
              </a:spcBef>
              <a:spcAft>
                <a:spcPts val="0"/>
              </a:spcAft>
              <a:buClr>
                <a:schemeClr val="dk1"/>
              </a:buClr>
              <a:buSzPts val="1020"/>
              <a:buFont typeface="Calibri"/>
              <a:buNone/>
            </a:pPr>
            <a:endParaRPr lang="en-US" sz="1200" dirty="0">
              <a:solidFill>
                <a:srgbClr val="0D0D0D"/>
              </a:solidFill>
              <a:latin typeface="Arial"/>
              <a:ea typeface="Arial"/>
              <a:cs typeface="Arial"/>
              <a:sym typeface="Arial"/>
            </a:endParaRPr>
          </a:p>
          <a:p>
            <a:pPr marL="0" lvl="0" indent="0" algn="l" rtl="0">
              <a:lnSpc>
                <a:spcPct val="80000"/>
              </a:lnSpc>
              <a:spcBef>
                <a:spcPts val="0"/>
              </a:spcBef>
              <a:spcAft>
                <a:spcPts val="0"/>
              </a:spcAft>
              <a:buNone/>
            </a:pPr>
            <a:r>
              <a:rPr lang="en-US" sz="1200" u="sng" dirty="0">
                <a:latin typeface="Arial"/>
                <a:ea typeface="Arial"/>
                <a:cs typeface="Arial"/>
                <a:sym typeface="Arial"/>
              </a:rPr>
              <a:t>1-2 paragraph description of highlight</a:t>
            </a:r>
            <a:r>
              <a:rPr lang="en-US" sz="1200" dirty="0">
                <a:latin typeface="Arial"/>
                <a:ea typeface="Arial"/>
                <a:cs typeface="Arial"/>
                <a:sym typeface="Arial"/>
              </a:rPr>
              <a:t> </a:t>
            </a:r>
            <a:endParaRPr lang="en-US" sz="1200" dirty="0">
              <a:solidFill>
                <a:srgbClr val="0D0D0D"/>
              </a:solidFill>
              <a:latin typeface="Arial"/>
              <a:ea typeface="Arial"/>
              <a:cs typeface="Arial"/>
              <a:sym typeface="Arial"/>
            </a:endParaRPr>
          </a:p>
          <a:p>
            <a:pPr>
              <a:lnSpc>
                <a:spcPct val="80000"/>
              </a:lnSpc>
              <a:spcBef>
                <a:spcPts val="0"/>
              </a:spcBef>
              <a:spcAft>
                <a:spcPts val="0"/>
              </a:spcAft>
              <a:defRPr/>
            </a:pPr>
            <a:r>
              <a:rPr lang="en-US" dirty="0"/>
              <a:t>GeSn is a group-IV alloy with immense potential to advance microelectronics technology due to its intrinsic compatibility with existing Si CMOS processes. With a sufficiently high Sn composition, GeSn is classified as a direct bandgap semiconductor. Polycrystalline GeSn holds several additional advantages, including its significantly lower synthesis cost compared to its epitaxial counterpart, as well as the versatility to grow these films on a variety of substrates. Here, we present a polycrystalline thin-film GeSn phototransistor on a fused silica substrate with a Sn composition of ∼10%, showing a </a:t>
            </a:r>
            <a:r>
              <a:rPr lang="en-US" dirty="0" err="1"/>
              <a:t>photoresponse</a:t>
            </a:r>
            <a:r>
              <a:rPr lang="en-US" dirty="0"/>
              <a:t> in the short-wave infrared wavelength range, critical for emerging sensing applications. This device shows a gate-tunable response, with responsivities approaching up to 1.7 mA/W with only a 30 nm-thick GeSn layer. Furthermore, phototransistors offer additional adaptability through gating, which allows for the reduction of dark current. This not only enhances the signal-to-noise ratio but also offers more flexible integration with various image sensor readout implementations using different substrates. The specific detectivity of this phototransistor is within an order of magnitude of those of previously reported GeSn photodetectors grown by molecular beam epitaxy and chemical vapor deposition, even though the absorber is 3 to 20× thinner while the electrode spacing for photocarrier transport is approximately 15× longer than the carrier diffusion length in this work, showing great potential benefits of extending similar device structures to epitaxial GeSn layers. As these GeSn phototransistors utilize a </a:t>
            </a:r>
            <a:r>
              <a:rPr lang="en-US" dirty="0" err="1"/>
              <a:t>noncrystalline</a:t>
            </a:r>
            <a:r>
              <a:rPr lang="en-US" dirty="0"/>
              <a:t> substrate, our work establishes a fundamentally more versatile path toward monolithically integrated GeSn-based photodetectors for next-generation multimodal sensors.</a:t>
            </a:r>
            <a:br>
              <a:rPr lang="en-US" sz="1200" dirty="0">
                <a:solidFill>
                  <a:srgbClr val="0D0D0D"/>
                </a:solidFill>
                <a:latin typeface="Arial"/>
                <a:ea typeface="Arial"/>
                <a:cs typeface="Arial"/>
                <a:sym typeface="Arial"/>
              </a:rPr>
            </a:br>
            <a:br>
              <a:rPr lang="en-US" sz="1200" dirty="0">
                <a:solidFill>
                  <a:srgbClr val="0D0D0D"/>
                </a:solidFill>
                <a:latin typeface="Arial"/>
                <a:ea typeface="Arial"/>
                <a:cs typeface="Arial"/>
                <a:sym typeface="Arial"/>
              </a:rPr>
            </a:br>
            <a:endParaRPr lang="en-US" sz="1200" dirty="0">
              <a:solidFill>
                <a:srgbClr val="0D0D0D"/>
              </a:solidFill>
              <a:latin typeface="Arial"/>
              <a:ea typeface="Arial"/>
              <a:cs typeface="Arial"/>
              <a:sym typeface="Arial"/>
            </a:endParaRPr>
          </a:p>
          <a:p>
            <a:pPr marL="0" lvl="0" indent="0" algn="l" rtl="0">
              <a:lnSpc>
                <a:spcPct val="80000"/>
              </a:lnSpc>
              <a:spcBef>
                <a:spcPts val="0"/>
              </a:spcBef>
              <a:spcAft>
                <a:spcPts val="0"/>
              </a:spcAft>
              <a:buNone/>
            </a:pPr>
            <a:r>
              <a:rPr lang="en-US" sz="1200" u="sng" dirty="0">
                <a:solidFill>
                  <a:srgbClr val="0D0D0D"/>
                </a:solidFill>
                <a:latin typeface="Arial"/>
                <a:ea typeface="Arial"/>
                <a:cs typeface="Arial"/>
                <a:sym typeface="Arial"/>
              </a:rPr>
              <a:t>Collaborating Institutions</a:t>
            </a:r>
          </a:p>
          <a:p>
            <a:pPr>
              <a:lnSpc>
                <a:spcPct val="80000"/>
              </a:lnSpc>
              <a:spcBef>
                <a:spcPts val="0"/>
              </a:spcBef>
              <a:spcAft>
                <a:spcPts val="0"/>
              </a:spcAft>
            </a:pPr>
            <a:r>
              <a:rPr lang="en-US" sz="1200" dirty="0">
                <a:solidFill>
                  <a:srgbClr val="0D0D0D"/>
                </a:solidFill>
                <a:latin typeface="Arial"/>
                <a:ea typeface="Arial"/>
                <a:cs typeface="Arial"/>
                <a:sym typeface="Arial"/>
              </a:rPr>
              <a:t>Sandia, Los Alamos, </a:t>
            </a:r>
            <a:r>
              <a:rPr lang="en-US" dirty="0">
                <a:solidFill>
                  <a:srgbClr val="0D0D0D"/>
                </a:solidFill>
                <a:latin typeface="Arial"/>
                <a:ea typeface="Arial"/>
                <a:cs typeface="Arial"/>
                <a:sym typeface="Arial"/>
              </a:rPr>
              <a:t>Clemson University</a:t>
            </a:r>
            <a:endParaRPr lang="en-US" sz="1200" dirty="0">
              <a:solidFill>
                <a:srgbClr val="0D0D0D"/>
              </a:solidFill>
              <a:latin typeface="Arial"/>
              <a:ea typeface="Arial"/>
              <a:cs typeface="Arial"/>
            </a:endParaRPr>
          </a:p>
          <a:p>
            <a:endParaRPr lang="en-US" dirty="0">
              <a:solidFill>
                <a:srgbClr val="0D0D0D"/>
              </a:solidFill>
              <a:latin typeface="Arial"/>
              <a:cs typeface="Arial"/>
            </a:endParaRPr>
          </a:p>
          <a:p>
            <a:pPr defTabSz="922264">
              <a:defRPr/>
            </a:pPr>
            <a:r>
              <a:rPr lang="en-US" u="sng" dirty="0">
                <a:latin typeface="Arial"/>
                <a:cs typeface="Arial"/>
              </a:rPr>
              <a:t>Funding Overview Section (place “X” for all relevant sources)</a:t>
            </a:r>
          </a:p>
          <a:p>
            <a:pPr defTabSz="922264">
              <a:defRPr/>
            </a:pPr>
            <a:r>
              <a:rPr lang="en-US" dirty="0">
                <a:latin typeface="Arial"/>
                <a:cs typeface="Arial"/>
              </a:rPr>
              <a:t>BES Funding:</a:t>
            </a:r>
            <a:r>
              <a:rPr lang="en-US" b="1" dirty="0">
                <a:latin typeface="Arial"/>
                <a:cs typeface="Arial"/>
              </a:rPr>
              <a:t> </a:t>
            </a:r>
            <a:r>
              <a:rPr lang="en-US" b="0" dirty="0">
                <a:latin typeface="Arial"/>
                <a:cs typeface="Arial"/>
              </a:rPr>
              <a:t>MSED</a:t>
            </a:r>
            <a:r>
              <a:rPr lang="en-US" dirty="0">
                <a:latin typeface="Arial"/>
                <a:cs typeface="Arial"/>
              </a:rPr>
              <a:t>___, CSGB___, EFRC___, </a:t>
            </a:r>
            <a:r>
              <a:rPr lang="en-US" b="0" dirty="0">
                <a:latin typeface="Arial"/>
                <a:cs typeface="Arial"/>
              </a:rPr>
              <a:t>SUFD</a:t>
            </a:r>
            <a:r>
              <a:rPr lang="en-US" b="1" u="sng" dirty="0">
                <a:latin typeface="Arial"/>
                <a:cs typeface="Arial"/>
              </a:rPr>
              <a:t>_X__</a:t>
            </a:r>
          </a:p>
          <a:p>
            <a:pPr defTabSz="922264">
              <a:defRPr/>
            </a:pPr>
            <a:r>
              <a:rPr lang="en-US" dirty="0">
                <a:latin typeface="Arial"/>
                <a:cs typeface="Arial"/>
              </a:rPr>
              <a:t>SC Funding: ASCR___, </a:t>
            </a:r>
            <a:r>
              <a:rPr lang="en-US" b="0" dirty="0">
                <a:latin typeface="Arial"/>
                <a:cs typeface="Arial"/>
              </a:rPr>
              <a:t>BES__X</a:t>
            </a:r>
            <a:r>
              <a:rPr lang="en-US" b="1" dirty="0">
                <a:latin typeface="Arial"/>
                <a:cs typeface="Arial"/>
              </a:rPr>
              <a:t>_, </a:t>
            </a:r>
            <a:r>
              <a:rPr lang="en-US" dirty="0">
                <a:latin typeface="Arial"/>
                <a:cs typeface="Arial"/>
              </a:rPr>
              <a:t>BER___, FES___, HEP___, NP___, WDTS___, SBIR___, etc.</a:t>
            </a:r>
          </a:p>
          <a:p>
            <a:pPr defTabSz="922264">
              <a:defRPr/>
            </a:pPr>
            <a:r>
              <a:rPr lang="en-US" dirty="0">
                <a:latin typeface="Arial"/>
                <a:cs typeface="Arial"/>
              </a:rPr>
              <a:t>Other Funding: DOD___, DOE___, NIH___, NSF___, American Society of Mammologists</a:t>
            </a:r>
          </a:p>
          <a:p>
            <a:endParaRPr lang="en-US" dirty="0">
              <a:solidFill>
                <a:srgbClr val="0D0D0D"/>
              </a:solidFill>
              <a:latin typeface="Arial"/>
              <a:cs typeface="Arial"/>
            </a:endParaRPr>
          </a:p>
          <a:p>
            <a:r>
              <a:rPr lang="en-US" u="sng" dirty="0">
                <a:solidFill>
                  <a:srgbClr val="0D0D0D"/>
                </a:solidFill>
                <a:latin typeface="Arial"/>
                <a:cs typeface="Arial"/>
              </a:rPr>
              <a:t>Funding details for all sources:</a:t>
            </a:r>
            <a:endParaRPr kumimoji="0" lang="en-US" sz="1200" b="0" i="0" u="sng"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r>
              <a:rPr lang="en-US" dirty="0"/>
              <a:t>This work was supported as part of μ-ATOMS, an Energy Frontier Research Center funded by the U.S. Department of Energy, Office of Science, Basic Energy Sciences under award DE-SC0023412. Device fabrication, electrical, and optoelectronic measurements were performed at the Center for Integrated Nanotechnologies, an Office of Science User Facility operated for the U.S. Department of Energy (DOE) Office of Science. Sandia National Laboratories is a multimission laboratory managed and operated by National Technology &amp; Engineering Solutions of Sandia, LLC, a wholly owned subsidiary of Honeywell International, Inc., for the U.S. DOE’s National Nuclear Security Administration under contract DE-NA-0003525. This article has been authored by an employee of National Technology &amp; Engineering Solutions of Sandia, LLC with the U.S. DOE. The employee owns all right, title, and interest in and to the article and is solely responsible for its contents. The United States Government retains, and the publisher, by accepting the article for publication, acknowledges that the United States Government retains a nonexclusive, paid-up, irrevocable, worldwide license to publish or reproduce the published form of this article or allow others to do so, for United States Government purposes. The DOE will provide public access to these results of federally sponsored research in accordance with the DOE Public Access Plan </a:t>
            </a:r>
            <a:r>
              <a:rPr lang="en-US" dirty="0">
                <a:hlinkClick r:id="rId3"/>
              </a:rPr>
              <a:t>https://www.energy.gov/downloads/doe-public-access-plan</a:t>
            </a:r>
            <a:r>
              <a:rPr lang="en-US" dirty="0"/>
              <a:t>. This paper describes objective technical results and analysis. Any subjective views or opinions that might be expressed in the paper do not necessarily represent the views of the U.S. Department of Energy or the United States Government.</a:t>
            </a:r>
          </a:p>
          <a:p>
            <a:pPr marL="0" marR="0" lvl="0" indent="0" algn="l" defTabSz="922264"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Arial"/>
                <a:ea typeface="+mn-ea"/>
                <a:cs typeface="Arial"/>
              </a:rPr>
              <a:t>Publication/ press releases/ related links:</a:t>
            </a:r>
            <a:endParaRPr kumimoji="0" lang="en-US" sz="12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106636"/>
              </a:solidFill>
              <a:effectLst/>
              <a:uLnTx/>
              <a:uFillTx/>
              <a:latin typeface="+mn-lt"/>
              <a:ea typeface="+mn-ea"/>
              <a:cs typeface="+mn-cs"/>
            </a:endParaRPr>
          </a:p>
          <a:p>
            <a:pPr marL="0" marR="0" lvl="0" indent="0" algn="l" defTabSz="922264" rtl="0" eaLnBrk="1" fontAlgn="auto" latinLnBrk="0" hangingPunct="1">
              <a:lnSpc>
                <a:spcPct val="100000"/>
              </a:lnSpc>
              <a:spcBef>
                <a:spcPts val="0"/>
              </a:spcBef>
              <a:spcAft>
                <a:spcPts val="0"/>
              </a:spcAft>
              <a:buClrTx/>
              <a:buSzTx/>
              <a:buFontTx/>
              <a:buNone/>
              <a:tabLst/>
              <a:defRPr/>
            </a:pPr>
            <a:r>
              <a:rPr lang="en-US" sz="1200" dirty="0"/>
              <a:t>DOI:10.1021/acsami.4c20693. </a:t>
            </a:r>
            <a:endParaRPr lang="en-US" dirty="0"/>
          </a:p>
        </p:txBody>
      </p:sp>
      <p:sp>
        <p:nvSpPr>
          <p:cNvPr id="4" name="Slide Number Placeholder 3"/>
          <p:cNvSpPr>
            <a:spLocks noGrp="1"/>
          </p:cNvSpPr>
          <p:nvPr>
            <p:ph type="sldNum" sz="quarter" idx="5"/>
          </p:nvPr>
        </p:nvSpPr>
        <p:spPr/>
        <p:txBody>
          <a:bodyPr/>
          <a:lstStyle/>
          <a:p>
            <a:pPr>
              <a:defRPr/>
            </a:pPr>
            <a:fld id="{F876D4B8-3D7E-42E7-AF06-6D9133F7F081}" type="slidenum">
              <a:rPr lang="en-US" smtClean="0"/>
              <a:pPr>
                <a:defRPr/>
              </a:pPr>
              <a:t>1</a:t>
            </a:fld>
            <a:endParaRPr lang="en-US"/>
          </a:p>
        </p:txBody>
      </p:sp>
    </p:spTree>
    <p:extLst>
      <p:ext uri="{BB962C8B-B14F-4D97-AF65-F5344CB8AC3E}">
        <p14:creationId xmlns:p14="http://schemas.microsoft.com/office/powerpoint/2010/main" val="14143953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solidFill>
                  <a:schemeClr val="bg1"/>
                </a:solidFill>
              </a:defRPr>
            </a:lvl1pPr>
          </a:lstStyle>
          <a:p>
            <a:r>
              <a:rPr lang="en-US"/>
              <a:t>Click to edit title </a:t>
            </a:r>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subtitle</a:t>
            </a:r>
          </a:p>
        </p:txBody>
      </p:sp>
      <p:sp>
        <p:nvSpPr>
          <p:cNvPr id="4" name="Date Placeholder 3"/>
          <p:cNvSpPr>
            <a:spLocks noGrp="1"/>
          </p:cNvSpPr>
          <p:nvPr>
            <p:ph type="dt" sz="half" idx="10"/>
          </p:nvPr>
        </p:nvSpPr>
        <p:spPr>
          <a:xfrm>
            <a:off x="2928257" y="6413161"/>
            <a:ext cx="968829" cy="365125"/>
          </a:xfrm>
          <a:prstGeom prst="rect">
            <a:avLst/>
          </a:prstGeom>
        </p:spPr>
        <p:txBody>
          <a:bodyPr/>
          <a:lstStyle>
            <a:lvl1pPr algn="r">
              <a:defRPr sz="1100"/>
            </a:lvl1pPr>
          </a:lstStyle>
          <a:p>
            <a:fld id="{8F182ACA-94E5-43E6-83F8-799916BA6B59}" type="datetime1">
              <a:rPr lang="en-US" smtClean="0"/>
              <a:pPr/>
              <a:t>4/23/2025</a:t>
            </a:fld>
            <a:endParaRPr lang="en-US"/>
          </a:p>
        </p:txBody>
      </p:sp>
      <p:sp>
        <p:nvSpPr>
          <p:cNvPr id="5" name="Footer Placeholder 4"/>
          <p:cNvSpPr>
            <a:spLocks noGrp="1"/>
          </p:cNvSpPr>
          <p:nvPr>
            <p:ph type="ftr" sz="quarter" idx="11"/>
          </p:nvPr>
        </p:nvSpPr>
        <p:spPr>
          <a:xfrm>
            <a:off x="4038600" y="6413160"/>
            <a:ext cx="4114800" cy="365125"/>
          </a:xfrm>
          <a:prstGeom prst="rect">
            <a:avLst/>
          </a:prstGeom>
        </p:spPr>
        <p:txBody>
          <a:bodyPr/>
          <a:lstStyle>
            <a:lvl1pPr>
              <a:defRPr sz="1100"/>
            </a:lvl1pPr>
          </a:lstStyle>
          <a:p>
            <a:endParaRPr lang="en-US"/>
          </a:p>
        </p:txBody>
      </p:sp>
      <p:sp>
        <p:nvSpPr>
          <p:cNvPr id="6" name="Rectangle 5"/>
          <p:cNvSpPr/>
          <p:nvPr userDrawn="1"/>
        </p:nvSpPr>
        <p:spPr>
          <a:xfrm>
            <a:off x="0" y="5622878"/>
            <a:ext cx="12192000" cy="12351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32289" y="5815220"/>
            <a:ext cx="4894439" cy="901108"/>
          </a:xfrm>
          <a:prstGeom prst="rect">
            <a:avLst/>
          </a:prstGeom>
        </p:spPr>
      </p:pic>
      <p:sp>
        <p:nvSpPr>
          <p:cNvPr id="8" name="TextBox 7"/>
          <p:cNvSpPr txBox="1"/>
          <p:nvPr userDrawn="1"/>
        </p:nvSpPr>
        <p:spPr>
          <a:xfrm>
            <a:off x="7162800" y="5917273"/>
            <a:ext cx="5029200" cy="646331"/>
          </a:xfrm>
          <a:prstGeom prst="rect">
            <a:avLst/>
          </a:prstGeom>
          <a:noFill/>
        </p:spPr>
        <p:txBody>
          <a:bodyPr wrap="square" rtlCol="0">
            <a:spAutoFit/>
          </a:bodyPr>
          <a:lstStyle/>
          <a:p>
            <a:pPr algn="ctr"/>
            <a:r>
              <a:rPr lang="en-US" sz="3600">
                <a:solidFill>
                  <a:schemeClr val="accent1"/>
                </a:solidFill>
                <a:latin typeface="+mj-lt"/>
              </a:rPr>
              <a:t>https://science.osti.gov/</a:t>
            </a:r>
          </a:p>
        </p:txBody>
      </p:sp>
    </p:spTree>
    <p:extLst>
      <p:ext uri="{BB962C8B-B14F-4D97-AF65-F5344CB8AC3E}">
        <p14:creationId xmlns:p14="http://schemas.microsoft.com/office/powerpoint/2010/main" val="396370745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8" name="Rectangle 7">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1411718491"/>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0" name="TextBox 9"/>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41304244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F554804-D3F1-4E4C-9D0A-99063A42E6CF}"/>
              </a:ext>
            </a:extLst>
          </p:cNvPr>
          <p:cNvSpPr/>
          <p:nvPr userDrawn="1"/>
        </p:nvSpPr>
        <p:spPr>
          <a:xfrm>
            <a:off x="533399" y="365125"/>
            <a:ext cx="11125199" cy="6006645"/>
          </a:xfrm>
          <a:prstGeom prst="rect">
            <a:avLst/>
          </a:prstGeom>
          <a:solidFill>
            <a:schemeClr val="bg1"/>
          </a:solidFill>
          <a:ln>
            <a:noFill/>
          </a:ln>
          <a:effectLst>
            <a:outerShdw blurRad="393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BD320D-9AE5-495A-8DCF-E560C7CE6942}"/>
              </a:ext>
            </a:extLst>
          </p:cNvPr>
          <p:cNvSpPr>
            <a:spLocks noGrp="1"/>
          </p:cNvSpPr>
          <p:nvPr>
            <p:ph type="title" hasCustomPrompt="1"/>
          </p:nvPr>
        </p:nvSpPr>
        <p:spPr>
          <a:xfrm>
            <a:off x="533399" y="365125"/>
            <a:ext cx="11125199" cy="1325563"/>
          </a:xfrm>
          <a:noFill/>
          <a:effectLst/>
        </p:spPr>
        <p:txBody>
          <a:bodyPr>
            <a:normAutofit/>
          </a:bodyPr>
          <a:lstStyle>
            <a:lvl1pPr>
              <a:defRPr sz="3200">
                <a:latin typeface="Arial Black" panose="020B0A04020102020204" pitchFamily="34" charset="0"/>
              </a:defRPr>
            </a:lvl1pPr>
          </a:lstStyle>
          <a:p>
            <a:r>
              <a:rPr lang="en-US"/>
              <a:t>CLICK TO EDIT MASTER TITLE STYLE</a:t>
            </a:r>
          </a:p>
        </p:txBody>
      </p:sp>
      <p:sp>
        <p:nvSpPr>
          <p:cNvPr id="8" name="Content Placeholder 7">
            <a:extLst>
              <a:ext uri="{FF2B5EF4-FFF2-40B4-BE49-F238E27FC236}">
                <a16:creationId xmlns:a16="http://schemas.microsoft.com/office/drawing/2014/main" id="{8FA30B88-A952-44AD-A005-15181C4C3821}"/>
              </a:ext>
            </a:extLst>
          </p:cNvPr>
          <p:cNvSpPr>
            <a:spLocks noGrp="1"/>
          </p:cNvSpPr>
          <p:nvPr>
            <p:ph sz="quarter" idx="13"/>
          </p:nvPr>
        </p:nvSpPr>
        <p:spPr>
          <a:xfrm>
            <a:off x="533400" y="1690687"/>
            <a:ext cx="11125200" cy="4681083"/>
          </a:xfrm>
          <a:noFill/>
          <a:effectLst/>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2B64AAD3-F0AA-4ADC-94DB-573E7A24E05D}"/>
              </a:ext>
            </a:extLst>
          </p:cNvPr>
          <p:cNvSpPr>
            <a:spLocks noGrp="1"/>
          </p:cNvSpPr>
          <p:nvPr>
            <p:ph type="dt" sz="half" idx="10"/>
          </p:nvPr>
        </p:nvSpPr>
        <p:spPr/>
        <p:txBody>
          <a:bodyPr/>
          <a:lstStyle/>
          <a:p>
            <a:fld id="{F50FB8F4-93A4-403A-9708-D7F20BB46076}" type="datetimeFigureOut">
              <a:rPr lang="en-US" smtClean="0"/>
              <a:t>4/23/2025</a:t>
            </a:fld>
            <a:endParaRPr lang="en-US"/>
          </a:p>
        </p:txBody>
      </p:sp>
      <p:sp>
        <p:nvSpPr>
          <p:cNvPr id="4" name="Footer Placeholder 3">
            <a:extLst>
              <a:ext uri="{FF2B5EF4-FFF2-40B4-BE49-F238E27FC236}">
                <a16:creationId xmlns:a16="http://schemas.microsoft.com/office/drawing/2014/main" id="{A0DA90BE-ACA4-4FB3-94A8-F04E91F8DD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D6825A-BF46-4C73-BAF3-E0F8BD54BD30}"/>
              </a:ext>
            </a:extLst>
          </p:cNvPr>
          <p:cNvSpPr>
            <a:spLocks noGrp="1"/>
          </p:cNvSpPr>
          <p:nvPr>
            <p:ph type="sldNum" sz="quarter" idx="12"/>
          </p:nvPr>
        </p:nvSpPr>
        <p:spPr/>
        <p:txBody>
          <a:bodyPr/>
          <a:lstStyle/>
          <a:p>
            <a:fld id="{2F3902C9-C47C-4EF4-BA50-DAB7C4D8D7B4}" type="slidenum">
              <a:rPr lang="en-US" smtClean="0"/>
              <a:t>‹#›</a:t>
            </a:fld>
            <a:endParaRPr lang="en-US"/>
          </a:p>
        </p:txBody>
      </p:sp>
      <p:pic>
        <p:nvPicPr>
          <p:cNvPr id="6" name="Picture 5">
            <a:extLst>
              <a:ext uri="{FF2B5EF4-FFF2-40B4-BE49-F238E27FC236}">
                <a16:creationId xmlns:a16="http://schemas.microsoft.com/office/drawing/2014/main" id="{1C43C625-146F-4A45-9B4B-701007EBF07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25025" y="6001949"/>
            <a:ext cx="1933575" cy="355988"/>
          </a:xfrm>
          <a:prstGeom prst="rect">
            <a:avLst/>
          </a:prstGeom>
        </p:spPr>
      </p:pic>
    </p:spTree>
    <p:extLst>
      <p:ext uri="{BB962C8B-B14F-4D97-AF65-F5344CB8AC3E}">
        <p14:creationId xmlns:p14="http://schemas.microsoft.com/office/powerpoint/2010/main" val="4053386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3" name="Content Placeholder 2"/>
          <p:cNvSpPr>
            <a:spLocks noGrp="1"/>
          </p:cNvSpPr>
          <p:nvPr>
            <p:ph idx="1"/>
          </p:nvPr>
        </p:nvSpPr>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034386707"/>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with content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5430484"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6333067" y="1681163"/>
            <a:ext cx="5454121"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6699249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with content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3578225"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327525" y="1681163"/>
            <a:ext cx="3576638" cy="4143375"/>
          </a:xfrm>
          <a:solidFill>
            <a:schemeClr val="accent4"/>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8212138" y="1681163"/>
            <a:ext cx="3575050"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928812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with picture (roun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2" name="Picture Placeholder 11"/>
          <p:cNvSpPr>
            <a:spLocks noGrp="1"/>
          </p:cNvSpPr>
          <p:nvPr>
            <p:ph type="pic" sz="quarter" idx="10"/>
          </p:nvPr>
        </p:nvSpPr>
        <p:spPr>
          <a:xfrm>
            <a:off x="6920089" y="1045804"/>
            <a:ext cx="5271912" cy="5274034"/>
          </a:xfrm>
          <a:custGeom>
            <a:avLst/>
            <a:gdLst>
              <a:gd name="connsiteX0" fmla="*/ 3962270 w 5375563"/>
              <a:gd name="connsiteY0" fmla="*/ 0 h 5377727"/>
              <a:gd name="connsiteX1" fmla="*/ 5140529 w 5375563"/>
              <a:gd name="connsiteY1" fmla="*/ 168208 h 5377727"/>
              <a:gd name="connsiteX2" fmla="*/ 5375563 w 5375563"/>
              <a:gd name="connsiteY2" fmla="*/ 249437 h 5377727"/>
              <a:gd name="connsiteX3" fmla="*/ 5375563 w 5375563"/>
              <a:gd name="connsiteY3" fmla="*/ 5377727 h 5377727"/>
              <a:gd name="connsiteX4" fmla="*/ 398434 w 5375563"/>
              <a:gd name="connsiteY4" fmla="*/ 5377727 h 5377727"/>
              <a:gd name="connsiteX5" fmla="*/ 390724 w 5375563"/>
              <a:gd name="connsiteY5" fmla="*/ 5363513 h 5377727"/>
              <a:gd name="connsiteX6" fmla="*/ 0 w 5375563"/>
              <a:gd name="connsiteY6" fmla="*/ 3741443 h 5377727"/>
              <a:gd name="connsiteX7" fmla="*/ 3962270 w 5375563"/>
              <a:gd name="connsiteY7" fmla="*/ 0 h 5377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75563" h="5377727">
                <a:moveTo>
                  <a:pt x="3962270" y="0"/>
                </a:moveTo>
                <a:cubicBezTo>
                  <a:pt x="4372577" y="0"/>
                  <a:pt x="4768317" y="58891"/>
                  <a:pt x="5140529" y="168208"/>
                </a:cubicBezTo>
                <a:lnTo>
                  <a:pt x="5375563" y="249437"/>
                </a:lnTo>
                <a:lnTo>
                  <a:pt x="5375563" y="5377727"/>
                </a:lnTo>
                <a:lnTo>
                  <a:pt x="398434" y="5377727"/>
                </a:lnTo>
                <a:lnTo>
                  <a:pt x="390724" y="5363513"/>
                </a:lnTo>
                <a:cubicBezTo>
                  <a:pt x="140324" y="4872813"/>
                  <a:pt x="0" y="4322602"/>
                  <a:pt x="0" y="3741443"/>
                </a:cubicBezTo>
                <a:cubicBezTo>
                  <a:pt x="0" y="1675101"/>
                  <a:pt x="1773969" y="0"/>
                  <a:pt x="3962270" y="0"/>
                </a:cubicBezTo>
                <a:close/>
              </a:path>
            </a:pathLst>
          </a:custGeom>
          <a:noFill/>
        </p:spPr>
        <p:txBody>
          <a:bodyPr wrap="square" anchor="ctr" anchorCtr="1">
            <a:noAutofit/>
          </a:bodyPr>
          <a:lstStyle>
            <a:lvl1pPr marL="0" indent="0">
              <a:buNone/>
              <a:defRPr/>
            </a:lvl1pPr>
          </a:lstStyle>
          <a:p>
            <a:r>
              <a:rPr lang="en-US"/>
              <a:t>Click icon to add picture</a:t>
            </a:r>
          </a:p>
        </p:txBody>
      </p:sp>
      <p:sp>
        <p:nvSpPr>
          <p:cNvPr id="14" name="Text Placeholder 13"/>
          <p:cNvSpPr>
            <a:spLocks noGrp="1"/>
          </p:cNvSpPr>
          <p:nvPr>
            <p:ph type="body" sz="quarter" idx="11"/>
          </p:nvPr>
        </p:nvSpPr>
        <p:spPr>
          <a:xfrm>
            <a:off x="409575" y="1389063"/>
            <a:ext cx="6227763"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0795038"/>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with picture (circ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668421"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5" y="1389063"/>
            <a:ext cx="4580089"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7"/>
          <p:cNvSpPr>
            <a:spLocks noGrp="1"/>
          </p:cNvSpPr>
          <p:nvPr>
            <p:ph type="pic" sz="quarter" idx="12"/>
          </p:nvPr>
        </p:nvSpPr>
        <p:spPr>
          <a:xfrm>
            <a:off x="6164263" y="1320659"/>
            <a:ext cx="1543050" cy="1543191"/>
          </a:xfrm>
          <a:prstGeom prst="ellipse">
            <a:avLst/>
          </a:prstGeom>
        </p:spPr>
        <p:txBody>
          <a:bodyPr>
            <a:normAutofit/>
          </a:bodyPr>
          <a:lstStyle>
            <a:lvl1pPr>
              <a:defRPr sz="1400"/>
            </a:lvl1pPr>
          </a:lstStyle>
          <a:p>
            <a:r>
              <a:rPr lang="en-US"/>
              <a:t>Click icon to add picture</a:t>
            </a:r>
          </a:p>
        </p:txBody>
      </p:sp>
      <p:sp>
        <p:nvSpPr>
          <p:cNvPr id="17" name="Picture Placeholder 16"/>
          <p:cNvSpPr>
            <a:spLocks noGrp="1"/>
          </p:cNvSpPr>
          <p:nvPr>
            <p:ph type="pic" sz="quarter" idx="13"/>
          </p:nvPr>
        </p:nvSpPr>
        <p:spPr>
          <a:xfrm>
            <a:off x="8918700" y="529330"/>
            <a:ext cx="2835150" cy="2834583"/>
          </a:xfrm>
          <a:prstGeom prst="ellipse">
            <a:avLst/>
          </a:prstGeom>
        </p:spPr>
        <p:txBody>
          <a:bodyPr/>
          <a:lstStyle/>
          <a:p>
            <a:r>
              <a:rPr lang="en-US"/>
              <a:t>Click icon to add picture</a:t>
            </a:r>
          </a:p>
        </p:txBody>
      </p:sp>
      <p:sp>
        <p:nvSpPr>
          <p:cNvPr id="20" name="Picture Placeholder 19"/>
          <p:cNvSpPr>
            <a:spLocks noGrp="1"/>
          </p:cNvSpPr>
          <p:nvPr>
            <p:ph type="pic" sz="quarter" idx="14"/>
          </p:nvPr>
        </p:nvSpPr>
        <p:spPr>
          <a:xfrm>
            <a:off x="7245351" y="2667000"/>
            <a:ext cx="1831861" cy="1833563"/>
          </a:xfrm>
          <a:prstGeom prst="ellipse">
            <a:avLst/>
          </a:prstGeom>
        </p:spPr>
        <p:txBody>
          <a:bodyPr>
            <a:normAutofit/>
          </a:bodyPr>
          <a:lstStyle>
            <a:lvl1pPr>
              <a:defRPr sz="1800"/>
            </a:lvl1pPr>
          </a:lstStyle>
          <a:p>
            <a:r>
              <a:rPr lang="en-US"/>
              <a:t>Click icon to add picture</a:t>
            </a:r>
          </a:p>
        </p:txBody>
      </p:sp>
      <p:sp>
        <p:nvSpPr>
          <p:cNvPr id="22" name="Picture Placeholder 21"/>
          <p:cNvSpPr>
            <a:spLocks noGrp="1"/>
          </p:cNvSpPr>
          <p:nvPr>
            <p:ph type="pic" sz="quarter" idx="15"/>
          </p:nvPr>
        </p:nvSpPr>
        <p:spPr>
          <a:xfrm>
            <a:off x="5463822" y="4007983"/>
            <a:ext cx="2210192" cy="2210466"/>
          </a:xfrm>
          <a:prstGeom prst="ellipse">
            <a:avLst/>
          </a:prstGeom>
        </p:spPr>
        <p:txBody>
          <a:bodyPr/>
          <a:lstStyle/>
          <a:p>
            <a:r>
              <a:rPr lang="en-US"/>
              <a:t>Click icon to add picture</a:t>
            </a:r>
          </a:p>
        </p:txBody>
      </p:sp>
      <p:sp>
        <p:nvSpPr>
          <p:cNvPr id="24" name="Picture Placeholder 23"/>
          <p:cNvSpPr>
            <a:spLocks noGrp="1"/>
          </p:cNvSpPr>
          <p:nvPr>
            <p:ph type="pic" sz="quarter" idx="16"/>
          </p:nvPr>
        </p:nvSpPr>
        <p:spPr>
          <a:xfrm>
            <a:off x="9218855" y="3630613"/>
            <a:ext cx="2392119" cy="2392362"/>
          </a:xfrm>
          <a:prstGeom prst="ellipse">
            <a:avLst/>
          </a:prstGeom>
        </p:spPr>
        <p:txBody>
          <a:bodyPr/>
          <a:lstStyle/>
          <a:p>
            <a:r>
              <a:rPr lang="en-US"/>
              <a:t>Click icon to add picture</a:t>
            </a:r>
          </a:p>
        </p:txBody>
      </p:sp>
    </p:spTree>
    <p:extLst>
      <p:ext uri="{BB962C8B-B14F-4D97-AF65-F5344CB8AC3E}">
        <p14:creationId xmlns:p14="http://schemas.microsoft.com/office/powerpoint/2010/main" val="4204917205"/>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p:cNvSpPr>
            <a:spLocks noGrp="1"/>
          </p:cNvSpPr>
          <p:nvPr>
            <p:ph type="pic" sz="quarter" idx="12"/>
          </p:nvPr>
        </p:nvSpPr>
        <p:spPr>
          <a:xfrm>
            <a:off x="5947085" y="1446839"/>
            <a:ext cx="6244914" cy="4481287"/>
          </a:xfrm>
          <a:custGeom>
            <a:avLst/>
            <a:gdLst>
              <a:gd name="connsiteX0" fmla="*/ 743081 w 6244914"/>
              <a:gd name="connsiteY0" fmla="*/ 3021747 h 4481287"/>
              <a:gd name="connsiteX1" fmla="*/ 6244914 w 6244914"/>
              <a:gd name="connsiteY1" fmla="*/ 3021747 h 4481287"/>
              <a:gd name="connsiteX2" fmla="*/ 6244914 w 6244914"/>
              <a:gd name="connsiteY2" fmla="*/ 4481287 h 4481287"/>
              <a:gd name="connsiteX3" fmla="*/ 1475626 w 6244914"/>
              <a:gd name="connsiteY3" fmla="*/ 4481287 h 4481287"/>
              <a:gd name="connsiteX4" fmla="*/ 0 w 6244914"/>
              <a:gd name="connsiteY4" fmla="*/ 1510873 h 4481287"/>
              <a:gd name="connsiteX5" fmla="*/ 6244914 w 6244914"/>
              <a:gd name="connsiteY5" fmla="*/ 1510873 h 4481287"/>
              <a:gd name="connsiteX6" fmla="*/ 6244914 w 6244914"/>
              <a:gd name="connsiteY6" fmla="*/ 2970413 h 4481287"/>
              <a:gd name="connsiteX7" fmla="*/ 733392 w 6244914"/>
              <a:gd name="connsiteY7" fmla="*/ 2970413 h 4481287"/>
              <a:gd name="connsiteX8" fmla="*/ 723088 w 6244914"/>
              <a:gd name="connsiteY8" fmla="*/ 0 h 4481287"/>
              <a:gd name="connsiteX9" fmla="*/ 6244914 w 6244914"/>
              <a:gd name="connsiteY9" fmla="*/ 0 h 4481287"/>
              <a:gd name="connsiteX10" fmla="*/ 6244914 w 6244914"/>
              <a:gd name="connsiteY10" fmla="*/ 1459540 h 4481287"/>
              <a:gd name="connsiteX11" fmla="*/ 0 w 6244914"/>
              <a:gd name="connsiteY11" fmla="*/ 1459540 h 4481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4914" h="4481287">
                <a:moveTo>
                  <a:pt x="743081" y="3021747"/>
                </a:moveTo>
                <a:lnTo>
                  <a:pt x="6244914" y="3021747"/>
                </a:lnTo>
                <a:lnTo>
                  <a:pt x="6244914" y="4481287"/>
                </a:lnTo>
                <a:lnTo>
                  <a:pt x="1475626" y="4481287"/>
                </a:lnTo>
                <a:close/>
                <a:moveTo>
                  <a:pt x="0" y="1510873"/>
                </a:moveTo>
                <a:lnTo>
                  <a:pt x="6244914" y="1510873"/>
                </a:lnTo>
                <a:lnTo>
                  <a:pt x="6244914" y="2970413"/>
                </a:lnTo>
                <a:lnTo>
                  <a:pt x="733392" y="2970413"/>
                </a:lnTo>
                <a:close/>
                <a:moveTo>
                  <a:pt x="723088" y="0"/>
                </a:moveTo>
                <a:lnTo>
                  <a:pt x="6244914" y="0"/>
                </a:lnTo>
                <a:lnTo>
                  <a:pt x="6244914" y="1459540"/>
                </a:lnTo>
                <a:lnTo>
                  <a:pt x="0" y="1459540"/>
                </a:ln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3859638371"/>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723920"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Picture Placeholder 11"/>
          <p:cNvSpPr>
            <a:spLocks noGrp="1"/>
          </p:cNvSpPr>
          <p:nvPr>
            <p:ph type="pic" sz="quarter" idx="12"/>
          </p:nvPr>
        </p:nvSpPr>
        <p:spPr>
          <a:xfrm>
            <a:off x="5856088" y="1"/>
            <a:ext cx="6335912" cy="6263859"/>
          </a:xfrm>
          <a:custGeom>
            <a:avLst/>
            <a:gdLst>
              <a:gd name="connsiteX0" fmla="*/ 6335911 w 6335912"/>
              <a:gd name="connsiteY0" fmla="*/ 2555883 h 6263859"/>
              <a:gd name="connsiteX1" fmla="*/ 6335911 w 6335912"/>
              <a:gd name="connsiteY1" fmla="*/ 4093940 h 6263859"/>
              <a:gd name="connsiteX2" fmla="*/ 2473897 w 6335912"/>
              <a:gd name="connsiteY2" fmla="*/ 6182304 h 6263859"/>
              <a:gd name="connsiteX3" fmla="*/ 1634032 w 6335912"/>
              <a:gd name="connsiteY3" fmla="*/ 6022415 h 6263859"/>
              <a:gd name="connsiteX4" fmla="*/ 1557097 w 6335912"/>
              <a:gd name="connsiteY4" fmla="*/ 5909031 h 6263859"/>
              <a:gd name="connsiteX5" fmla="*/ 1504339 w 6335912"/>
              <a:gd name="connsiteY5" fmla="*/ 5782574 h 6263859"/>
              <a:gd name="connsiteX6" fmla="*/ 1830371 w 6335912"/>
              <a:gd name="connsiteY6" fmla="*/ 4992231 h 6263859"/>
              <a:gd name="connsiteX7" fmla="*/ 6335912 w 6335912"/>
              <a:gd name="connsiteY7" fmla="*/ 1016220 h 6263859"/>
              <a:gd name="connsiteX8" fmla="*/ 6335912 w 6335912"/>
              <a:gd name="connsiteY8" fmla="*/ 2459009 h 6263859"/>
              <a:gd name="connsiteX9" fmla="*/ 936517 w 6335912"/>
              <a:gd name="connsiteY9" fmla="*/ 5378703 h 6263859"/>
              <a:gd name="connsiteX10" fmla="*/ 148674 w 6335912"/>
              <a:gd name="connsiteY10" fmla="*/ 5228717 h 6263859"/>
              <a:gd name="connsiteX11" fmla="*/ 76504 w 6335912"/>
              <a:gd name="connsiteY11" fmla="*/ 5122356 h 6263859"/>
              <a:gd name="connsiteX12" fmla="*/ 27015 w 6335912"/>
              <a:gd name="connsiteY12" fmla="*/ 5003733 h 6263859"/>
              <a:gd name="connsiteX13" fmla="*/ 332851 w 6335912"/>
              <a:gd name="connsiteY13" fmla="*/ 4262345 h 6263859"/>
              <a:gd name="connsiteX14" fmla="*/ 5370853 w 6335912"/>
              <a:gd name="connsiteY14" fmla="*/ 0 h 6263859"/>
              <a:gd name="connsiteX15" fmla="*/ 6335912 w 6335912"/>
              <a:gd name="connsiteY15" fmla="*/ 0 h 6263859"/>
              <a:gd name="connsiteX16" fmla="*/ 6335910 w 6335912"/>
              <a:gd name="connsiteY16" fmla="*/ 920939 h 6263859"/>
              <a:gd name="connsiteX17" fmla="*/ 1426128 w 6335912"/>
              <a:gd name="connsiteY17" fmla="*/ 3575878 h 6263859"/>
              <a:gd name="connsiteX18" fmla="*/ 638286 w 6335912"/>
              <a:gd name="connsiteY18" fmla="*/ 3425891 h 6263859"/>
              <a:gd name="connsiteX19" fmla="*/ 566116 w 6335912"/>
              <a:gd name="connsiteY19" fmla="*/ 3319531 h 6263859"/>
              <a:gd name="connsiteX20" fmla="*/ 516627 w 6335912"/>
              <a:gd name="connsiteY20" fmla="*/ 3200907 h 6263859"/>
              <a:gd name="connsiteX21" fmla="*/ 822463 w 6335912"/>
              <a:gd name="connsiteY21" fmla="*/ 2459519 h 6263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335912" h="6263859">
                <a:moveTo>
                  <a:pt x="6335911" y="2555883"/>
                </a:moveTo>
                <a:lnTo>
                  <a:pt x="6335911" y="4093940"/>
                </a:lnTo>
                <a:lnTo>
                  <a:pt x="2473897" y="6182304"/>
                </a:lnTo>
                <a:cubicBezTo>
                  <a:pt x="2186346" y="6337796"/>
                  <a:pt x="1836138" y="6263560"/>
                  <a:pt x="1634032" y="6022415"/>
                </a:cubicBezTo>
                <a:lnTo>
                  <a:pt x="1557097" y="5909031"/>
                </a:lnTo>
                <a:lnTo>
                  <a:pt x="1504339" y="5782574"/>
                </a:lnTo>
                <a:cubicBezTo>
                  <a:pt x="1413202" y="5481421"/>
                  <a:pt x="1542819" y="5147723"/>
                  <a:pt x="1830371" y="4992231"/>
                </a:cubicBezTo>
                <a:close/>
                <a:moveTo>
                  <a:pt x="6335912" y="1016220"/>
                </a:moveTo>
                <a:lnTo>
                  <a:pt x="6335912" y="2459009"/>
                </a:lnTo>
                <a:lnTo>
                  <a:pt x="936517" y="5378703"/>
                </a:lnTo>
                <a:cubicBezTo>
                  <a:pt x="666777" y="5524564"/>
                  <a:pt x="338262" y="5454925"/>
                  <a:pt x="148674" y="5228717"/>
                </a:cubicBezTo>
                <a:lnTo>
                  <a:pt x="76504" y="5122356"/>
                </a:lnTo>
                <a:lnTo>
                  <a:pt x="27015" y="5003733"/>
                </a:lnTo>
                <a:cubicBezTo>
                  <a:pt x="-58478" y="4721235"/>
                  <a:pt x="63112" y="4408205"/>
                  <a:pt x="332851" y="4262345"/>
                </a:cubicBezTo>
                <a:close/>
                <a:moveTo>
                  <a:pt x="5370853" y="0"/>
                </a:moveTo>
                <a:lnTo>
                  <a:pt x="6335912" y="0"/>
                </a:lnTo>
                <a:lnTo>
                  <a:pt x="6335910" y="920939"/>
                </a:lnTo>
                <a:lnTo>
                  <a:pt x="1426128" y="3575878"/>
                </a:lnTo>
                <a:cubicBezTo>
                  <a:pt x="1156389" y="3721738"/>
                  <a:pt x="827875" y="3652099"/>
                  <a:pt x="638286" y="3425891"/>
                </a:cubicBezTo>
                <a:lnTo>
                  <a:pt x="566116" y="3319531"/>
                </a:lnTo>
                <a:lnTo>
                  <a:pt x="516627" y="3200907"/>
                </a:lnTo>
                <a:cubicBezTo>
                  <a:pt x="431135" y="2918409"/>
                  <a:pt x="552724" y="2605379"/>
                  <a:pt x="822463" y="2459519"/>
                </a:cubicBez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407962601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0" y="1"/>
            <a:ext cx="6095999" cy="6324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hasCustomPrompt="1"/>
          </p:nvPr>
        </p:nvSpPr>
        <p:spPr>
          <a:xfrm>
            <a:off x="361950" y="352977"/>
            <a:ext cx="5448300" cy="1418889"/>
          </a:xfrm>
        </p:spPr>
        <p:txBody>
          <a:bodyPr anchor="b"/>
          <a:lstStyle>
            <a:lvl1pPr algn="ctr">
              <a:defRPr sz="3200"/>
            </a:lvl1pPr>
          </a:lstStyle>
          <a:p>
            <a:r>
              <a:rPr lang="en-US"/>
              <a:t>Click to edit title</a:t>
            </a:r>
          </a:p>
        </p:txBody>
      </p:sp>
      <p:sp>
        <p:nvSpPr>
          <p:cNvPr id="4" name="Text Placeholder 3"/>
          <p:cNvSpPr>
            <a:spLocks noGrp="1"/>
          </p:cNvSpPr>
          <p:nvPr>
            <p:ph type="body" sz="half" idx="2"/>
          </p:nvPr>
        </p:nvSpPr>
        <p:spPr>
          <a:xfrm>
            <a:off x="361950" y="2043953"/>
            <a:ext cx="5448300" cy="38250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Rectangle 9">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3" name="TextBox 12"/>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182681965"/>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8791" y="177283"/>
            <a:ext cx="11317044" cy="801663"/>
          </a:xfrm>
          <a:prstGeom prst="rect">
            <a:avLst/>
          </a:prstGeom>
        </p:spPr>
        <p:txBody>
          <a:bodyPr vert="horz" lIns="91440" tIns="45720" rIns="91440" bIns="45720" rtlCol="0" anchor="ctr">
            <a:normAutofit/>
          </a:bodyPr>
          <a:lstStyle/>
          <a:p>
            <a:r>
              <a:rPr lang="en-US"/>
              <a:t>Click to edit title</a:t>
            </a:r>
          </a:p>
        </p:txBody>
      </p:sp>
      <p:sp>
        <p:nvSpPr>
          <p:cNvPr id="3" name="Text Placeholder 2"/>
          <p:cNvSpPr>
            <a:spLocks noGrp="1"/>
          </p:cNvSpPr>
          <p:nvPr>
            <p:ph type="body" idx="1"/>
          </p:nvPr>
        </p:nvSpPr>
        <p:spPr>
          <a:xfrm>
            <a:off x="408791" y="1194099"/>
            <a:ext cx="11317044" cy="49828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spTree>
    <p:extLst>
      <p:ext uri="{BB962C8B-B14F-4D97-AF65-F5344CB8AC3E}">
        <p14:creationId xmlns:p14="http://schemas.microsoft.com/office/powerpoint/2010/main" val="3805706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58" r:id="rId5"/>
    <p:sldLayoutId id="2147483663" r:id="rId6"/>
    <p:sldLayoutId id="2147483659" r:id="rId7"/>
    <p:sldLayoutId id="2147483660" r:id="rId8"/>
    <p:sldLayoutId id="2147483657" r:id="rId9"/>
    <p:sldLayoutId id="2147483654" r:id="rId10"/>
    <p:sldLayoutId id="2147483655" r:id="rId11"/>
    <p:sldLayoutId id="2147483664" r:id="rId12"/>
  </p:sldLayoutIdLst>
  <p:hf hdr="0" dt="0"/>
  <p:txStyles>
    <p:titleStyle>
      <a:lvl1pPr algn="l" defTabSz="914400" rtl="0" eaLnBrk="1" latinLnBrk="0" hangingPunct="1">
        <a:lnSpc>
          <a:spcPct val="90000"/>
        </a:lnSpc>
        <a:spcBef>
          <a:spcPct val="0"/>
        </a:spcBef>
        <a:buNone/>
        <a:defRPr sz="4000" b="1" kern="1200">
          <a:solidFill>
            <a:schemeClr val="tx1"/>
          </a:solidFill>
          <a:latin typeface="+mj-lt"/>
          <a:ea typeface="Segoe UI Black" panose="020B0A02040204020203" pitchFamily="34" charset="0"/>
          <a:cs typeface="+mj-cs"/>
        </a:defRPr>
      </a:lvl1pPr>
    </p:titleStyle>
    <p:bodyStyle>
      <a:lvl1pPr marL="228600" indent="-228600" algn="l" defTabSz="914400" rtl="0" eaLnBrk="1" latinLnBrk="0" hangingPunct="1">
        <a:lnSpc>
          <a:spcPct val="90000"/>
        </a:lnSpc>
        <a:spcBef>
          <a:spcPts val="1000"/>
        </a:spcBef>
        <a:buClrTx/>
        <a:buFont typeface="Arial" panose="020B0604020202020204" pitchFamily="34" charset="0"/>
        <a:buChar char="•"/>
        <a:defRPr sz="2400" kern="1200">
          <a:solidFill>
            <a:schemeClr val="tx1"/>
          </a:solidFill>
          <a:latin typeface="Avenir Next LT Pro" panose="020B0504020202020204" pitchFamily="34" charset="0"/>
          <a:ea typeface="+mn-ea"/>
          <a:cs typeface="+mn-cs"/>
        </a:defRPr>
      </a:lvl1pPr>
      <a:lvl2pPr marL="685800" indent="-228600" algn="l" defTabSz="914400" rtl="0" eaLnBrk="1" latinLnBrk="0" hangingPunct="1">
        <a:lnSpc>
          <a:spcPct val="90000"/>
        </a:lnSpc>
        <a:spcBef>
          <a:spcPts val="500"/>
        </a:spcBef>
        <a:buClrTx/>
        <a:buFontTx/>
        <a:buChar char="◦"/>
        <a:defRPr sz="2000" kern="1200">
          <a:solidFill>
            <a:schemeClr val="tx1"/>
          </a:solidFill>
          <a:latin typeface="Avenir Next LT Pro" panose="020B0504020202020204" pitchFamily="34" charset="0"/>
          <a:ea typeface="+mn-ea"/>
          <a:cs typeface="+mn-cs"/>
        </a:defRPr>
      </a:lvl2pPr>
      <a:lvl3pPr marL="1143000" indent="-228600" algn="l" defTabSz="914400" rtl="0" eaLnBrk="1" latinLnBrk="0" hangingPunct="1">
        <a:lnSpc>
          <a:spcPct val="90000"/>
        </a:lnSpc>
        <a:spcBef>
          <a:spcPts val="500"/>
        </a:spcBef>
        <a:buClrTx/>
        <a:buFont typeface="Wingdings" panose="05000000000000000000" pitchFamily="2" charset="2"/>
        <a:buChar char="§"/>
        <a:defRPr sz="1800" kern="1200">
          <a:solidFill>
            <a:schemeClr val="tx1"/>
          </a:solidFill>
          <a:latin typeface="Avenir Next LT Pro"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D11C0-0B4E-4A9B-9978-226831B3CF02}"/>
              </a:ext>
            </a:extLst>
          </p:cNvPr>
          <p:cNvSpPr>
            <a:spLocks noGrp="1"/>
          </p:cNvSpPr>
          <p:nvPr>
            <p:ph type="title"/>
          </p:nvPr>
        </p:nvSpPr>
        <p:spPr>
          <a:xfrm>
            <a:off x="437478" y="168979"/>
            <a:ext cx="11317044" cy="801663"/>
          </a:xfrm>
        </p:spPr>
        <p:txBody>
          <a:bodyPr>
            <a:normAutofit/>
          </a:bodyPr>
          <a:lstStyle/>
          <a:p>
            <a:pPr algn="ctr"/>
            <a:r>
              <a:rPr lang="en-US" sz="2800" b="1" dirty="0"/>
              <a:t>Polycrystalline GeSn Phototransistors for the Short-Wave Infrared</a:t>
            </a:r>
            <a:endParaRPr lang="en-US" sz="2800" b="1" dirty="0">
              <a:latin typeface="Arial"/>
              <a:ea typeface="Arial"/>
              <a:cs typeface="Arial"/>
              <a:sym typeface="Arial"/>
            </a:endParaRPr>
          </a:p>
        </p:txBody>
      </p:sp>
      <p:sp>
        <p:nvSpPr>
          <p:cNvPr id="3" name="Slide Number Placeholder 2">
            <a:extLst>
              <a:ext uri="{FF2B5EF4-FFF2-40B4-BE49-F238E27FC236}">
                <a16:creationId xmlns:a16="http://schemas.microsoft.com/office/drawing/2014/main" id="{0AA899E0-809B-46E5-9CA7-368D37C42E37}"/>
              </a:ext>
            </a:extLst>
          </p:cNvPr>
          <p:cNvSpPr>
            <a:spLocks noGrp="1"/>
          </p:cNvSpPr>
          <p:nvPr>
            <p:ph type="sldNum" sz="quarter" idx="12"/>
          </p:nvPr>
        </p:nvSpPr>
        <p:spPr>
          <a:xfrm>
            <a:off x="11436808" y="6308056"/>
            <a:ext cx="576296"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000" kern="1200">
                <a:solidFill>
                  <a:schemeClr val="accent1">
                    <a:lumMod val="75000"/>
                  </a:schemeClr>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26CA2777-A89F-4130-B308-73BB65955918}" type="slidenum">
              <a:rPr lang="en-US" smtClean="0"/>
              <a:pPr/>
              <a:t>1</a:t>
            </a:fld>
            <a:endParaRPr lang="en-US">
              <a:solidFill>
                <a:srgbClr val="0F3F66"/>
              </a:solidFill>
            </a:endParaRPr>
          </a:p>
        </p:txBody>
      </p:sp>
      <p:sp>
        <p:nvSpPr>
          <p:cNvPr id="5" name="Rectangle 35">
            <a:extLst>
              <a:ext uri="{FF2B5EF4-FFF2-40B4-BE49-F238E27FC236}">
                <a16:creationId xmlns:a16="http://schemas.microsoft.com/office/drawing/2014/main" id="{8E58DAE7-FAC5-48B9-861C-1B01EB5A8193}"/>
              </a:ext>
            </a:extLst>
          </p:cNvPr>
          <p:cNvSpPr>
            <a:spLocks noChangeArrowheads="1"/>
          </p:cNvSpPr>
          <p:nvPr/>
        </p:nvSpPr>
        <p:spPr bwMode="auto">
          <a:xfrm>
            <a:off x="313764" y="845788"/>
            <a:ext cx="11564471" cy="12926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spAutoFit/>
          </a:bodyPr>
          <a:lstStyle/>
          <a:p>
            <a:r>
              <a:rPr lang="en-US" sz="2400" b="1" dirty="0">
                <a:latin typeface="+mj-lt"/>
                <a:ea typeface="Calibri" pitchFamily="34" charset="0"/>
                <a:cs typeface="Calibri"/>
              </a:rPr>
              <a:t>Scientific Achievement</a:t>
            </a:r>
          </a:p>
          <a:p>
            <a:r>
              <a:rPr lang="en-US" sz="2000" dirty="0">
                <a:latin typeface="+mj-lt"/>
              </a:rPr>
              <a:t>Polycrystalline GeSn thin films on an amorphous silica substrate were characterized and phototransistors made from the GeSn thin films were demonstrated. The phototransistors showed a gate-tunable infrared </a:t>
            </a:r>
            <a:r>
              <a:rPr lang="en-US" sz="2000" dirty="0" err="1">
                <a:latin typeface="+mj-lt"/>
              </a:rPr>
              <a:t>photoresponse</a:t>
            </a:r>
            <a:r>
              <a:rPr lang="en-US" sz="2000" dirty="0">
                <a:latin typeface="+mj-lt"/>
              </a:rPr>
              <a:t> with responsivities up to 1.7 mA/W with only a 30 nm-thick GeSn layer. </a:t>
            </a:r>
          </a:p>
        </p:txBody>
      </p:sp>
      <p:sp>
        <p:nvSpPr>
          <p:cNvPr id="6" name="TextBox 5">
            <a:extLst>
              <a:ext uri="{FF2B5EF4-FFF2-40B4-BE49-F238E27FC236}">
                <a16:creationId xmlns:a16="http://schemas.microsoft.com/office/drawing/2014/main" id="{5B5AB4DC-C268-4277-A54D-5E68D1711C3C}"/>
              </a:ext>
            </a:extLst>
          </p:cNvPr>
          <p:cNvSpPr txBox="1"/>
          <p:nvPr/>
        </p:nvSpPr>
        <p:spPr>
          <a:xfrm>
            <a:off x="4509248" y="4168240"/>
            <a:ext cx="7620000" cy="1582484"/>
          </a:xfrm>
          <a:prstGeom prst="rect">
            <a:avLst/>
          </a:prstGeom>
          <a:noFill/>
        </p:spPr>
        <p:txBody>
          <a:bodyPr wrap="square" lIns="0" tIns="0" rIns="0" bIns="0" rtlCol="0">
            <a:spAutoFit/>
          </a:bodyPr>
          <a:lstStyle/>
          <a:p>
            <a:pPr>
              <a:spcAft>
                <a:spcPts val="100"/>
              </a:spcAft>
            </a:pPr>
            <a:r>
              <a:rPr lang="en-US" altLang="ja-JP" sz="2200" b="1" dirty="0">
                <a:latin typeface="+mj-lt"/>
                <a:ea typeface="Calibri" pitchFamily="34" charset="0"/>
                <a:cs typeface="Calibri"/>
              </a:rPr>
              <a:t>Research Details</a:t>
            </a:r>
          </a:p>
          <a:p>
            <a:pPr marL="182880" lvl="1" indent="-182880" fontAlgn="base">
              <a:buFont typeface="Arial" panose="020B0604020202020204" pitchFamily="34" charset="0"/>
              <a:buChar char="•"/>
            </a:pPr>
            <a:r>
              <a:rPr lang="en-US" sz="1600" dirty="0">
                <a:latin typeface="+mj-lt"/>
              </a:rPr>
              <a:t>Polycrystalline GeSn (~10% Sn) was characterized with Raman and photoluminescence spectroscopy, X-ray diffraction, electron backscatter diffraction, and energy-dispersive X-ray spectroscopy</a:t>
            </a:r>
          </a:p>
          <a:p>
            <a:pPr marL="182880" lvl="1" indent="-182880" fontAlgn="base">
              <a:buFont typeface="Arial" panose="020B0604020202020204" pitchFamily="34" charset="0"/>
              <a:buChar char="•"/>
            </a:pPr>
            <a:r>
              <a:rPr lang="en-US" sz="1600" dirty="0">
                <a:latin typeface="+mj-lt"/>
              </a:rPr>
              <a:t>Phototransistors were fabricated and characterized as a function of wavelength, gate voltage, and temperature.</a:t>
            </a:r>
          </a:p>
        </p:txBody>
      </p:sp>
      <p:sp>
        <p:nvSpPr>
          <p:cNvPr id="12" name="TextBox 11">
            <a:extLst>
              <a:ext uri="{FF2B5EF4-FFF2-40B4-BE49-F238E27FC236}">
                <a16:creationId xmlns:a16="http://schemas.microsoft.com/office/drawing/2014/main" id="{59E5A144-7E9E-487C-8E31-0FE4415AA73E}"/>
              </a:ext>
            </a:extLst>
          </p:cNvPr>
          <p:cNvSpPr txBox="1"/>
          <p:nvPr/>
        </p:nvSpPr>
        <p:spPr>
          <a:xfrm>
            <a:off x="4509248" y="2163573"/>
            <a:ext cx="7698516" cy="1908215"/>
          </a:xfrm>
          <a:prstGeom prst="rect">
            <a:avLst/>
          </a:prstGeom>
          <a:noFill/>
        </p:spPr>
        <p:txBody>
          <a:bodyPr wrap="square" lIns="0" tIns="0" rIns="0" bIns="0" rtlCol="0">
            <a:spAutoFit/>
          </a:bodyPr>
          <a:lstStyle/>
          <a:p>
            <a:r>
              <a:rPr lang="en-US" altLang="ja-JP" sz="2400" b="1" dirty="0">
                <a:latin typeface="+mj-lt"/>
                <a:ea typeface="Calibri" pitchFamily="34" charset="0"/>
                <a:cs typeface="Calibri"/>
              </a:rPr>
              <a:t>Significance and Impact</a:t>
            </a:r>
          </a:p>
          <a:p>
            <a:r>
              <a:rPr lang="en-US" sz="2000" dirty="0">
                <a:latin typeface="+mj-lt"/>
              </a:rPr>
              <a:t>GeSn is a group-IV semiconductor that can be made direct bandgap.  </a:t>
            </a:r>
          </a:p>
          <a:p>
            <a:r>
              <a:rPr lang="en-US" sz="2000" dirty="0">
                <a:latin typeface="+mj-lt"/>
              </a:rPr>
              <a:t>It is compatible with the existing Si CMOS technology.   </a:t>
            </a:r>
          </a:p>
          <a:p>
            <a:r>
              <a:rPr lang="en-US" sz="2000" dirty="0">
                <a:latin typeface="+mj-lt"/>
              </a:rPr>
              <a:t>The demonstrated </a:t>
            </a:r>
            <a:r>
              <a:rPr lang="en-US" sz="2000" dirty="0" err="1">
                <a:latin typeface="+mj-lt"/>
              </a:rPr>
              <a:t>photoresponse</a:t>
            </a:r>
            <a:r>
              <a:rPr lang="en-US" sz="2000" dirty="0">
                <a:latin typeface="+mj-lt"/>
              </a:rPr>
              <a:t> from a very thin GeSn film grown on an amorphous substrate paves the way for back-end-of-the-line integrated photodetectors, with night-vision and telecommunications applications. </a:t>
            </a:r>
          </a:p>
        </p:txBody>
      </p:sp>
      <p:sp>
        <p:nvSpPr>
          <p:cNvPr id="23" name="Rectangle 22">
            <a:extLst>
              <a:ext uri="{FF2B5EF4-FFF2-40B4-BE49-F238E27FC236}">
                <a16:creationId xmlns:a16="http://schemas.microsoft.com/office/drawing/2014/main" id="{61E319B0-40C1-4006-BDAD-053C6FD8ABA8}"/>
              </a:ext>
            </a:extLst>
          </p:cNvPr>
          <p:cNvSpPr/>
          <p:nvPr/>
        </p:nvSpPr>
        <p:spPr>
          <a:xfrm>
            <a:off x="128192" y="6100357"/>
            <a:ext cx="4315627" cy="246221"/>
          </a:xfrm>
          <a:prstGeom prst="rect">
            <a:avLst/>
          </a:prstGeom>
          <a:noFill/>
        </p:spPr>
        <p:txBody>
          <a:bodyPr wrap="square">
            <a:spAutoFit/>
          </a:bodyPr>
          <a:lstStyle/>
          <a:p>
            <a:pPr fontAlgn="auto">
              <a:spcBef>
                <a:spcPts val="600"/>
              </a:spcBef>
              <a:spcAft>
                <a:spcPts val="0"/>
              </a:spcAft>
            </a:pPr>
            <a:r>
              <a:rPr lang="fi-FI" sz="1000" dirty="0">
                <a:cs typeface="Arial" panose="020B0604020202020204" pitchFamily="34" charset="0"/>
              </a:rPr>
              <a:t>Work was performed, in part, at the Center for Integrated Nanotechnologies.</a:t>
            </a:r>
            <a:endParaRPr lang="en-US" sz="1000" dirty="0">
              <a:cs typeface="Arial" panose="020B0604020202020204" pitchFamily="34" charset="0"/>
            </a:endParaRPr>
          </a:p>
        </p:txBody>
      </p:sp>
      <p:sp>
        <p:nvSpPr>
          <p:cNvPr id="13" name="TextBox 12">
            <a:extLst>
              <a:ext uri="{FF2B5EF4-FFF2-40B4-BE49-F238E27FC236}">
                <a16:creationId xmlns:a16="http://schemas.microsoft.com/office/drawing/2014/main" id="{0E724C07-902A-DA45-E954-C353BFA25303}"/>
              </a:ext>
            </a:extLst>
          </p:cNvPr>
          <p:cNvSpPr txBox="1"/>
          <p:nvPr/>
        </p:nvSpPr>
        <p:spPr>
          <a:xfrm>
            <a:off x="240255" y="4681792"/>
            <a:ext cx="3797296" cy="415498"/>
          </a:xfrm>
          <a:prstGeom prst="rect">
            <a:avLst/>
          </a:prstGeom>
          <a:noFill/>
        </p:spPr>
        <p:txBody>
          <a:bodyPr wrap="square">
            <a:spAutoFit/>
          </a:bodyPr>
          <a:lstStyle/>
          <a:p>
            <a:pPr algn="ctr"/>
            <a:r>
              <a:rPr lang="en-US" sz="1050" dirty="0"/>
              <a:t>Schematic of phototransistor; specific detectivity at 1600 nm as a function of gate bias.</a:t>
            </a:r>
          </a:p>
        </p:txBody>
      </p:sp>
      <p:sp>
        <p:nvSpPr>
          <p:cNvPr id="15" name="TextBox 14">
            <a:extLst>
              <a:ext uri="{FF2B5EF4-FFF2-40B4-BE49-F238E27FC236}">
                <a16:creationId xmlns:a16="http://schemas.microsoft.com/office/drawing/2014/main" id="{A5AD31BE-0936-DE7D-58DC-AF76E3ECB7A6}"/>
              </a:ext>
            </a:extLst>
          </p:cNvPr>
          <p:cNvSpPr txBox="1"/>
          <p:nvPr/>
        </p:nvSpPr>
        <p:spPr>
          <a:xfrm>
            <a:off x="4509248" y="5769497"/>
            <a:ext cx="7698516" cy="577081"/>
          </a:xfrm>
          <a:prstGeom prst="rect">
            <a:avLst/>
          </a:prstGeom>
          <a:noFill/>
        </p:spPr>
        <p:txBody>
          <a:bodyPr wrap="square">
            <a:spAutoFit/>
          </a:bodyPr>
          <a:lstStyle/>
          <a:p>
            <a:r>
              <a:rPr lang="en-US" sz="1050" dirty="0"/>
              <a:t>Petluru, P.; Liu, S.; McClintock, L.; Norden, T.; Wang, Y.; </a:t>
            </a:r>
            <a:r>
              <a:rPr lang="en-US" sz="1050" dirty="0" err="1"/>
              <a:t>Muhowski</a:t>
            </a:r>
            <a:r>
              <a:rPr lang="en-US" sz="1050" dirty="0"/>
              <a:t>, A. J.; Deitz, J.; Ruggles, T.; Lu, P.; Padmanabhan, P.; Liu, J.; Lu, T.-M. Gate-Tunable Short-Wave Infrared Polycrystalline GESN Phototransistors on </a:t>
            </a:r>
            <a:r>
              <a:rPr lang="en-US" sz="1050" dirty="0" err="1"/>
              <a:t>Noncrystalline</a:t>
            </a:r>
            <a:r>
              <a:rPr lang="en-US" sz="1050" dirty="0"/>
              <a:t> Substrates. ACS Applied Materials &amp;amp; Interfaces 2025, 17 (10), 15593–15602. </a:t>
            </a:r>
          </a:p>
        </p:txBody>
      </p:sp>
      <p:sp>
        <p:nvSpPr>
          <p:cNvPr id="16" name="Rectangle 15">
            <a:extLst>
              <a:ext uri="{FF2B5EF4-FFF2-40B4-BE49-F238E27FC236}">
                <a16:creationId xmlns:a16="http://schemas.microsoft.com/office/drawing/2014/main" id="{804CFAC6-FB63-4A0E-2460-92B3B5B1A7A1}"/>
              </a:ext>
            </a:extLst>
          </p:cNvPr>
          <p:cNvSpPr/>
          <p:nvPr/>
        </p:nvSpPr>
        <p:spPr>
          <a:xfrm>
            <a:off x="4347883" y="6296959"/>
            <a:ext cx="5006956" cy="5610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82666C82-4572-E9CB-746A-81C2D0CD7A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7033" y="6375622"/>
            <a:ext cx="1146494" cy="458598"/>
          </a:xfrm>
          <a:prstGeom prst="rect">
            <a:avLst/>
          </a:prstGeom>
        </p:spPr>
      </p:pic>
      <p:pic>
        <p:nvPicPr>
          <p:cNvPr id="4" name="Picture 3">
            <a:extLst>
              <a:ext uri="{FF2B5EF4-FFF2-40B4-BE49-F238E27FC236}">
                <a16:creationId xmlns:a16="http://schemas.microsoft.com/office/drawing/2014/main" id="{D5562D2B-1011-6A4A-1619-7FC63CB7D89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54437" y="6369836"/>
            <a:ext cx="464806" cy="464384"/>
          </a:xfrm>
          <a:prstGeom prst="rect">
            <a:avLst/>
          </a:prstGeom>
        </p:spPr>
      </p:pic>
      <p:pic>
        <p:nvPicPr>
          <p:cNvPr id="19" name="Picture 18">
            <a:extLst>
              <a:ext uri="{FF2B5EF4-FFF2-40B4-BE49-F238E27FC236}">
                <a16:creationId xmlns:a16="http://schemas.microsoft.com/office/drawing/2014/main" id="{8F1846EF-49FF-D94A-90D2-B509AFF0A90A}"/>
              </a:ext>
            </a:extLst>
          </p:cNvPr>
          <p:cNvPicPr>
            <a:picLocks noChangeAspect="1"/>
          </p:cNvPicPr>
          <p:nvPr/>
        </p:nvPicPr>
        <p:blipFill>
          <a:blip r:embed="rId5" cstate="print">
            <a:extLst>
              <a:ext uri="{28A0092B-C50C-407E-A947-70E740481C1C}">
                <a14:useLocalDpi xmlns:a14="http://schemas.microsoft.com/office/drawing/2010/main" val="0"/>
              </a:ext>
            </a:extLst>
          </a:blip>
          <a:srcRect r="5551"/>
          <a:stretch/>
        </p:blipFill>
        <p:spPr>
          <a:xfrm>
            <a:off x="313764" y="2830951"/>
            <a:ext cx="3797296" cy="1802879"/>
          </a:xfrm>
          <a:prstGeom prst="rect">
            <a:avLst/>
          </a:prstGeom>
        </p:spPr>
      </p:pic>
      <p:pic>
        <p:nvPicPr>
          <p:cNvPr id="20" name="Picture 4" descr="Brand Marks | Office of Communications">
            <a:extLst>
              <a:ext uri="{FF2B5EF4-FFF2-40B4-BE49-F238E27FC236}">
                <a16:creationId xmlns:a16="http://schemas.microsoft.com/office/drawing/2014/main" id="{70E87C88-723B-537B-A133-F6A95ACDDBF2}"/>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587116" y="6334505"/>
            <a:ext cx="666131" cy="53556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80FA6D18-0DFF-99CE-37A5-546750050BF8}"/>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068028" y="6410138"/>
            <a:ext cx="1965416" cy="3837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0651402"/>
      </p:ext>
    </p:extLst>
  </p:cSld>
  <p:clrMapOvr>
    <a:masterClrMapping/>
  </p:clrMapOvr>
</p:sld>
</file>

<file path=ppt/theme/theme1.xml><?xml version="1.0" encoding="utf-8"?>
<a:theme xmlns:a="http://schemas.openxmlformats.org/drawingml/2006/main" name="Office Theme">
  <a:themeElements>
    <a:clrScheme name="New Science">
      <a:dk1>
        <a:sysClr val="windowText" lastClr="000000"/>
      </a:dk1>
      <a:lt1>
        <a:sysClr val="window" lastClr="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SC new">
      <a:majorFont>
        <a:latin typeface="AvenirNext LT Pro Bold"/>
        <a:ea typeface=""/>
        <a:cs typeface=""/>
      </a:majorFont>
      <a:minorFont>
        <a:latin typeface="AvenirNext LT Pro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SC PowerPoint base template for staff.potx" id="{4612F961-56E9-4EB7-9A44-11671DE64C64}" vid="{D4CA479C-CAD5-4C1B-93CE-2627735869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BF6F177D6D67458FBB47B7752A5A77" ma:contentTypeVersion="5" ma:contentTypeDescription="Create a new document." ma:contentTypeScope="" ma:versionID="6114797fb1e0b26f3a9ae5c11e74391e">
  <xsd:schema xmlns:xsd="http://www.w3.org/2001/XMLSchema" xmlns:xs="http://www.w3.org/2001/XMLSchema" xmlns:p="http://schemas.microsoft.com/office/2006/metadata/properties" xmlns:ns2="d3abd939-9d94-49d1-925a-c93fb1ff4b6e" xmlns:ns3="bc761791-33a0-47b7-8145-9d3c2515a3a0" targetNamespace="http://schemas.microsoft.com/office/2006/metadata/properties" ma:root="true" ma:fieldsID="726faa9c30645863ec38f8cdf7f10856" ns2:_="" ns3:_="">
    <xsd:import namespace="d3abd939-9d94-49d1-925a-c93fb1ff4b6e"/>
    <xsd:import namespace="bc761791-33a0-47b7-8145-9d3c2515a3a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abd939-9d94-49d1-925a-c93fb1ff4b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761791-33a0-47b7-8145-9d3c2515a3a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F8BD266-3FB6-4E09-B402-9D62A4AD8DD3}">
  <ds:schemaRefs>
    <ds:schemaRef ds:uri="bc761791-33a0-47b7-8145-9d3c2515a3a0"/>
    <ds:schemaRef ds:uri="d3abd939-9d94-49d1-925a-c93fb1ff4b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8521C20-9E33-48A5-B56C-6DBE0ADA37F3}">
  <ds:schemaRefs>
    <ds:schemaRef ds:uri="http://schemas.microsoft.com/sharepoint/v3/contenttype/forms"/>
  </ds:schemaRefs>
</ds:datastoreItem>
</file>

<file path=customXml/itemProps3.xml><?xml version="1.0" encoding="utf-8"?>
<ds:datastoreItem xmlns:ds="http://schemas.openxmlformats.org/officeDocument/2006/customXml" ds:itemID="{8779A9CC-1221-4480-B719-A3FDECFA9433}">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d3abd939-9d94-49d1-925a-c93fb1ff4b6e"/>
    <ds:schemaRef ds:uri="http://purl.org/dc/elements/1.1/"/>
    <ds:schemaRef ds:uri="http://schemas.microsoft.com/office/2006/metadata/properties"/>
    <ds:schemaRef ds:uri="bc761791-33a0-47b7-8145-9d3c2515a3a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1580</TotalTime>
  <Words>962</Words>
  <Application>Microsoft Office PowerPoint</Application>
  <PresentationFormat>Widescreen</PresentationFormat>
  <Paragraphs>33</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Black</vt:lpstr>
      <vt:lpstr>Avenir Next LT Pro</vt:lpstr>
      <vt:lpstr>AvenirNext LT Pro Bold</vt:lpstr>
      <vt:lpstr>AvenirNext LT Pro Regular</vt:lpstr>
      <vt:lpstr>Calibri</vt:lpstr>
      <vt:lpstr>Wingdings</vt:lpstr>
      <vt:lpstr>Office Theme</vt:lpstr>
      <vt:lpstr>Polycrystalline GeSn Phototransistors for the Short-Wave Infrared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Houston, Karyn (EXT)</dc:creator>
  <cp:lastModifiedBy>Baker, Stacy Leigh</cp:lastModifiedBy>
  <cp:revision>7</cp:revision>
  <dcterms:created xsi:type="dcterms:W3CDTF">2023-07-20T14:08:23Z</dcterms:created>
  <dcterms:modified xsi:type="dcterms:W3CDTF">2025-04-23T14:24:10Z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0x010100D0BF6F177D6D67458FBB47B7752A5A77</vt:lpwstr>
  </property>
  <property fmtid="{D5CDD505-2E9C-101B-9397-08002B2CF9AE}" pid="3" name="MediaServiceImageTags">
    <vt:lpwstr/>
  </property>
  <property fmtid="{D5CDD505-2E9C-101B-9397-08002B2CF9AE}" pid="4" name="ComplianceAssetId">
    <vt:lpwstr/>
  </property>
  <property fmtid="{D5CDD505-2E9C-101B-9397-08002B2CF9AE}" pid="5" name="_ExtendedDescription">
    <vt:lpwstr/>
  </property>
  <property fmtid="{D5CDD505-2E9C-101B-9397-08002B2CF9AE}" pid="6" name="_activity">
    <vt:lpwstr>{"FileActivityType":"9","FileActivityTimeStamp":"2023-08-30T15:28:56.170Z","FileActivityUsersOnPage":[{"DisplayName":"Houston, Karyn (EXT)","Id":"karyn.houston@science.doe.gov"},{"DisplayName":"Klausing, Kathleen","Id":"kathleen.klausing@science.doe.gov"}],"FileActivityNavigationId":null}</vt:lpwstr>
  </property>
  <property fmtid="{D5CDD505-2E9C-101B-9397-08002B2CF9AE}" pid="7" name="TriggerFlowInfo">
    <vt:lpwstr/>
  </property>
</Properties>
</file>