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66744" autoAdjust="0"/>
  </p:normalViewPr>
  <p:slideViewPr>
    <p:cSldViewPr snapToGrid="0">
      <p:cViewPr varScale="1">
        <p:scale>
          <a:sx n="68" d="100"/>
          <a:sy n="68" d="100"/>
        </p:scale>
        <p:origin x="792" y="26"/>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402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8/23/2023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8/23/2023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cc02.safelinks.protection.outlook.com/?url=https%3A%2F%2Furldefense.com%2Fv3%2F__https%3A%2Fwww.purdue.edu%2Fnewsroom%2Freleases%2F2023%2FQ2%2Ftreatment-creates-steel-alloys-with-superior-strength-and-plasticity.html__%3B!!Bt8fGhp8LhKGRg!D9U4xilFWkQNUIcUwUJNtC4btzx9DO63ii_VCsWf7QOOtFnEwxmX6QMujIihlYtb943TLiLfIDrVJpk-wSc%24&amp;data=05%7C01%7Cblboyce%40sandia.gov%7Cd6544f7f68cc4ab37ae008db65e16688%7C7ccb5a20a303498cb0c129007381b574%7C1%7C0%7C638215792113420025%7CUnknown%7CTWFpbGZsb3d8eyJWIjoiMC4wLjAwMDAiLCJQIjoiV2luMzIiLCJBTiI6Ik1haWwiLCJXVCI6Mn0%3D%7C3000%7C%7C%7C&amp;sdata=wQCE2IsWRpxXJRiug5zoIVKzooufoW05Nj4dNGIv5qo%3D&amp;reserved=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 User &amp; Staff___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	</a:t>
            </a: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CINT users from Purdue University led by Prof. Xinghang Zhang (former LANL employee) championed this research on gradient </a:t>
            </a:r>
            <a:r>
              <a:rPr lang="en-US" sz="1200" dirty="0" err="1">
                <a:solidFill>
                  <a:srgbClr val="0D0D0D"/>
                </a:solidFill>
                <a:latin typeface="Arial"/>
                <a:ea typeface="Arial"/>
                <a:cs typeface="Arial"/>
                <a:sym typeface="Arial"/>
              </a:rPr>
              <a:t>nanostructuring</a:t>
            </a:r>
            <a:r>
              <a:rPr lang="en-US" sz="1200" dirty="0">
                <a:solidFill>
                  <a:srgbClr val="0D0D0D"/>
                </a:solidFill>
                <a:latin typeface="Arial"/>
                <a:ea typeface="Arial"/>
                <a:cs typeface="Arial"/>
                <a:sym typeface="Arial"/>
              </a:rPr>
              <a:t> of steel alloys.  Departing from most prior studies on the effects of gradient nanostructured alloys in pure metals or model systems, this study examines a commercially-relevant T91 steel alloy that is currently used in nuclear and petrochemical applications.  The commercial alloy was processed via an emerging technique known as Surface Mechanical Grinding Treatment (SMGT), a recent variant within the class of general severe plastic deformation (SPD) techniques. SMGT induces a steep gradient in the microstructure occurring over a substantial distance (200 micrometers) from the surface.  When compared to the conventional homogeneous T91 steel, this gradient-nanostructured variant of T91 exhibited 36% higher yield strength and 50% higher tensile elongation (ductility).  TEM along with CINT’s in-situ SEM capability helped reveal that the deformation process is not monotonic, but evolves through several different deformation modes as the modified alloy is strained. This collaboration also aligns well with Boyce BES Core Program on “</a:t>
            </a:r>
            <a:r>
              <a:rPr lang="en-US" sz="1200" dirty="0" err="1">
                <a:solidFill>
                  <a:srgbClr val="0D0D0D"/>
                </a:solidFill>
                <a:latin typeface="Arial"/>
                <a:ea typeface="Arial"/>
                <a:cs typeface="Arial"/>
                <a:sym typeface="Arial"/>
              </a:rPr>
              <a:t>Nanomechanics</a:t>
            </a:r>
            <a:r>
              <a:rPr lang="en-US" sz="1200" dirty="0">
                <a:solidFill>
                  <a:srgbClr val="0D0D0D"/>
                </a:solidFill>
                <a:latin typeface="Arial"/>
                <a:ea typeface="Arial"/>
                <a:cs typeface="Arial"/>
                <a:sym typeface="Arial"/>
              </a:rPr>
              <a:t> and Nanometallurgy of Boundaries”.</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200" dirty="0">
                <a:solidFill>
                  <a:srgbClr val="0D0D0D"/>
                </a:solidFill>
                <a:latin typeface="Arial"/>
                <a:ea typeface="Arial"/>
                <a:cs typeface="Arial"/>
                <a:sym typeface="Arial"/>
              </a:rPr>
              <a:t>Based on this result, the Purdue group is planning related follow-up CINT experiments on different alloy systems to examine the generalizability of these findings, and their extensibility to materials that are dominated by other deformation mechanisms.</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Purdue University</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0" dirty="0">
                <a:latin typeface="Arial"/>
                <a:cs typeface="Arial"/>
              </a:rPr>
              <a:t>SUFD</a:t>
            </a:r>
            <a:r>
              <a:rPr lang="en-US" b="1" u="sng" dirty="0">
                <a:latin typeface="Arial"/>
                <a:cs typeface="Arial"/>
              </a:rPr>
              <a:t>___</a:t>
            </a:r>
          </a:p>
          <a:p>
            <a:pPr defTabSz="922264">
              <a:defRPr/>
            </a:pPr>
            <a:r>
              <a:rPr lang="en-US" dirty="0">
                <a:latin typeface="Arial"/>
                <a:cs typeface="Arial"/>
              </a:rPr>
              <a:t>SC Funding: ASCR___, </a:t>
            </a:r>
            <a:r>
              <a:rPr lang="en-US" b="1" dirty="0">
                <a:latin typeface="Arial"/>
                <a:cs typeface="Arial"/>
              </a:rPr>
              <a:t>BES_X__, </a:t>
            </a:r>
            <a:r>
              <a:rPr lang="en-US" dirty="0">
                <a:latin typeface="Arial"/>
                <a:cs typeface="Arial"/>
              </a:rPr>
              <a:t>BER___, FES___, HEP___, NP___, WDTS___, SBIR___, etc.</a:t>
            </a:r>
          </a:p>
          <a:p>
            <a:pPr defTabSz="922264">
              <a:defRPr/>
            </a:pPr>
            <a:r>
              <a:rPr lang="en-US" dirty="0">
                <a:latin typeface="Arial"/>
                <a:cs typeface="Arial"/>
              </a:rPr>
              <a:t>Other Funding: DOD___, DOE__X_, NIH___, NSF_X__,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t>This research is funded primarily by NSF-MOM 2217727 with S. Qidwai as the program manager. We acknowledge primary financial support by NSF-MOM 2217727 with S. Qidwai as the program manager. N.M.H., B.L.B., and K.H. were supported by the DOE Office of Basic Energy Science, Materials Science and Engineering Division. T.S. is supported by the DOE Office of Nuclear Energy and Nuclear Energy University Program through the NEUP Project 18-15703 under the grant no.: DE-NE0008787.</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r>
              <a:rPr lang="en-US" sz="1800" u="sng" dirty="0">
                <a:solidFill>
                  <a:srgbClr val="0563C1"/>
                </a:solidFill>
                <a:effectLst/>
                <a:latin typeface="Calibri" panose="020F0502020204030204" pitchFamily="34" charset="0"/>
                <a:ea typeface="Calibri" panose="020F0502020204030204" pitchFamily="34" charset="0"/>
                <a:hlinkClick r:id="rId3"/>
              </a:rPr>
              <a:t>https://www.purdue.edu/newsroom/releases/2023/Q2/treatment-creates-steel-alloys-with-superior-strength-and-plasticity.html</a:t>
            </a:r>
            <a:endParaRPr lang="en-US" sz="1800" u="sng" dirty="0">
              <a:solidFill>
                <a:srgbClr val="0563C1"/>
              </a:solidFill>
              <a:effectLst/>
              <a:latin typeface="Calibri" panose="020F050202020403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dirty="0">
                <a:solidFill>
                  <a:srgbClr val="106636"/>
                </a:solidFill>
                <a:effectLst/>
              </a:rPr>
              <a:t>Shang, Z.; Sun, T.; Ding, J.; Richter, N. A.; Heckman, N. M.; White, B. C.; Boyce, B. L.; Hattar, K.; Wang, H.; Zhang, X. Gradient Nanostructured Steel with Superior Tensile Plasticity. Science Advances 2023, 9 (22). </a:t>
            </a:r>
            <a:endParaRPr lang="en-US" sz="1200" dirty="0">
              <a:solidFill>
                <a:srgbClr val="106636"/>
              </a:solidFill>
            </a:endParaRPr>
          </a:p>
          <a:p>
            <a:r>
              <a:rPr lang="en-US" sz="1200" b="0" i="0" u="none" strike="noStrike" dirty="0">
                <a:solidFill>
                  <a:srgbClr val="106636"/>
                </a:solidFill>
                <a:effectLst/>
              </a:rPr>
              <a:t>DOI:10.1126/sciadv.add9780. </a:t>
            </a: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225779" y="4"/>
            <a:ext cx="11787327" cy="846126"/>
          </a:xfrm>
        </p:spPr>
        <p:txBody>
          <a:bodyPr>
            <a:normAutofit fontScale="90000"/>
          </a:bodyPr>
          <a:lstStyle/>
          <a:p>
            <a:pPr lvl="0" algn="ctr">
              <a:spcBef>
                <a:spcPts val="0"/>
              </a:spcBef>
            </a:pPr>
            <a:r>
              <a:rPr lang="en-US" b="1">
                <a:latin typeface="Arial"/>
                <a:ea typeface="Arial"/>
                <a:cs typeface="Arial"/>
                <a:sym typeface="Arial"/>
              </a:rPr>
              <a:t>Gradient Nanostructured </a:t>
            </a:r>
            <a:r>
              <a:rPr lang="en-US" b="1" dirty="0">
                <a:latin typeface="Arial"/>
                <a:ea typeface="Arial"/>
                <a:cs typeface="Arial"/>
                <a:sym typeface="Arial"/>
              </a:rPr>
              <a:t>S</a:t>
            </a:r>
            <a:r>
              <a:rPr lang="en-US" b="1">
                <a:latin typeface="Arial"/>
                <a:ea typeface="Arial"/>
                <a:cs typeface="Arial"/>
                <a:sym typeface="Arial"/>
              </a:rPr>
              <a:t>teels with Simultaneous </a:t>
            </a:r>
            <a:r>
              <a:rPr lang="en-US" b="1" dirty="0">
                <a:latin typeface="Arial"/>
                <a:ea typeface="Arial"/>
                <a:cs typeface="Arial"/>
                <a:sym typeface="Arial"/>
              </a:rPr>
              <a:t>I</a:t>
            </a:r>
            <a:r>
              <a:rPr lang="en-US" b="1">
                <a:latin typeface="Arial"/>
                <a:ea typeface="Arial"/>
                <a:cs typeface="Arial"/>
                <a:sym typeface="Arial"/>
              </a:rPr>
              <a:t>mprovements in Strength and Ductility</a:t>
            </a:r>
            <a:endParaRPr lang="en-US" sz="3200" b="1" i="1" dirty="0">
              <a:latin typeface="Arial"/>
              <a:ea typeface="Arial"/>
              <a:cs typeface="Arial"/>
              <a:sym typeface="Arial"/>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4729073" y="6105949"/>
            <a:ext cx="5615427" cy="505782"/>
          </a:xfrm>
          <a:prstGeom prst="rect">
            <a:avLst/>
          </a:prstGeom>
          <a:noFill/>
        </p:spPr>
        <p:txBody>
          <a:bodyPr wrap="square" lIns="0" tIns="0" rIns="0" bIns="0">
            <a:noAutofit/>
          </a:bodyPr>
          <a:lstStyle/>
          <a:p>
            <a:r>
              <a:rPr lang="en-US" sz="1200" b="0" i="0" u="none" strike="noStrike" dirty="0">
                <a:solidFill>
                  <a:srgbClr val="106636"/>
                </a:solidFill>
                <a:effectLst/>
              </a:rPr>
              <a:t>Shang, Z.; Sun, T.; Ding, J.; Richter, N. A.; Heckman, N. M.; White, B. C.; Boyce, B. L.; Hattar, K.; Wang, H.; Zhang, X. Gradient Nanostructured Steel with Superior Tensile Plasticity. Science Advances 2023, 9 (22). </a:t>
            </a:r>
            <a:endParaRPr lang="en-US" sz="120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140246" y="5076883"/>
            <a:ext cx="4395760" cy="841128"/>
          </a:xfrm>
          <a:prstGeom prst="rect">
            <a:avLst/>
          </a:prstGeom>
          <a:noFill/>
        </p:spPr>
        <p:txBody>
          <a:bodyPr wrap="square" rtlCol="0">
            <a:noAutofit/>
          </a:bodyPr>
          <a:lstStyle/>
          <a:p>
            <a:pPr lvl="0" algn="just">
              <a:spcBef>
                <a:spcPts val="0"/>
              </a:spcBef>
              <a:spcAft>
                <a:spcPts val="0"/>
              </a:spcAft>
            </a:pPr>
            <a:r>
              <a:rPr lang="en-US" sz="1200" dirty="0">
                <a:solidFill>
                  <a:schemeClr val="dk1"/>
                </a:solidFill>
                <a:latin typeface="Calibri"/>
                <a:ea typeface="Calibri"/>
                <a:cs typeface="Calibri"/>
                <a:sym typeface="Calibri"/>
              </a:rPr>
              <a:t>During deformation, the surface of this gradient nanostructured steel undergoes three distinct phases of deformation: strain-driven grain coarsening, grain rotation, and grain elongation/refinement.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sp>
        <p:nvSpPr>
          <p:cNvPr id="13" name="Rectangle 35">
            <a:extLst>
              <a:ext uri="{FF2B5EF4-FFF2-40B4-BE49-F238E27FC236}">
                <a16:creationId xmlns:a16="http://schemas.microsoft.com/office/drawing/2014/main" id="{EB8C5023-052A-48D9-BA23-91F68A385E14}"/>
              </a:ext>
            </a:extLst>
          </p:cNvPr>
          <p:cNvSpPr>
            <a:spLocks noChangeArrowheads="1"/>
          </p:cNvSpPr>
          <p:nvPr/>
        </p:nvSpPr>
        <p:spPr bwMode="auto">
          <a:xfrm>
            <a:off x="4773952" y="1009416"/>
            <a:ext cx="7418047"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000" b="1" dirty="0">
                <a:solidFill>
                  <a:srgbClr val="0F6636"/>
                </a:solidFill>
                <a:latin typeface="+mj-lt"/>
                <a:ea typeface="Calibri" pitchFamily="34" charset="0"/>
                <a:cs typeface="Calibri"/>
              </a:rPr>
              <a:t>Scientific Achievement</a:t>
            </a:r>
          </a:p>
          <a:p>
            <a:pPr marL="114300"/>
            <a:r>
              <a:rPr lang="en-US" dirty="0">
                <a:latin typeface="+mj-lt"/>
              </a:rPr>
              <a:t>An existing, commercial steel alloy is tailored via gradient </a:t>
            </a:r>
            <a:r>
              <a:rPr lang="en-US" dirty="0" err="1">
                <a:latin typeface="+mj-lt"/>
              </a:rPr>
              <a:t>nanostructuring</a:t>
            </a:r>
            <a:r>
              <a:rPr lang="en-US" dirty="0">
                <a:latin typeface="+mj-lt"/>
              </a:rPr>
              <a:t> to achieve substantially enhanced properties.</a:t>
            </a:r>
          </a:p>
        </p:txBody>
      </p:sp>
      <p:sp>
        <p:nvSpPr>
          <p:cNvPr id="14" name="TextBox 13">
            <a:extLst>
              <a:ext uri="{FF2B5EF4-FFF2-40B4-BE49-F238E27FC236}">
                <a16:creationId xmlns:a16="http://schemas.microsoft.com/office/drawing/2014/main" id="{DD0F8FF6-6E86-4E31-8812-9BA543DBFAEC}"/>
              </a:ext>
            </a:extLst>
          </p:cNvPr>
          <p:cNvSpPr txBox="1"/>
          <p:nvPr/>
        </p:nvSpPr>
        <p:spPr>
          <a:xfrm>
            <a:off x="4773953" y="3778964"/>
            <a:ext cx="7339432" cy="2139047"/>
          </a:xfrm>
          <a:prstGeom prst="rect">
            <a:avLst/>
          </a:prstGeom>
          <a:noFill/>
        </p:spPr>
        <p:txBody>
          <a:bodyPr wrap="square" rtlCol="0">
            <a:noAutofit/>
          </a:bodyPr>
          <a:lstStyle/>
          <a:p>
            <a:r>
              <a:rPr lang="en-US" altLang="ja-JP" b="1" dirty="0">
                <a:solidFill>
                  <a:srgbClr val="0F6636"/>
                </a:solidFill>
                <a:latin typeface="+mj-lt"/>
                <a:ea typeface="Calibri" pitchFamily="34" charset="0"/>
                <a:cs typeface="Calibri"/>
              </a:rPr>
              <a:t>Research Details</a:t>
            </a:r>
          </a:p>
          <a:p>
            <a:pPr marL="182880" lvl="1" indent="-182880" fontAlgn="base">
              <a:spcAft>
                <a:spcPts val="0"/>
              </a:spcAft>
              <a:buFont typeface="Arial" panose="020B0604020202020204" pitchFamily="34" charset="0"/>
              <a:buChar char="•"/>
            </a:pPr>
            <a:r>
              <a:rPr lang="en-US" sz="1600" dirty="0">
                <a:latin typeface="+mj-lt"/>
                <a:sym typeface="Symbol" panose="05050102010706020507" pitchFamily="18" charset="2"/>
              </a:rPr>
              <a:t>Surface mechanical grinding treatment (SMGT) was employed to produce the gradient nanostructured condition. This process is commercially scalable</a:t>
            </a:r>
            <a:endParaRPr lang="en-US" sz="1600" dirty="0">
              <a:latin typeface="+mj-lt"/>
            </a:endParaRPr>
          </a:p>
          <a:p>
            <a:pPr marL="182880" lvl="1" indent="-182880" fontAlgn="base">
              <a:spcAft>
                <a:spcPts val="0"/>
              </a:spcAft>
              <a:buFont typeface="Arial" panose="020B0604020202020204" pitchFamily="34" charset="0"/>
              <a:buChar char="•"/>
            </a:pPr>
            <a:r>
              <a:rPr lang="en-US" sz="1600" dirty="0">
                <a:latin typeface="+mj-lt"/>
              </a:rPr>
              <a:t>In-situ SEM deformation of miniature tensile specimens coupled with high-speed electron backscatter diffraction allow the evolution of the deformation mechanisms to be tracked.</a:t>
            </a:r>
          </a:p>
          <a:p>
            <a:pPr marL="182880" lvl="1" indent="-182880" fontAlgn="base">
              <a:spcAft>
                <a:spcPts val="0"/>
              </a:spcAft>
              <a:buFont typeface="Arial" panose="020B0604020202020204" pitchFamily="34" charset="0"/>
              <a:buChar char="•"/>
            </a:pPr>
            <a:r>
              <a:rPr lang="en-US" sz="1600" dirty="0">
                <a:latin typeface="+mj-lt"/>
              </a:rPr>
              <a:t>Complementary TEM characterization of samples at various interrupted stages elucidate further mechanistic details.</a:t>
            </a:r>
          </a:p>
        </p:txBody>
      </p:sp>
      <p:sp>
        <p:nvSpPr>
          <p:cNvPr id="16" name="TextBox 15">
            <a:extLst>
              <a:ext uri="{FF2B5EF4-FFF2-40B4-BE49-F238E27FC236}">
                <a16:creationId xmlns:a16="http://schemas.microsoft.com/office/drawing/2014/main" id="{F8BE1AEF-143E-431F-A4B3-864ED7960E9F}"/>
              </a:ext>
            </a:extLst>
          </p:cNvPr>
          <p:cNvSpPr txBox="1"/>
          <p:nvPr/>
        </p:nvSpPr>
        <p:spPr>
          <a:xfrm>
            <a:off x="4729074" y="1993860"/>
            <a:ext cx="7462925" cy="1785104"/>
          </a:xfrm>
          <a:prstGeom prst="rect">
            <a:avLst/>
          </a:prstGeom>
          <a:noFill/>
        </p:spPr>
        <p:txBody>
          <a:bodyPr wrap="square" rtlCol="0">
            <a:spAutoFit/>
          </a:bodyPr>
          <a:lstStyle/>
          <a:p>
            <a:r>
              <a:rPr lang="en-US" altLang="ja-JP" sz="2000" b="1" dirty="0">
                <a:solidFill>
                  <a:srgbClr val="0F6636"/>
                </a:solidFill>
                <a:latin typeface="+mj-lt"/>
                <a:ea typeface="Calibri" pitchFamily="34" charset="0"/>
                <a:cs typeface="Calibri"/>
              </a:rPr>
              <a:t>Significance and Impact</a:t>
            </a:r>
          </a:p>
          <a:p>
            <a:pPr marL="114300"/>
            <a:r>
              <a:rPr lang="en-US" dirty="0">
                <a:latin typeface="+mj-lt"/>
              </a:rPr>
              <a:t>Generally, alloy design involves a tradeoff between strength and ductility — increase in one involves decrease in the other.  By invoking tailored nanostructures that support sequential deformation mechanisms, we show how this can be overcome.</a:t>
            </a:r>
          </a:p>
        </p:txBody>
      </p:sp>
      <p:pic>
        <p:nvPicPr>
          <p:cNvPr id="1026" name="Picture 2">
            <a:extLst>
              <a:ext uri="{FF2B5EF4-FFF2-40B4-BE49-F238E27FC236}">
                <a16:creationId xmlns:a16="http://schemas.microsoft.com/office/drawing/2014/main" id="{DB3A484D-406E-4DFA-8752-10AA925008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779" y="1224962"/>
            <a:ext cx="4395761" cy="376331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C53FCDE-BC98-E229-B4E8-F181D732989D}"/>
              </a:ext>
            </a:extLst>
          </p:cNvPr>
          <p:cNvPicPr>
            <a:picLocks noChangeAspect="1"/>
          </p:cNvPicPr>
          <p:nvPr/>
        </p:nvPicPr>
        <p:blipFill rotWithShape="1">
          <a:blip r:embed="rId5"/>
          <a:srcRect t="28860" r="8437" b="31653"/>
          <a:stretch/>
        </p:blipFill>
        <p:spPr>
          <a:xfrm>
            <a:off x="10220455" y="6286106"/>
            <a:ext cx="1792651" cy="386316"/>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10408</TotalTime>
  <Words>775</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Verdana</vt:lpstr>
      <vt:lpstr>Wingdings 3</vt:lpstr>
      <vt:lpstr>DOE SC Theme - Green v13 (16x9)</vt:lpstr>
      <vt:lpstr>Gradient Nanostructured Steels with Simultaneous Improvements in Strength and Ductility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480</cp:revision>
  <cp:lastPrinted>2023-02-27T23:28:28Z</cp:lastPrinted>
  <dcterms:created xsi:type="dcterms:W3CDTF">2020-04-15T21:20:35Z</dcterms:created>
  <dcterms:modified xsi:type="dcterms:W3CDTF">2023-08-23T19:35:24Z</dcterms:modified>
</cp:coreProperties>
</file>