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407453-F421-697E-314F-71F6B863C7A3}" name="Bachand, George D" initials="BGD" userId="S::gdbacha@sandia.gov::3c7ec09e-f496-4698-a3ca-81639d651b9d" providerId="AD"/>
  <p188:author id="{E503B791-8B45-4171-EB2B-B05E13B27C35}" name="Brady, Nathan Gallagher" initials="BNG" userId="S::ngbrady@sandia.gov::63bb50dc-3b74-4a86-b586-516b2900344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600"/>
    <a:srgbClr val="0F6636"/>
    <a:srgbClr val="106636"/>
    <a:srgbClr val="000000"/>
    <a:srgbClr val="0000FF"/>
    <a:srgbClr val="F2F2F2"/>
    <a:srgbClr val="5AE838"/>
    <a:srgbClr val="9966FF"/>
    <a:srgbClr val="0099FF"/>
    <a:srgbClr val="33CCFF"/>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6" autoAdjust="0"/>
    <p:restoredTop sz="66667" autoAdjust="0"/>
  </p:normalViewPr>
  <p:slideViewPr>
    <p:cSldViewPr snapToGrid="0">
      <p:cViewPr varScale="1">
        <p:scale>
          <a:sx n="105" d="100"/>
          <a:sy n="105" d="100"/>
        </p:scale>
        <p:origin x="2256" y="114"/>
      </p:cViewPr>
      <p:guideLst>
        <p:guide orient="horz" pos="312"/>
        <p:guide pos="3843"/>
      </p:guideLst>
    </p:cSldViewPr>
  </p:slideViewPr>
  <p:outlineViewPr>
    <p:cViewPr>
      <p:scale>
        <a:sx n="33" d="100"/>
        <a:sy n="33" d="100"/>
      </p:scale>
      <p:origin x="0" y="-20126"/>
    </p:cViewPr>
  </p:outlineViewPr>
  <p:notesTextViewPr>
    <p:cViewPr>
      <p:scale>
        <a:sx n="144" d="100"/>
        <a:sy n="144" d="100"/>
      </p:scale>
      <p:origin x="0" y="-36"/>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10/19/2023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10/19/2023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rtl="0">
              <a:lnSpc>
                <a:spcPct val="80000"/>
              </a:lnSpc>
              <a:spcBef>
                <a:spcPts val="0"/>
              </a:spcBef>
              <a:spcAft>
                <a:spcPts val="0"/>
              </a:spcAft>
              <a:buClr>
                <a:srgbClr val="0D0D0D"/>
              </a:buClr>
              <a:buSzPts val="1020"/>
              <a:buFont typeface="Arial"/>
              <a:buNone/>
            </a:pPr>
            <a:r>
              <a:rPr lang="en-US" sz="1200" u="sng" dirty="0">
                <a:solidFill>
                  <a:srgbClr val="0D0D0D"/>
                </a:solidFill>
                <a:latin typeface="Arial"/>
                <a:ea typeface="Arial"/>
                <a:cs typeface="Arial"/>
                <a:sym typeface="Arial"/>
              </a:rPr>
              <a:t>HL Type (place “X” where appropriate):</a:t>
            </a:r>
            <a:r>
              <a:rPr lang="en-US" sz="1200" dirty="0">
                <a:solidFill>
                  <a:srgbClr val="0D0D0D"/>
                </a:solidFill>
                <a:latin typeface="Arial"/>
                <a:ea typeface="Arial"/>
                <a:cs typeface="Arial"/>
                <a:sym typeface="Arial"/>
              </a:rPr>
              <a:t> User___, </a:t>
            </a:r>
            <a:r>
              <a:rPr lang="en-US" sz="1200" dirty="0" err="1">
                <a:solidFill>
                  <a:srgbClr val="0D0D0D"/>
                </a:solidFill>
                <a:latin typeface="Arial"/>
                <a:ea typeface="Arial"/>
                <a:cs typeface="Arial"/>
                <a:sym typeface="Arial"/>
              </a:rPr>
              <a:t>Staff_X</a:t>
            </a:r>
            <a:r>
              <a:rPr lang="en-US" sz="1200" dirty="0">
                <a:solidFill>
                  <a:srgbClr val="0D0D0D"/>
                </a:solidFill>
                <a:latin typeface="Arial"/>
                <a:ea typeface="Arial"/>
                <a:cs typeface="Arial"/>
                <a:sym typeface="Arial"/>
              </a:rPr>
              <a:t>_, User &amp; Staff___</a:t>
            </a:r>
            <a:endParaRPr lang="en-US" dirty="0"/>
          </a:p>
          <a:p>
            <a:pPr marL="0" marR="0" lvl="0" indent="0" algn="l" rtl="0">
              <a:lnSpc>
                <a:spcPct val="80000"/>
              </a:lnSpc>
              <a:spcBef>
                <a:spcPts val="0"/>
              </a:spcBef>
              <a:spcAft>
                <a:spcPts val="0"/>
              </a:spcAft>
              <a:buClr>
                <a:schemeClr val="dk1"/>
              </a:buClr>
              <a:buSzPts val="1020"/>
              <a:buFont typeface="Calibri"/>
              <a:buNone/>
            </a:pPr>
            <a:endParaRPr lang="en-US" sz="1200" dirty="0">
              <a:solidFill>
                <a:srgbClr val="0D0D0D"/>
              </a:solidFill>
              <a:latin typeface="Arial"/>
              <a:ea typeface="Arial"/>
              <a:cs typeface="Arial"/>
              <a:sym typeface="Arial"/>
            </a:endParaRPr>
          </a:p>
          <a:p>
            <a:pPr marL="0" lvl="0" indent="0" algn="l" rtl="0">
              <a:lnSpc>
                <a:spcPct val="80000"/>
              </a:lnSpc>
              <a:spcBef>
                <a:spcPts val="0"/>
              </a:spcBef>
              <a:spcAft>
                <a:spcPts val="0"/>
              </a:spcAft>
              <a:buNone/>
            </a:pPr>
            <a:r>
              <a:rPr lang="en-US" sz="1200" u="sng" dirty="0">
                <a:latin typeface="Arial"/>
                <a:ea typeface="Arial"/>
                <a:cs typeface="Arial"/>
                <a:sym typeface="Arial"/>
              </a:rPr>
              <a:t>1-2 paragraph description of highlight</a:t>
            </a:r>
            <a:r>
              <a:rPr lang="en-US" sz="1200" dirty="0">
                <a:latin typeface="Arial"/>
                <a:ea typeface="Arial"/>
                <a:cs typeface="Arial"/>
                <a:sym typeface="Arial"/>
              </a:rPr>
              <a:t> </a:t>
            </a:r>
            <a:endParaRPr lang="en-US" sz="1200" dirty="0">
              <a:solidFill>
                <a:srgbClr val="0D0D0D"/>
              </a:solidFill>
              <a:latin typeface="Arial"/>
              <a:ea typeface="Arial"/>
              <a:cs typeface="Arial"/>
              <a:sym typeface="Arial"/>
            </a:endParaRPr>
          </a:p>
          <a:p>
            <a:pPr marL="0" marR="0" lvl="0" indent="0" algn="l" defTabSz="914400" rtl="0" eaLnBrk="0" fontAlgn="base" latinLnBrk="0" hangingPunct="0">
              <a:lnSpc>
                <a:spcPct val="80000"/>
              </a:lnSpc>
              <a:spcBef>
                <a:spcPts val="0"/>
              </a:spcBef>
              <a:spcAft>
                <a:spcPts val="0"/>
              </a:spcAft>
              <a:buClrTx/>
              <a:buSzTx/>
              <a:buFontTx/>
              <a:buNone/>
              <a:tabLst/>
              <a:defRPr/>
            </a:pPr>
            <a:endParaRPr lang="en-US" sz="1200" dirty="0">
              <a:solidFill>
                <a:srgbClr val="0D0D0D"/>
              </a:solidFill>
              <a:latin typeface="Arial"/>
              <a:ea typeface="Arial"/>
              <a:cs typeface="Arial"/>
              <a:sym typeface="Arial"/>
            </a:endParaRPr>
          </a:p>
          <a:p>
            <a:pPr marL="0" marR="0" lvl="0" indent="0" algn="l" defTabSz="914400" rtl="0" eaLnBrk="0" fontAlgn="base" latinLnBrk="0" hangingPunct="0">
              <a:lnSpc>
                <a:spcPct val="80000"/>
              </a:lnSpc>
              <a:spcBef>
                <a:spcPts val="0"/>
              </a:spcBef>
              <a:spcAft>
                <a:spcPts val="0"/>
              </a:spcAft>
              <a:buClrTx/>
              <a:buSzTx/>
              <a:buFontTx/>
              <a:buNone/>
              <a:tabLst/>
              <a:defRPr/>
            </a:pPr>
            <a:r>
              <a:rPr lang="en-US" sz="1200" dirty="0">
                <a:solidFill>
                  <a:srgbClr val="0D0D0D"/>
                </a:solidFill>
                <a:latin typeface="Arial"/>
                <a:ea typeface="Arial"/>
                <a:cs typeface="Arial"/>
                <a:sym typeface="Arial"/>
              </a:rPr>
              <a:t>Semiconductor radiation sensor that directly convers radiation photon to electrical charge offers the best detection quantum efficiency. However, sensors made from classical semiconductor are too expensive to scale up for large scale imaging applications. Here we presents a novel hybrid sensor by stacking perovskite semiconductors over graphene channel, which delivers an ultra-high detection sensitivity of 10</a:t>
            </a:r>
            <a:r>
              <a:rPr lang="en-US" sz="1200" baseline="30000" dirty="0">
                <a:solidFill>
                  <a:srgbClr val="0D0D0D"/>
                </a:solidFill>
                <a:latin typeface="Arial"/>
                <a:ea typeface="Arial"/>
                <a:cs typeface="Arial"/>
                <a:sym typeface="Arial"/>
              </a:rPr>
              <a:t>8 </a:t>
            </a:r>
            <a:r>
              <a:rPr lang="en-US" sz="1200" baseline="0" dirty="0" err="1">
                <a:solidFill>
                  <a:srgbClr val="0D0D0D"/>
                </a:solidFill>
                <a:latin typeface="Arial"/>
                <a:ea typeface="Arial"/>
                <a:cs typeface="Arial"/>
                <a:sym typeface="Arial"/>
              </a:rPr>
              <a:t>uC</a:t>
            </a:r>
            <a:r>
              <a:rPr lang="en-US" sz="1200" baseline="0" dirty="0">
                <a:solidFill>
                  <a:srgbClr val="0D0D0D"/>
                </a:solidFill>
                <a:latin typeface="Arial"/>
                <a:ea typeface="Arial"/>
                <a:cs typeface="Arial"/>
                <a:sym typeface="Arial"/>
              </a:rPr>
              <a:t>/</a:t>
            </a:r>
            <a:r>
              <a:rPr lang="en-US" sz="1200" baseline="0" dirty="0" err="1">
                <a:solidFill>
                  <a:srgbClr val="0D0D0D"/>
                </a:solidFill>
                <a:latin typeface="Arial"/>
                <a:ea typeface="Arial"/>
                <a:cs typeface="Arial"/>
                <a:sym typeface="Arial"/>
              </a:rPr>
              <a:t>Gy</a:t>
            </a:r>
            <a:r>
              <a:rPr lang="en-US" sz="1200" baseline="-25000" dirty="0" err="1">
                <a:solidFill>
                  <a:srgbClr val="0D0D0D"/>
                </a:solidFill>
                <a:latin typeface="Arial"/>
                <a:ea typeface="Arial"/>
                <a:cs typeface="Arial"/>
                <a:sym typeface="Arial"/>
              </a:rPr>
              <a:t>air</a:t>
            </a:r>
            <a:r>
              <a:rPr lang="en-US" sz="1200" baseline="0" dirty="0">
                <a:solidFill>
                  <a:srgbClr val="0D0D0D"/>
                </a:solidFill>
                <a:latin typeface="Arial"/>
                <a:ea typeface="Arial"/>
                <a:cs typeface="Arial"/>
                <a:sym typeface="Arial"/>
              </a:rPr>
              <a:t>*cm</a:t>
            </a:r>
            <a:r>
              <a:rPr lang="en-US" sz="1200" baseline="30000" dirty="0">
                <a:solidFill>
                  <a:srgbClr val="0D0D0D"/>
                </a:solidFill>
                <a:latin typeface="Arial"/>
                <a:ea typeface="Arial"/>
                <a:cs typeface="Arial"/>
                <a:sym typeface="Arial"/>
              </a:rPr>
              <a:t>2</a:t>
            </a:r>
            <a:r>
              <a:rPr lang="en-US" sz="1200" baseline="0" dirty="0">
                <a:solidFill>
                  <a:srgbClr val="0D0D0D"/>
                </a:solidFill>
                <a:latin typeface="Arial"/>
                <a:ea typeface="Arial"/>
                <a:cs typeface="Arial"/>
                <a:sym typeface="Arial"/>
              </a:rPr>
              <a:t>. This is benefitted from the signal amplification effect in the high mobility graphene channel. We tested our detector under a 2D mammogram system at a hospital which delivered intense signals that can differentiate the X-ray pulse. More interestingly, perovskite layer can be fully removed by room temperature organic solvent bath without damaging the graphene channel, allowing for recycling the device at a low cost.</a:t>
            </a:r>
          </a:p>
          <a:p>
            <a:pPr marL="0" marR="0" lvl="0" indent="0" algn="l" defTabSz="914400" rtl="0" eaLnBrk="0" fontAlgn="base" latinLnBrk="0" hangingPunct="0">
              <a:lnSpc>
                <a:spcPct val="80000"/>
              </a:lnSpc>
              <a:spcBef>
                <a:spcPts val="0"/>
              </a:spcBef>
              <a:spcAft>
                <a:spcPts val="0"/>
              </a:spcAft>
              <a:buClrTx/>
              <a:buSzTx/>
              <a:buFontTx/>
              <a:buNone/>
              <a:tabLst/>
              <a:defRPr/>
            </a:pPr>
            <a:endParaRPr lang="en-US" sz="1200" baseline="0" dirty="0">
              <a:solidFill>
                <a:srgbClr val="0D0D0D"/>
              </a:solidFill>
              <a:latin typeface="Arial"/>
              <a:ea typeface="Arial"/>
              <a:cs typeface="Arial"/>
              <a:sym typeface="Arial"/>
            </a:endParaRPr>
          </a:p>
          <a:p>
            <a:pPr marL="0" marR="0" lvl="0" indent="0" algn="l" defTabSz="914400" rtl="0" eaLnBrk="0" fontAlgn="base" latinLnBrk="0" hangingPunct="0">
              <a:lnSpc>
                <a:spcPct val="80000"/>
              </a:lnSpc>
              <a:spcBef>
                <a:spcPts val="0"/>
              </a:spcBef>
              <a:spcAft>
                <a:spcPts val="0"/>
              </a:spcAft>
              <a:buClrTx/>
              <a:buSzTx/>
              <a:buFontTx/>
              <a:buNone/>
              <a:tabLst/>
              <a:defRPr/>
            </a:pPr>
            <a:r>
              <a:rPr lang="en-US" sz="1200" baseline="0" dirty="0">
                <a:solidFill>
                  <a:srgbClr val="0D0D0D"/>
                </a:solidFill>
                <a:latin typeface="Arial"/>
                <a:ea typeface="Arial"/>
                <a:cs typeface="Arial"/>
                <a:sym typeface="Arial"/>
              </a:rPr>
              <a:t>Our demonstration suggests a low cost path to build large scale X-ray imager with printable methods. The recyclability will further reduce the manufacturing cost, and lower the environmental burden when disposing the end-of-life electronics. </a:t>
            </a:r>
            <a:endParaRPr lang="en-US" sz="1200" baseline="30000" dirty="0">
              <a:solidFill>
                <a:srgbClr val="0D0D0D"/>
              </a:solidFill>
              <a:latin typeface="Arial"/>
              <a:ea typeface="Arial"/>
              <a:cs typeface="Arial"/>
              <a:sym typeface="Arial"/>
            </a:endParaRPr>
          </a:p>
          <a:p>
            <a:pPr marL="0" marR="0" lvl="0" indent="0" algn="l" defTabSz="914400" rtl="0" eaLnBrk="0" fontAlgn="base" latinLnBrk="0" hangingPunct="0">
              <a:lnSpc>
                <a:spcPct val="80000"/>
              </a:lnSpc>
              <a:spcBef>
                <a:spcPts val="0"/>
              </a:spcBef>
              <a:spcAft>
                <a:spcPts val="0"/>
              </a:spcAft>
              <a:buClrTx/>
              <a:buSzTx/>
              <a:buFontTx/>
              <a:buNone/>
              <a:tabLst/>
              <a:defRPr/>
            </a:pPr>
            <a:endParaRPr lang="en-US" sz="1200" dirty="0">
              <a:solidFill>
                <a:srgbClr val="0D0D0D"/>
              </a:solidFill>
              <a:latin typeface="Arial"/>
              <a:ea typeface="Arial"/>
              <a:cs typeface="Arial"/>
              <a:sym typeface="Arial"/>
            </a:endParaRPr>
          </a:p>
          <a:p>
            <a:pPr marL="0" marR="0" lvl="0" indent="0" algn="l" defTabSz="914400" rtl="0" eaLnBrk="0" fontAlgn="base" latinLnBrk="0" hangingPunct="0">
              <a:lnSpc>
                <a:spcPct val="80000"/>
              </a:lnSpc>
              <a:spcBef>
                <a:spcPts val="0"/>
              </a:spcBef>
              <a:spcAft>
                <a:spcPts val="0"/>
              </a:spcAft>
              <a:buClrTx/>
              <a:buSzTx/>
              <a:buFontTx/>
              <a:buNone/>
              <a:tabLst/>
              <a:defRPr/>
            </a:pPr>
            <a:endParaRPr lang="en-US" sz="1200" dirty="0">
              <a:solidFill>
                <a:srgbClr val="0D0D0D"/>
              </a:solidFill>
              <a:latin typeface="Arial"/>
              <a:ea typeface="Arial"/>
              <a:cs typeface="Arial"/>
              <a:sym typeface="Arial"/>
            </a:endParaRPr>
          </a:p>
          <a:p>
            <a:pPr marL="0" lvl="0" indent="0" algn="l" rtl="0">
              <a:lnSpc>
                <a:spcPct val="80000"/>
              </a:lnSpc>
              <a:spcBef>
                <a:spcPts val="0"/>
              </a:spcBef>
              <a:spcAft>
                <a:spcPts val="0"/>
              </a:spcAft>
              <a:buNone/>
            </a:pPr>
            <a:r>
              <a:rPr lang="en-US" sz="1200" u="sng" dirty="0">
                <a:solidFill>
                  <a:srgbClr val="0D0D0D"/>
                </a:solidFill>
                <a:latin typeface="Arial"/>
                <a:ea typeface="Arial"/>
                <a:cs typeface="Arial"/>
                <a:sym typeface="Arial"/>
              </a:rPr>
              <a:t>Collaborating Institutions</a:t>
            </a:r>
          </a:p>
          <a:p>
            <a:pPr marL="0" marR="0" algn="just">
              <a:lnSpc>
                <a:spcPct val="200000"/>
              </a:lnSpc>
              <a:spcBef>
                <a:spcPts val="0"/>
              </a:spcBef>
              <a:spcAft>
                <a:spcPts val="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 Kairos Sensors, LLC, Corvallis, Oregon, 97330, U.S.A.</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200000"/>
              </a:lnSpc>
              <a:spcBef>
                <a:spcPts val="0"/>
              </a:spcBef>
              <a:spcAft>
                <a:spcPts val="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2. University of California, Berkeley, Berkeley,  California, 94720, U.S.A</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200000"/>
              </a:lnSpc>
              <a:spcBef>
                <a:spcPts val="0"/>
              </a:spcBef>
              <a:spcAft>
                <a:spcPts val="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3. University at Buffalo, Buffalo, New York, 14260, U.S.A</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200000"/>
              </a:lnSpc>
              <a:spcBef>
                <a:spcPts val="0"/>
              </a:spcBef>
              <a:spcAft>
                <a:spcPts val="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4. </a:t>
            </a:r>
            <a:r>
              <a:rPr lang="en-US" sz="1800" dirty="0" err="1">
                <a:effectLst/>
                <a:latin typeface="Times New Roman" panose="02020603050405020304" pitchFamily="18" charset="0"/>
                <a:ea typeface="DengXian" panose="02010600030101010101" pitchFamily="2" charset="-122"/>
                <a:cs typeface="Times New Roman" panose="02020603050405020304" pitchFamily="18" charset="0"/>
              </a:rPr>
              <a:t>Graphenea</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Inc, San Sebastian, 83-20009, Spain</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200000"/>
              </a:lnSpc>
              <a:spcBef>
                <a:spcPts val="0"/>
              </a:spcBef>
              <a:spcAft>
                <a:spcPts val="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5. University of Otago, Christchurch 8011, New Zealand</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200000"/>
              </a:lnSpc>
              <a:spcBef>
                <a:spcPts val="0"/>
              </a:spcBef>
              <a:spcAft>
                <a:spcPts val="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6. </a:t>
            </a:r>
            <a:r>
              <a:rPr lang="en-US" sz="1800" dirty="0" err="1">
                <a:effectLst/>
                <a:latin typeface="Times New Roman" panose="02020603050405020304" pitchFamily="18" charset="0"/>
                <a:ea typeface="DengXian" panose="02010600030101010101" pitchFamily="2" charset="-122"/>
                <a:cs typeface="Times New Roman" panose="02020603050405020304" pitchFamily="18" charset="0"/>
              </a:rPr>
              <a:t>dpiX</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Inc., Colorado Springs, Colorado, 80916, U.S.A</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200000"/>
              </a:lnSpc>
              <a:spcBef>
                <a:spcPts val="0"/>
              </a:spcBef>
              <a:spcAft>
                <a:spcPts val="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7. King </a:t>
            </a:r>
            <a:r>
              <a:rPr lang="en-US" sz="1800" dirty="0" err="1">
                <a:effectLst/>
                <a:latin typeface="Times New Roman" panose="02020603050405020304" pitchFamily="18" charset="0"/>
                <a:ea typeface="DengXian" panose="02010600030101010101" pitchFamily="2" charset="-122"/>
                <a:cs typeface="Times New Roman" panose="02020603050405020304" pitchFamily="18" charset="0"/>
              </a:rPr>
              <a:t>Abdulaziz</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University, Jeddah, 21589, Saudi Arabia</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200000"/>
              </a:lnSpc>
              <a:spcBef>
                <a:spcPts val="0"/>
              </a:spcBef>
              <a:spcAft>
                <a:spcPts val="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8. Corvallis Radiology, Corvallis, Oregon, 97330, U.S.A</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200000"/>
              </a:lnSpc>
              <a:spcBef>
                <a:spcPts val="0"/>
              </a:spcBef>
              <a:spcAft>
                <a:spcPts val="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9. Michigan State University, Ann Arbor, Michigan, 48103, U.S.A</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200000"/>
              </a:lnSpc>
              <a:spcBef>
                <a:spcPts val="0"/>
              </a:spcBef>
              <a:spcAft>
                <a:spcPts val="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10. Lawrence Berkeley National Laboratory, Berkeley, California, 97420 USA</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200000"/>
              </a:lnSpc>
              <a:spcBef>
                <a:spcPts val="0"/>
              </a:spcBef>
              <a:spcAft>
                <a:spcPts val="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11. Oregon State University, Corvallis, Oregon, 97331, U.S.A</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200000"/>
              </a:lnSpc>
              <a:spcBef>
                <a:spcPts val="0"/>
              </a:spcBef>
              <a:spcAft>
                <a:spcPts val="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12. National University of Singapore, 119077 Singapore</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gn="just">
              <a:lnSpc>
                <a:spcPct val="200000"/>
              </a:lnSpc>
              <a:spcBef>
                <a:spcPts val="0"/>
              </a:spcBef>
              <a:spcAft>
                <a:spcPts val="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13. Los Alamos National Laboratory, Los Alamos, New Mexico, 87545, U.S.A</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p>
            <a:pPr marL="0" lvl="0" indent="0" algn="l" rtl="0">
              <a:lnSpc>
                <a:spcPct val="80000"/>
              </a:lnSpc>
              <a:spcBef>
                <a:spcPts val="0"/>
              </a:spcBef>
              <a:spcAft>
                <a:spcPts val="0"/>
              </a:spcAft>
              <a:buNone/>
            </a:pPr>
            <a:endParaRPr lang="en-US" sz="1200" dirty="0">
              <a:solidFill>
                <a:srgbClr val="0D0D0D"/>
              </a:solidFill>
              <a:latin typeface="Arial"/>
              <a:ea typeface="Arial"/>
              <a:cs typeface="Arial"/>
              <a:sym typeface="Arial"/>
            </a:endParaRPr>
          </a:p>
          <a:p>
            <a:endParaRPr lang="en-US" dirty="0">
              <a:solidFill>
                <a:srgbClr val="0D0D0D"/>
              </a:solidFill>
              <a:latin typeface="Arial"/>
              <a:cs typeface="Arial"/>
            </a:endParaRPr>
          </a:p>
          <a:p>
            <a:pPr defTabSz="922264">
              <a:defRPr/>
            </a:pPr>
            <a:r>
              <a:rPr lang="en-US" u="sng" dirty="0">
                <a:latin typeface="Arial"/>
                <a:cs typeface="Arial"/>
              </a:rPr>
              <a:t>Funding Overview Section (place “X” for all relevant sources)</a:t>
            </a:r>
          </a:p>
          <a:p>
            <a:pPr defTabSz="922264">
              <a:defRPr/>
            </a:pPr>
            <a:r>
              <a:rPr lang="en-US" dirty="0">
                <a:latin typeface="Arial"/>
                <a:cs typeface="Arial"/>
              </a:rPr>
              <a:t>BES Funding: MSED___, CSGB___, EFRC___, </a:t>
            </a:r>
            <a:r>
              <a:rPr lang="en-US" b="1" dirty="0">
                <a:latin typeface="Arial"/>
                <a:cs typeface="Arial"/>
              </a:rPr>
              <a:t>SUFD</a:t>
            </a:r>
            <a:r>
              <a:rPr lang="en-US" b="1" u="sng" dirty="0">
                <a:latin typeface="Arial"/>
                <a:cs typeface="Arial"/>
              </a:rPr>
              <a:t>___</a:t>
            </a:r>
          </a:p>
          <a:p>
            <a:pPr defTabSz="922264">
              <a:defRPr/>
            </a:pPr>
            <a:r>
              <a:rPr lang="en-US" dirty="0">
                <a:latin typeface="Arial"/>
                <a:cs typeface="Arial"/>
              </a:rPr>
              <a:t>SC Funding: ASCR___, </a:t>
            </a:r>
            <a:r>
              <a:rPr lang="en-US" b="1" dirty="0">
                <a:latin typeface="Arial"/>
                <a:cs typeface="Arial"/>
              </a:rPr>
              <a:t>BES_X__, </a:t>
            </a:r>
            <a:r>
              <a:rPr lang="en-US" dirty="0">
                <a:latin typeface="Arial"/>
                <a:cs typeface="Arial"/>
              </a:rPr>
              <a:t>BER___, FES___, HEP___, NP___, WDTS___, SBIR___, etc.</a:t>
            </a:r>
          </a:p>
          <a:p>
            <a:pPr defTabSz="922264">
              <a:defRPr/>
            </a:pPr>
            <a:r>
              <a:rPr lang="en-US" dirty="0">
                <a:latin typeface="Arial"/>
                <a:cs typeface="Arial"/>
              </a:rPr>
              <a:t>Other Funding: DOD___, DOE_X__, NIH__X_, NSF___, etc.</a:t>
            </a:r>
          </a:p>
          <a:p>
            <a:endParaRPr lang="en-US" dirty="0">
              <a:solidFill>
                <a:srgbClr val="0D0D0D"/>
              </a:solidFill>
              <a:latin typeface="Arial"/>
              <a:cs typeface="Arial"/>
            </a:endParaRPr>
          </a:p>
          <a:p>
            <a:r>
              <a:rPr lang="en-US" u="sng" dirty="0">
                <a:solidFill>
                  <a:srgbClr val="0D0D0D"/>
                </a:solidFill>
                <a:latin typeface="Arial"/>
                <a:cs typeface="Arial"/>
              </a:rPr>
              <a:t>Funding details for all sources: (example)</a:t>
            </a:r>
          </a:p>
          <a:p>
            <a:endParaRPr lang="en-US" u="sng" dirty="0">
              <a:solidFill>
                <a:srgbClr val="0D0D0D"/>
              </a:solidFill>
              <a:latin typeface="Arial"/>
              <a:cs typeface="Arial"/>
            </a:endParaRPr>
          </a:p>
          <a:p>
            <a:r>
              <a:rPr lang="en-US" sz="1800" dirty="0">
                <a:effectLst/>
                <a:latin typeface="Times New Roman" panose="02020603050405020304" pitchFamily="18" charset="0"/>
                <a:ea typeface="DengXian" panose="02010600030101010101" pitchFamily="2" charset="-122"/>
              </a:rPr>
              <a:t>Research reported in this publication was supported by the National Institute Of Biomedical Imaging And Bioengineering of the National Institutes of Health under Award Number R43EB032694. This work was performed, in part, at the Center for Integrated Nanotechnologies, an Office of Science User Facility operated for the U.S. Department of Energy (DOE) Office of Science. Los Alamos National Laboratory, an affirmative action-equal opportunity employer, is managed by Triad National Security, LLC for the U.S. Department of Energy’s NNSA, under contract 89233218CNA000001. Part of this research was conducted at the Advanced Technology and Manufacturing Institute (ATAMI) facility of the Northwest Nanotechnology Infrastructure, a National Nanotechnology Coordinated Infrastructure site at Oregon State University which is supported in part by the National Science Foundation (grant NNCI-2025489) and Oregon State University.  This Project was funded in part by the Oregon State Lottery and administered by the Oregon Business Development Department. KSN is grateful to the Ministry of Education, Singapore (Research Centre of Excellence award to the Institute for Functional Intelligent Materials, I-FIM, project No. EDUNC-33-18-279-V12) and to the Royal Society (UK, grant number RSRP\R\190000) for support</a:t>
            </a:r>
            <a:r>
              <a:rPr lang="en-US" dirty="0">
                <a:effectLst/>
              </a:rPr>
              <a:t> </a:t>
            </a:r>
            <a:endParaRPr lang="en-US" u="sng" dirty="0">
              <a:solidFill>
                <a:srgbClr val="0D0D0D"/>
              </a:solidFill>
              <a:latin typeface="Arial"/>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endParaRPr lang="en-US" sz="1200" b="0" i="0" u="none" strike="noStrike" dirty="0">
              <a:solidFill>
                <a:srgbClr val="106636"/>
              </a:solidFill>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dirty="0">
                <a:solidFill>
                  <a:srgbClr val="106636"/>
                </a:solidFill>
                <a:effectLst/>
              </a:rPr>
              <a:t>https://</a:t>
            </a:r>
            <a:r>
              <a:rPr lang="en-US" sz="1200" b="0" i="0" u="none" strike="noStrike" dirty="0" err="1">
                <a:solidFill>
                  <a:srgbClr val="106636"/>
                </a:solidFill>
                <a:effectLst/>
              </a:rPr>
              <a:t>doi.org</a:t>
            </a:r>
            <a:r>
              <a:rPr lang="en-US" sz="1200" b="0" i="0" u="none" strike="noStrike" dirty="0">
                <a:solidFill>
                  <a:srgbClr val="106636"/>
                </a:solidFill>
                <a:effectLst/>
              </a:rPr>
              <a:t>/10.1021/acsenergylett.3c00787</a:t>
            </a:r>
          </a:p>
          <a:p>
            <a:endParaRPr lang="en-US" sz="1200" b="0" i="0" u="none" strike="noStrike" dirty="0">
              <a:solidFill>
                <a:srgbClr val="106636"/>
              </a:solidFill>
              <a:effectLst/>
            </a:endParaRPr>
          </a:p>
          <a:p>
            <a:endParaRPr lang="en-US" sz="1200" b="0" i="0" u="none" strike="noStrike" dirty="0">
              <a:solidFill>
                <a:srgbClr val="106636"/>
              </a:solidFill>
              <a:effectLst/>
            </a:endParaRPr>
          </a:p>
          <a:p>
            <a:endParaRPr lang="en-US" sz="1200" dirty="0">
              <a:solidFill>
                <a:srgbClr val="106636"/>
              </a:solidFill>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0" y="3"/>
            <a:ext cx="12191999" cy="902579"/>
          </a:xfrm>
        </p:spPr>
        <p:txBody>
          <a:bodyPr>
            <a:normAutofit fontScale="90000"/>
          </a:bodyPr>
          <a:lstStyle/>
          <a:p>
            <a:pPr lvl="0" algn="ctr">
              <a:spcBef>
                <a:spcPts val="0"/>
              </a:spcBef>
            </a:pPr>
            <a:r>
              <a:rPr lang="en-US" b="1" dirty="0" smtClean="0">
                <a:latin typeface="Arial"/>
                <a:ea typeface="Arial"/>
                <a:cs typeface="Arial"/>
                <a:sym typeface="Arial"/>
              </a:rPr>
              <a:t>Recyclable </a:t>
            </a:r>
            <a:r>
              <a:rPr lang="en-US" b="1" smtClean="0">
                <a:latin typeface="Arial"/>
                <a:ea typeface="Arial"/>
                <a:cs typeface="Arial"/>
                <a:sym typeface="Arial"/>
              </a:rPr>
              <a:t>Perovskite/Graphene </a:t>
            </a:r>
            <a:br>
              <a:rPr lang="en-US" b="1" smtClean="0">
                <a:latin typeface="Arial"/>
                <a:ea typeface="Arial"/>
                <a:cs typeface="Arial"/>
                <a:sym typeface="Arial"/>
              </a:rPr>
            </a:br>
            <a:r>
              <a:rPr lang="en-US" b="1" smtClean="0">
                <a:latin typeface="Arial"/>
                <a:ea typeface="Arial"/>
                <a:cs typeface="Arial"/>
                <a:sym typeface="Arial"/>
              </a:rPr>
              <a:t>hybrid detector</a:t>
            </a:r>
            <a:endParaRPr lang="en-US" sz="3200" b="1" i="1" dirty="0">
              <a:latin typeface="Arial"/>
              <a:ea typeface="Arial"/>
              <a:cs typeface="Arial"/>
              <a:sym typeface="Aria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648118" y="937459"/>
            <a:ext cx="11398020" cy="9138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noAutofit/>
          </a:bodyPr>
          <a:lstStyle/>
          <a:p>
            <a:r>
              <a:rPr lang="en-US" sz="2000" b="1" dirty="0">
                <a:solidFill>
                  <a:srgbClr val="0F6636"/>
                </a:solidFill>
                <a:latin typeface="+mj-lt"/>
                <a:ea typeface="Calibri" pitchFamily="34" charset="0"/>
                <a:cs typeface="Calibri"/>
              </a:rPr>
              <a:t>Scientific Achievement</a:t>
            </a:r>
          </a:p>
          <a:p>
            <a:r>
              <a:rPr lang="en-US" dirty="0" smtClean="0">
                <a:latin typeface="+mj-lt"/>
                <a:ea typeface="Calibri" pitchFamily="34" charset="0"/>
                <a:cs typeface="Calibri"/>
              </a:rPr>
              <a:t>A perovskite/graphene hetero-structure transistor for high efficiency X-ray sensing that can be completely recycled </a:t>
            </a:r>
            <a:r>
              <a:rPr lang="en-US" dirty="0" smtClean="0">
                <a:latin typeface="+mj-lt"/>
                <a:ea typeface="Calibri" pitchFamily="34" charset="0"/>
                <a:cs typeface="Calibri"/>
              </a:rPr>
              <a:t>through</a:t>
            </a:r>
            <a:r>
              <a:rPr lang="en-US" dirty="0" smtClean="0">
                <a:latin typeface="+mj-lt"/>
                <a:ea typeface="Calibri" pitchFamily="34" charset="0"/>
                <a:cs typeface="Calibri"/>
              </a:rPr>
              <a:t> a low energy consuming, room temperature, solution-based method. </a:t>
            </a:r>
            <a:endParaRPr lang="en-US" dirty="0">
              <a:latin typeface="+mj-lt"/>
              <a:ea typeface="Calibri" pitchFamily="34" charset="0"/>
              <a:cs typeface="Calibri"/>
            </a:endParaRPr>
          </a:p>
        </p:txBody>
      </p:sp>
      <p:sp>
        <p:nvSpPr>
          <p:cNvPr id="6" name="TextBox 5">
            <a:extLst>
              <a:ext uri="{FF2B5EF4-FFF2-40B4-BE49-F238E27FC236}">
                <a16:creationId xmlns:a16="http://schemas.microsoft.com/office/drawing/2014/main" id="{5B5AB4DC-C268-4277-A54D-5E68D1711C3C}"/>
              </a:ext>
            </a:extLst>
          </p:cNvPr>
          <p:cNvSpPr txBox="1"/>
          <p:nvPr/>
        </p:nvSpPr>
        <p:spPr>
          <a:xfrm>
            <a:off x="5239512" y="3874231"/>
            <a:ext cx="6665976" cy="2065690"/>
          </a:xfrm>
          <a:prstGeom prst="rect">
            <a:avLst/>
          </a:prstGeom>
          <a:noFill/>
        </p:spPr>
        <p:txBody>
          <a:bodyPr wrap="square" lIns="0" tIns="0" rIns="0" bIns="0" rtlCol="0">
            <a:noAutofit/>
          </a:bodyPr>
          <a:lstStyle/>
          <a:p>
            <a:r>
              <a:rPr lang="en-US" altLang="ja-JP" b="1" dirty="0">
                <a:solidFill>
                  <a:srgbClr val="0F6636"/>
                </a:solidFill>
                <a:latin typeface="+mj-lt"/>
                <a:ea typeface="Calibri" pitchFamily="34" charset="0"/>
                <a:cs typeface="Calibri"/>
              </a:rPr>
              <a:t>Research Details</a:t>
            </a:r>
          </a:p>
          <a:p>
            <a:pPr marL="182880" indent="-91440">
              <a:buFont typeface="Arial" panose="020B0604020202020204" pitchFamily="34" charset="0"/>
              <a:buChar char="•"/>
            </a:pPr>
            <a:r>
              <a:rPr lang="en-US" sz="1600" dirty="0">
                <a:latin typeface="+mj-lt"/>
                <a:cs typeface="Calibri"/>
              </a:rPr>
              <a:t>D</a:t>
            </a:r>
            <a:r>
              <a:rPr lang="en-US" sz="1600" dirty="0" smtClean="0">
                <a:latin typeface="+mj-lt"/>
                <a:cs typeface="Calibri"/>
              </a:rPr>
              <a:t>iscovery of </a:t>
            </a:r>
            <a:r>
              <a:rPr lang="en-US" sz="1600" dirty="0">
                <a:latin typeface="+mj-lt"/>
                <a:cs typeface="Calibri"/>
              </a:rPr>
              <a:t>a solution method that </a:t>
            </a:r>
            <a:r>
              <a:rPr lang="en-US" sz="1600" dirty="0" smtClean="0">
                <a:latin typeface="+mj-lt"/>
                <a:cs typeface="Calibri"/>
              </a:rPr>
              <a:t>deposits </a:t>
            </a:r>
            <a:r>
              <a:rPr lang="en-US" sz="1600" dirty="0">
                <a:latin typeface="+mj-lt"/>
                <a:cs typeface="Calibri"/>
              </a:rPr>
              <a:t>perovskite onto a monolayer graphene chip for high performance X-ray sensing </a:t>
            </a:r>
            <a:endParaRPr lang="en-US" sz="1600" dirty="0" smtClean="0">
              <a:latin typeface="+mj-lt"/>
              <a:cs typeface="Calibri"/>
            </a:endParaRPr>
          </a:p>
          <a:p>
            <a:pPr marL="182880" indent="-91440">
              <a:buFont typeface="Arial" panose="020B0604020202020204" pitchFamily="34" charset="0"/>
              <a:buChar char="•"/>
            </a:pPr>
            <a:r>
              <a:rPr lang="en-US" sz="1600" dirty="0">
                <a:latin typeface="+mj-lt"/>
                <a:cs typeface="Calibri"/>
              </a:rPr>
              <a:t>H</a:t>
            </a:r>
            <a:r>
              <a:rPr lang="en-US" sz="1600" dirty="0" smtClean="0">
                <a:latin typeface="+mj-lt"/>
                <a:cs typeface="Calibri"/>
              </a:rPr>
              <a:t>igh </a:t>
            </a:r>
            <a:r>
              <a:rPr lang="en-US" sz="1600" dirty="0">
                <a:latin typeface="+mj-lt"/>
                <a:cs typeface="Calibri"/>
              </a:rPr>
              <a:t>mobility of </a:t>
            </a:r>
            <a:r>
              <a:rPr lang="en-US" sz="1600" dirty="0" smtClean="0">
                <a:latin typeface="+mj-lt"/>
                <a:cs typeface="Calibri"/>
              </a:rPr>
              <a:t>the graphene </a:t>
            </a:r>
            <a:r>
              <a:rPr lang="en-US" sz="1600" dirty="0">
                <a:latin typeface="+mj-lt"/>
                <a:cs typeface="Calibri"/>
              </a:rPr>
              <a:t>chip </a:t>
            </a:r>
            <a:r>
              <a:rPr lang="en-US" sz="1600" dirty="0" smtClean="0">
                <a:latin typeface="+mj-lt"/>
                <a:cs typeface="Calibri"/>
              </a:rPr>
              <a:t>promotes </a:t>
            </a:r>
            <a:r>
              <a:rPr lang="en-US" sz="1600" dirty="0">
                <a:latin typeface="+mj-lt"/>
                <a:cs typeface="Calibri"/>
              </a:rPr>
              <a:t>high X-ray detection </a:t>
            </a:r>
            <a:r>
              <a:rPr lang="en-US" sz="1600" dirty="0" smtClean="0">
                <a:latin typeface="+mj-lt"/>
                <a:cs typeface="Calibri"/>
              </a:rPr>
              <a:t>gain.</a:t>
            </a:r>
            <a:endParaRPr lang="en-US" sz="1600" dirty="0">
              <a:latin typeface="+mj-lt"/>
              <a:cs typeface="Calibri"/>
            </a:endParaRPr>
          </a:p>
          <a:p>
            <a:pPr marL="182880" indent="-91440">
              <a:buFont typeface="Arial" panose="020B0604020202020204" pitchFamily="34" charset="0"/>
              <a:buChar char="•"/>
            </a:pPr>
            <a:r>
              <a:rPr lang="en-US" sz="1600" dirty="0" smtClean="0">
                <a:latin typeface="+mj-lt"/>
                <a:cs typeface="Calibri"/>
              </a:rPr>
              <a:t>Team demonstrates that washing </a:t>
            </a:r>
            <a:r>
              <a:rPr lang="en-US" sz="1600" dirty="0">
                <a:latin typeface="+mj-lt"/>
                <a:cs typeface="Calibri"/>
              </a:rPr>
              <a:t>with an organic solvent at room </a:t>
            </a:r>
            <a:r>
              <a:rPr lang="en-US" sz="1600" dirty="0" smtClean="0">
                <a:latin typeface="+mj-lt"/>
                <a:cs typeface="Calibri"/>
              </a:rPr>
              <a:t>temperature creates a fully restored </a:t>
            </a:r>
            <a:r>
              <a:rPr lang="en-US" sz="1600" dirty="0">
                <a:latin typeface="+mj-lt"/>
                <a:cs typeface="Calibri"/>
              </a:rPr>
              <a:t>graphene device </a:t>
            </a:r>
            <a:r>
              <a:rPr lang="en-US" sz="1600" dirty="0" smtClean="0">
                <a:latin typeface="+mj-lt"/>
                <a:cs typeface="Calibri"/>
              </a:rPr>
              <a:t>ready to fabricate </a:t>
            </a:r>
            <a:r>
              <a:rPr lang="en-US" sz="1600" dirty="0">
                <a:latin typeface="+mj-lt"/>
                <a:cs typeface="Calibri"/>
              </a:rPr>
              <a:t>a new perovskite/graphene </a:t>
            </a:r>
            <a:r>
              <a:rPr lang="en-US" sz="1600" dirty="0" smtClean="0">
                <a:latin typeface="+mj-lt"/>
                <a:cs typeface="Calibri"/>
              </a:rPr>
              <a:t>chip.</a:t>
            </a:r>
            <a:endParaRPr lang="en-US" sz="1600" dirty="0">
              <a:latin typeface="+mj-lt"/>
            </a:endParaRPr>
          </a:p>
        </p:txBody>
      </p:sp>
      <p:sp>
        <p:nvSpPr>
          <p:cNvPr id="12" name="TextBox 11">
            <a:extLst>
              <a:ext uri="{FF2B5EF4-FFF2-40B4-BE49-F238E27FC236}">
                <a16:creationId xmlns:a16="http://schemas.microsoft.com/office/drawing/2014/main" id="{59E5A144-7E9E-487C-8E31-0FE4415AA73E}"/>
              </a:ext>
            </a:extLst>
          </p:cNvPr>
          <p:cNvSpPr txBox="1"/>
          <p:nvPr/>
        </p:nvSpPr>
        <p:spPr>
          <a:xfrm>
            <a:off x="5239512" y="1955339"/>
            <a:ext cx="6665976" cy="1535690"/>
          </a:xfrm>
          <a:prstGeom prst="rect">
            <a:avLst/>
          </a:prstGeom>
          <a:noFill/>
        </p:spPr>
        <p:txBody>
          <a:bodyPr wrap="square" lIns="0" tIns="0" rIns="0" bIns="0" rtlCol="0">
            <a:noAutofit/>
          </a:bodyPr>
          <a:lstStyle/>
          <a:p>
            <a:r>
              <a:rPr lang="en-US" altLang="ja-JP" sz="2000" b="1" dirty="0">
                <a:solidFill>
                  <a:srgbClr val="0F6636"/>
                </a:solidFill>
                <a:latin typeface="+mj-lt"/>
                <a:ea typeface="Calibri" pitchFamily="34" charset="0"/>
                <a:cs typeface="Calibri"/>
              </a:rPr>
              <a:t>Significance and Impact</a:t>
            </a:r>
          </a:p>
          <a:p>
            <a:r>
              <a:rPr lang="en-US" altLang="ja-JP" sz="1600" dirty="0">
                <a:latin typeface="+mj-lt"/>
                <a:ea typeface="Calibri" pitchFamily="34" charset="0"/>
                <a:cs typeface="Calibri"/>
              </a:rPr>
              <a:t>Semiconductor X-ray imagers are typically made with high-cost </a:t>
            </a:r>
            <a:r>
              <a:rPr lang="en-US" altLang="ja-JP" sz="1600" dirty="0" smtClean="0">
                <a:latin typeface="+mj-lt"/>
                <a:ea typeface="Calibri" pitchFamily="34" charset="0"/>
                <a:cs typeface="Calibri"/>
              </a:rPr>
              <a:t>materials. </a:t>
            </a:r>
            <a:r>
              <a:rPr lang="en-US" altLang="ja-JP" sz="1600" dirty="0" smtClean="0">
                <a:latin typeface="+mj-lt"/>
                <a:ea typeface="Calibri" pitchFamily="34" charset="0"/>
                <a:cs typeface="Calibri"/>
              </a:rPr>
              <a:t>This</a:t>
            </a:r>
            <a:r>
              <a:rPr lang="en-US" altLang="ja-JP" sz="1600" dirty="0" smtClean="0">
                <a:latin typeface="+mj-lt"/>
                <a:ea typeface="Calibri" pitchFamily="34" charset="0"/>
                <a:cs typeface="Calibri"/>
              </a:rPr>
              <a:t> </a:t>
            </a:r>
            <a:r>
              <a:rPr lang="en-US" altLang="ja-JP" sz="1600" dirty="0">
                <a:latin typeface="+mj-lt"/>
                <a:ea typeface="Calibri" pitchFamily="34" charset="0"/>
                <a:cs typeface="Calibri"/>
              </a:rPr>
              <a:t>study investigates a new chip made with </a:t>
            </a:r>
            <a:r>
              <a:rPr lang="en-US" altLang="ja-JP" sz="1600" dirty="0" smtClean="0">
                <a:latin typeface="+mj-lt"/>
                <a:ea typeface="Calibri" pitchFamily="34" charset="0"/>
                <a:cs typeface="Calibri"/>
              </a:rPr>
              <a:t>a solution-cast </a:t>
            </a:r>
            <a:r>
              <a:rPr lang="en-US" altLang="ja-JP" sz="1600" dirty="0">
                <a:latin typeface="+mj-lt"/>
                <a:ea typeface="Calibri" pitchFamily="34" charset="0"/>
                <a:cs typeface="Calibri"/>
              </a:rPr>
              <a:t>perovskite layer built over a monolayer graphene </a:t>
            </a:r>
            <a:r>
              <a:rPr lang="en-US" altLang="ja-JP" sz="1600" dirty="0" smtClean="0">
                <a:latin typeface="+mj-lt"/>
                <a:ea typeface="Calibri" pitchFamily="34" charset="0"/>
                <a:cs typeface="Calibri"/>
              </a:rPr>
              <a:t>channel. The </a:t>
            </a:r>
            <a:r>
              <a:rPr lang="en-US" altLang="ja-JP" sz="1600" dirty="0">
                <a:latin typeface="+mj-lt"/>
                <a:ea typeface="Calibri" pitchFamily="34" charset="0"/>
                <a:cs typeface="Calibri"/>
              </a:rPr>
              <a:t>device can be fully </a:t>
            </a:r>
            <a:r>
              <a:rPr lang="en-US" altLang="ja-JP" sz="1600" dirty="0" smtClean="0">
                <a:latin typeface="+mj-lt"/>
                <a:ea typeface="Calibri" pitchFamily="34" charset="0"/>
                <a:cs typeface="Calibri"/>
              </a:rPr>
              <a:t>recyclable, lowering </a:t>
            </a:r>
            <a:r>
              <a:rPr lang="en-US" altLang="ja-JP" sz="1600" dirty="0">
                <a:latin typeface="+mj-lt"/>
                <a:ea typeface="Calibri" pitchFamily="34" charset="0"/>
                <a:cs typeface="Calibri"/>
              </a:rPr>
              <a:t>the environmental burden for end-of-life electronics disposal. </a:t>
            </a:r>
          </a:p>
        </p:txBody>
      </p:sp>
      <p:sp>
        <p:nvSpPr>
          <p:cNvPr id="23" name="Rectangle 22">
            <a:extLst>
              <a:ext uri="{FF2B5EF4-FFF2-40B4-BE49-F238E27FC236}">
                <a16:creationId xmlns:a16="http://schemas.microsoft.com/office/drawing/2014/main" id="{61E319B0-40C1-4006-BDAD-053C6FD8ABA8}"/>
              </a:ext>
            </a:extLst>
          </p:cNvPr>
          <p:cNvSpPr/>
          <p:nvPr/>
        </p:nvSpPr>
        <p:spPr>
          <a:xfrm>
            <a:off x="84406" y="6005567"/>
            <a:ext cx="4582111" cy="200765"/>
          </a:xfrm>
          <a:prstGeom prst="rect">
            <a:avLst/>
          </a:prstGeom>
          <a:noFill/>
        </p:spPr>
        <p:txBody>
          <a:bodyPr wrap="square" lIns="0" tIns="0" rIns="0" bIns="0">
            <a:noAutofit/>
          </a:bodyPr>
          <a:lstStyle/>
          <a:p>
            <a:pPr lvl="0">
              <a:spcBef>
                <a:spcPts val="0"/>
              </a:spcBef>
              <a:spcAft>
                <a:spcPts val="0"/>
              </a:spcAft>
            </a:pPr>
            <a:r>
              <a:rPr lang="en-US" sz="1100" dirty="0">
                <a:solidFill>
                  <a:srgbClr val="106600"/>
                </a:solidFill>
                <a:latin typeface="Calibri"/>
                <a:ea typeface="Calibri"/>
                <a:cs typeface="Calibri"/>
                <a:sym typeface="Calibri"/>
              </a:rPr>
              <a:t>This work was performed in part at The Center for Integrated Nanotechnologies.</a:t>
            </a:r>
          </a:p>
        </p:txBody>
      </p:sp>
      <p:sp>
        <p:nvSpPr>
          <p:cNvPr id="20" name="Rectangle 19">
            <a:extLst>
              <a:ext uri="{FF2B5EF4-FFF2-40B4-BE49-F238E27FC236}">
                <a16:creationId xmlns:a16="http://schemas.microsoft.com/office/drawing/2014/main" id="{61E319B0-40C1-4006-BDAD-053C6FD8ABA8}"/>
              </a:ext>
            </a:extLst>
          </p:cNvPr>
          <p:cNvSpPr/>
          <p:nvPr/>
        </p:nvSpPr>
        <p:spPr>
          <a:xfrm>
            <a:off x="4896333" y="6206331"/>
            <a:ext cx="7149805" cy="651669"/>
          </a:xfrm>
          <a:prstGeom prst="rect">
            <a:avLst/>
          </a:prstGeom>
          <a:noFill/>
        </p:spPr>
        <p:txBody>
          <a:bodyPr wrap="square" lIns="0" tIns="0" rIns="0" bIns="0">
            <a:noAutofit/>
          </a:bodyPr>
          <a:lstStyle/>
          <a:p>
            <a:r>
              <a:rPr lang="en-US" sz="900" dirty="0">
                <a:solidFill>
                  <a:srgbClr val="106636"/>
                </a:solidFill>
              </a:rPr>
              <a:t>Shirley, K.; Tsai, H.; </a:t>
            </a:r>
            <a:r>
              <a:rPr lang="en-US" sz="900" dirty="0" err="1">
                <a:solidFill>
                  <a:srgbClr val="106636"/>
                </a:solidFill>
              </a:rPr>
              <a:t>Cucciniello</a:t>
            </a:r>
            <a:r>
              <a:rPr lang="en-US" sz="900" dirty="0">
                <a:solidFill>
                  <a:srgbClr val="106636"/>
                </a:solidFill>
              </a:rPr>
              <a:t>, N.; Bird, J.; </a:t>
            </a:r>
            <a:r>
              <a:rPr lang="en-US" sz="900" dirty="0" err="1">
                <a:solidFill>
                  <a:srgbClr val="106636"/>
                </a:solidFill>
              </a:rPr>
              <a:t>Jia</a:t>
            </a:r>
            <a:r>
              <a:rPr lang="en-US" sz="900" dirty="0">
                <a:solidFill>
                  <a:srgbClr val="106636"/>
                </a:solidFill>
              </a:rPr>
              <a:t>, Q.; Torres, E.; Butler, P.; Butler, A.; </a:t>
            </a:r>
            <a:r>
              <a:rPr lang="en-US" sz="900" dirty="0" err="1">
                <a:solidFill>
                  <a:srgbClr val="106636"/>
                </a:solidFill>
              </a:rPr>
              <a:t>Crocco</a:t>
            </a:r>
            <a:r>
              <a:rPr lang="en-US" sz="900" dirty="0">
                <a:solidFill>
                  <a:srgbClr val="106636"/>
                </a:solidFill>
              </a:rPr>
              <a:t>, J.; </a:t>
            </a:r>
            <a:r>
              <a:rPr lang="en-US" sz="900" dirty="0" err="1">
                <a:solidFill>
                  <a:srgbClr val="106636"/>
                </a:solidFill>
              </a:rPr>
              <a:t>Taha</a:t>
            </a:r>
            <a:r>
              <a:rPr lang="en-US" sz="900" dirty="0">
                <a:solidFill>
                  <a:srgbClr val="106636"/>
                </a:solidFill>
              </a:rPr>
              <a:t>, E.; </a:t>
            </a:r>
            <a:r>
              <a:rPr lang="en-US" sz="900" dirty="0" err="1">
                <a:solidFill>
                  <a:srgbClr val="106636"/>
                </a:solidFill>
              </a:rPr>
              <a:t>Alhawsawi</a:t>
            </a:r>
            <a:r>
              <a:rPr lang="en-US" sz="900" dirty="0">
                <a:solidFill>
                  <a:srgbClr val="106636"/>
                </a:solidFill>
              </a:rPr>
              <a:t>, A.; </a:t>
            </a:r>
            <a:r>
              <a:rPr lang="en-US" sz="900" dirty="0" err="1">
                <a:solidFill>
                  <a:srgbClr val="106636"/>
                </a:solidFill>
              </a:rPr>
              <a:t>Germino</a:t>
            </a:r>
            <a:r>
              <a:rPr lang="en-US" sz="900" dirty="0">
                <a:solidFill>
                  <a:srgbClr val="106636"/>
                </a:solidFill>
              </a:rPr>
              <a:t>, J.; </a:t>
            </a:r>
            <a:r>
              <a:rPr lang="en-US" sz="900" dirty="0" err="1">
                <a:solidFill>
                  <a:srgbClr val="106636"/>
                </a:solidFill>
              </a:rPr>
              <a:t>Dor</a:t>
            </a:r>
            <a:r>
              <a:rPr lang="en-US" sz="900" dirty="0">
                <a:solidFill>
                  <a:srgbClr val="106636"/>
                </a:solidFill>
              </a:rPr>
              <a:t>, M.; Dun, C.; </a:t>
            </a:r>
            <a:r>
              <a:rPr lang="en-US" sz="900" dirty="0" err="1">
                <a:solidFill>
                  <a:srgbClr val="106636"/>
                </a:solidFill>
              </a:rPr>
              <a:t>Firat</a:t>
            </a:r>
            <a:r>
              <a:rPr lang="en-US" sz="900" dirty="0">
                <a:solidFill>
                  <a:srgbClr val="106636"/>
                </a:solidFill>
              </a:rPr>
              <a:t>, O.; Parker, J.; Graham, M.; </a:t>
            </a:r>
            <a:r>
              <a:rPr lang="en-US" sz="900" dirty="0" err="1">
                <a:solidFill>
                  <a:srgbClr val="106636"/>
                </a:solidFill>
              </a:rPr>
              <a:t>Novoselov</a:t>
            </a:r>
            <a:r>
              <a:rPr lang="en-US" sz="900" dirty="0">
                <a:solidFill>
                  <a:srgbClr val="106636"/>
                </a:solidFill>
              </a:rPr>
              <a:t>, K. S.; Nie, W. High-Efficiency X-Ray Sensing with Recyclable Perovskite–Graphene </a:t>
            </a:r>
            <a:r>
              <a:rPr lang="en-US" sz="900" dirty="0" err="1">
                <a:solidFill>
                  <a:srgbClr val="106636"/>
                </a:solidFill>
              </a:rPr>
              <a:t>Heterostructured</a:t>
            </a:r>
            <a:r>
              <a:rPr lang="en-US" sz="900" dirty="0">
                <a:solidFill>
                  <a:srgbClr val="106636"/>
                </a:solidFill>
              </a:rPr>
              <a:t> Transistors. ACS Energy Letters 2023, 8 (7), 3161–3170. DOI:10.1021/acsenergylett.3c00787. </a:t>
            </a:r>
            <a:endParaRPr lang="en-US" sz="900" b="0" i="0" u="none" strike="noStrike" dirty="0">
              <a:solidFill>
                <a:srgbClr val="106636"/>
              </a:solidFill>
              <a:effectLst/>
            </a:endParaRPr>
          </a:p>
        </p:txBody>
      </p:sp>
      <p:sp>
        <p:nvSpPr>
          <p:cNvPr id="15" name="TextBox 14">
            <a:extLst>
              <a:ext uri="{FF2B5EF4-FFF2-40B4-BE49-F238E27FC236}">
                <a16:creationId xmlns:a16="http://schemas.microsoft.com/office/drawing/2014/main" id="{9AECE345-B1FD-175B-5595-1AFB94CC17E2}"/>
              </a:ext>
            </a:extLst>
          </p:cNvPr>
          <p:cNvSpPr txBox="1"/>
          <p:nvPr/>
        </p:nvSpPr>
        <p:spPr>
          <a:xfrm>
            <a:off x="2377586" y="4244706"/>
            <a:ext cx="2615038" cy="1506304"/>
          </a:xfrm>
          <a:prstGeom prst="rect">
            <a:avLst/>
          </a:prstGeom>
          <a:noFill/>
        </p:spPr>
        <p:txBody>
          <a:bodyPr wrap="square" lIns="0" tIns="0" rIns="0" bIns="0" rtlCol="0">
            <a:noAutofit/>
          </a:bodyPr>
          <a:lstStyle/>
          <a:p>
            <a:pPr marL="182880" lvl="0" indent="-91440">
              <a:spcBef>
                <a:spcPts val="200"/>
              </a:spcBef>
              <a:spcAft>
                <a:spcPts val="0"/>
              </a:spcAft>
              <a:buFont typeface="+mj-lt"/>
              <a:buAutoNum type="alphaUcPeriod"/>
            </a:pPr>
            <a:r>
              <a:rPr lang="en-US" sz="1000" dirty="0" smtClean="0">
                <a:solidFill>
                  <a:schemeClr val="dk1"/>
                </a:solidFill>
                <a:latin typeface="Calibri"/>
                <a:ea typeface="Calibri"/>
                <a:cs typeface="Calibri"/>
                <a:sym typeface="Calibri"/>
              </a:rPr>
              <a:t> </a:t>
            </a:r>
            <a:r>
              <a:rPr lang="en-US" sz="1000" dirty="0">
                <a:solidFill>
                  <a:schemeClr val="dk1"/>
                </a:solidFill>
                <a:latin typeface="Calibri"/>
                <a:ea typeface="Calibri"/>
                <a:cs typeface="Calibri"/>
                <a:sym typeface="Calibri"/>
              </a:rPr>
              <a:t>S</a:t>
            </a:r>
            <a:r>
              <a:rPr lang="en-US" sz="1000" dirty="0" smtClean="0">
                <a:solidFill>
                  <a:schemeClr val="dk1"/>
                </a:solidFill>
                <a:latin typeface="Calibri"/>
                <a:ea typeface="Calibri"/>
                <a:cs typeface="Calibri"/>
                <a:sym typeface="Calibri"/>
              </a:rPr>
              <a:t>chematic </a:t>
            </a:r>
            <a:r>
              <a:rPr lang="en-US" sz="1000" dirty="0">
                <a:solidFill>
                  <a:schemeClr val="dk1"/>
                </a:solidFill>
                <a:latin typeface="Calibri"/>
                <a:ea typeface="Calibri"/>
                <a:cs typeface="Calibri"/>
                <a:sym typeface="Calibri"/>
              </a:rPr>
              <a:t>illustration of the </a:t>
            </a:r>
            <a:r>
              <a:rPr lang="en-US" sz="1000" dirty="0" smtClean="0">
                <a:solidFill>
                  <a:schemeClr val="dk1"/>
                </a:solidFill>
                <a:latin typeface="Calibri"/>
                <a:ea typeface="Calibri"/>
                <a:cs typeface="Calibri"/>
                <a:sym typeface="Calibri"/>
              </a:rPr>
              <a:t>hybrid detector.</a:t>
            </a:r>
            <a:endParaRPr lang="en-US" sz="1000" dirty="0">
              <a:solidFill>
                <a:schemeClr val="dk1"/>
              </a:solidFill>
              <a:latin typeface="Calibri"/>
              <a:ea typeface="Calibri"/>
              <a:cs typeface="Calibri"/>
              <a:sym typeface="Calibri"/>
            </a:endParaRPr>
          </a:p>
          <a:p>
            <a:pPr marL="182880" lvl="0" indent="-91440">
              <a:spcBef>
                <a:spcPts val="200"/>
              </a:spcBef>
              <a:spcAft>
                <a:spcPts val="0"/>
              </a:spcAft>
              <a:buFont typeface="+mj-lt"/>
              <a:buAutoNum type="alphaUcPeriod"/>
            </a:pPr>
            <a:r>
              <a:rPr lang="en-US" sz="1000" dirty="0" smtClean="0">
                <a:solidFill>
                  <a:schemeClr val="dk1"/>
                </a:solidFill>
                <a:latin typeface="Calibri"/>
                <a:ea typeface="Calibri"/>
                <a:cs typeface="Calibri"/>
                <a:sym typeface="Calibri"/>
              </a:rPr>
              <a:t> Detector’s </a:t>
            </a:r>
            <a:r>
              <a:rPr lang="en-US" sz="1000" dirty="0">
                <a:solidFill>
                  <a:schemeClr val="dk1"/>
                </a:solidFill>
                <a:latin typeface="Calibri"/>
                <a:ea typeface="Calibri"/>
                <a:cs typeface="Calibri"/>
                <a:sym typeface="Calibri"/>
              </a:rPr>
              <a:t>response taken under </a:t>
            </a:r>
            <a:r>
              <a:rPr lang="en-US" sz="1000" dirty="0" smtClean="0">
                <a:solidFill>
                  <a:schemeClr val="dk1"/>
                </a:solidFill>
                <a:latin typeface="Calibri"/>
                <a:ea typeface="Calibri"/>
                <a:cs typeface="Calibri"/>
                <a:sym typeface="Calibri"/>
              </a:rPr>
              <a:t>X-ray pulse</a:t>
            </a:r>
          </a:p>
          <a:p>
            <a:pPr marL="91440" lvl="0">
              <a:spcBef>
                <a:spcPts val="200"/>
              </a:spcBef>
              <a:spcAft>
                <a:spcPts val="0"/>
              </a:spcAft>
            </a:pPr>
            <a:r>
              <a:rPr lang="en-US" sz="1000" dirty="0">
                <a:solidFill>
                  <a:schemeClr val="dk1"/>
                </a:solidFill>
                <a:latin typeface="Calibri"/>
                <a:ea typeface="Calibri"/>
                <a:cs typeface="Calibri"/>
                <a:sym typeface="Calibri"/>
              </a:rPr>
              <a:t> </a:t>
            </a:r>
            <a:r>
              <a:rPr lang="en-US" sz="1000" dirty="0" smtClean="0">
                <a:solidFill>
                  <a:schemeClr val="dk1"/>
                </a:solidFill>
                <a:latin typeface="Calibri"/>
                <a:ea typeface="Calibri"/>
                <a:cs typeface="Calibri"/>
                <a:sym typeface="Calibri"/>
              </a:rPr>
              <a:t>  </a:t>
            </a:r>
            <a:r>
              <a:rPr lang="en-US" sz="1000" dirty="0" smtClean="0">
                <a:solidFill>
                  <a:schemeClr val="dk1"/>
                </a:solidFill>
                <a:latin typeface="Calibri"/>
                <a:ea typeface="Calibri"/>
                <a:cs typeface="Calibri"/>
                <a:sym typeface="Calibri"/>
              </a:rPr>
              <a:t> generated </a:t>
            </a:r>
            <a:r>
              <a:rPr lang="en-US" sz="1000" dirty="0">
                <a:solidFill>
                  <a:schemeClr val="dk1"/>
                </a:solidFill>
                <a:latin typeface="Calibri"/>
                <a:ea typeface="Calibri"/>
                <a:cs typeface="Calibri"/>
                <a:sym typeface="Calibri"/>
              </a:rPr>
              <a:t>by a standard 2D </a:t>
            </a:r>
            <a:r>
              <a:rPr lang="en-US" sz="1000" dirty="0" smtClean="0">
                <a:solidFill>
                  <a:schemeClr val="dk1"/>
                </a:solidFill>
                <a:latin typeface="Calibri"/>
                <a:ea typeface="Calibri"/>
                <a:cs typeface="Calibri"/>
                <a:sym typeface="Calibri"/>
              </a:rPr>
              <a:t>mammogram</a:t>
            </a:r>
          </a:p>
          <a:p>
            <a:pPr marL="91440" lvl="0">
              <a:spcBef>
                <a:spcPts val="200"/>
              </a:spcBef>
              <a:spcAft>
                <a:spcPts val="0"/>
              </a:spcAft>
            </a:pPr>
            <a:r>
              <a:rPr lang="en-US" sz="1000" dirty="0">
                <a:solidFill>
                  <a:schemeClr val="dk1"/>
                </a:solidFill>
                <a:latin typeface="Calibri"/>
                <a:ea typeface="Calibri"/>
                <a:cs typeface="Calibri"/>
                <a:sym typeface="Calibri"/>
              </a:rPr>
              <a:t> </a:t>
            </a:r>
            <a:r>
              <a:rPr lang="en-US" sz="1000" dirty="0" smtClean="0">
                <a:solidFill>
                  <a:schemeClr val="dk1"/>
                </a:solidFill>
                <a:latin typeface="Calibri"/>
                <a:ea typeface="Calibri"/>
                <a:cs typeface="Calibri"/>
                <a:sym typeface="Calibri"/>
              </a:rPr>
              <a:t>  </a:t>
            </a:r>
            <a:r>
              <a:rPr lang="en-US" sz="1000" dirty="0" smtClean="0">
                <a:solidFill>
                  <a:schemeClr val="dk1"/>
                </a:solidFill>
                <a:latin typeface="Calibri"/>
                <a:ea typeface="Calibri"/>
                <a:cs typeface="Calibri"/>
                <a:sym typeface="Calibri"/>
              </a:rPr>
              <a:t> system </a:t>
            </a:r>
            <a:r>
              <a:rPr lang="en-US" sz="1000" dirty="0">
                <a:solidFill>
                  <a:schemeClr val="dk1"/>
                </a:solidFill>
                <a:latin typeface="Calibri"/>
                <a:ea typeface="Calibri"/>
                <a:cs typeface="Calibri"/>
                <a:sym typeface="Calibri"/>
              </a:rPr>
              <a:t>at a </a:t>
            </a:r>
            <a:r>
              <a:rPr lang="en-US" sz="1000" dirty="0" smtClean="0">
                <a:solidFill>
                  <a:schemeClr val="dk1"/>
                </a:solidFill>
                <a:latin typeface="Calibri"/>
                <a:ea typeface="Calibri"/>
                <a:cs typeface="Calibri"/>
                <a:sym typeface="Calibri"/>
              </a:rPr>
              <a:t>hospital.</a:t>
            </a:r>
            <a:endParaRPr lang="en-US" sz="1000" dirty="0">
              <a:solidFill>
                <a:schemeClr val="dk1"/>
              </a:solidFill>
              <a:latin typeface="Calibri"/>
              <a:ea typeface="Calibri"/>
              <a:cs typeface="Calibri"/>
              <a:sym typeface="Calibri"/>
            </a:endParaRPr>
          </a:p>
          <a:p>
            <a:pPr marL="182880" lvl="0" indent="-91440">
              <a:spcBef>
                <a:spcPts val="200"/>
              </a:spcBef>
              <a:spcAft>
                <a:spcPts val="0"/>
              </a:spcAft>
              <a:buFont typeface="+mj-lt"/>
              <a:buAutoNum type="alphaUcPeriod"/>
            </a:pPr>
            <a:r>
              <a:rPr lang="en-US" sz="1000" dirty="0" smtClean="0">
                <a:solidFill>
                  <a:schemeClr val="dk1"/>
                </a:solidFill>
                <a:latin typeface="Calibri"/>
                <a:ea typeface="Calibri"/>
                <a:cs typeface="Calibri"/>
                <a:sym typeface="Calibri"/>
              </a:rPr>
              <a:t> Graphene transistor’s transfer curve before</a:t>
            </a:r>
          </a:p>
          <a:p>
            <a:pPr marL="91440" lvl="0">
              <a:spcBef>
                <a:spcPts val="200"/>
              </a:spcBef>
              <a:spcAft>
                <a:spcPts val="0"/>
              </a:spcAft>
            </a:pPr>
            <a:r>
              <a:rPr lang="en-US" sz="1000" dirty="0">
                <a:solidFill>
                  <a:schemeClr val="dk1"/>
                </a:solidFill>
                <a:latin typeface="Calibri"/>
                <a:ea typeface="Calibri"/>
                <a:cs typeface="Calibri"/>
                <a:sym typeface="Calibri"/>
              </a:rPr>
              <a:t> </a:t>
            </a:r>
            <a:r>
              <a:rPr lang="en-US" sz="1000" dirty="0" smtClean="0">
                <a:solidFill>
                  <a:schemeClr val="dk1"/>
                </a:solidFill>
                <a:latin typeface="Calibri"/>
                <a:ea typeface="Calibri"/>
                <a:cs typeface="Calibri"/>
                <a:sym typeface="Calibri"/>
              </a:rPr>
              <a:t>  </a:t>
            </a:r>
            <a:r>
              <a:rPr lang="en-US" sz="1000" dirty="0" smtClean="0">
                <a:solidFill>
                  <a:schemeClr val="dk1"/>
                </a:solidFill>
                <a:latin typeface="Calibri"/>
                <a:ea typeface="Calibri"/>
                <a:cs typeface="Calibri"/>
                <a:sym typeface="Calibri"/>
              </a:rPr>
              <a:t> </a:t>
            </a:r>
            <a:r>
              <a:rPr lang="en-US" sz="1000" dirty="0">
                <a:solidFill>
                  <a:schemeClr val="dk1"/>
                </a:solidFill>
                <a:latin typeface="Calibri"/>
                <a:ea typeface="Calibri"/>
                <a:cs typeface="Calibri"/>
                <a:sym typeface="Calibri"/>
              </a:rPr>
              <a:t>and after </a:t>
            </a:r>
            <a:r>
              <a:rPr lang="en-US" sz="1000" dirty="0" smtClean="0">
                <a:solidFill>
                  <a:schemeClr val="dk1"/>
                </a:solidFill>
                <a:latin typeface="Calibri"/>
                <a:ea typeface="Calibri"/>
                <a:cs typeface="Calibri"/>
                <a:sym typeface="Calibri"/>
              </a:rPr>
              <a:t>recycling.</a:t>
            </a:r>
            <a:endParaRPr lang="en-US" sz="1000" dirty="0">
              <a:solidFill>
                <a:schemeClr val="dk1"/>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309" y="6182778"/>
            <a:ext cx="593512" cy="592973"/>
          </a:xfrm>
          <a:prstGeom prst="rect">
            <a:avLst/>
          </a:prstGeom>
        </p:spPr>
      </p:pic>
      <p:pic>
        <p:nvPicPr>
          <p:cNvPr id="3" name="Picture 2">
            <a:extLst>
              <a:ext uri="{FF2B5EF4-FFF2-40B4-BE49-F238E27FC236}">
                <a16:creationId xmlns:a16="http://schemas.microsoft.com/office/drawing/2014/main" id="{F667086E-A9C3-54C4-0FE7-1E8126090CC8}"/>
              </a:ext>
            </a:extLst>
          </p:cNvPr>
          <p:cNvPicPr>
            <a:picLocks noChangeAspect="1"/>
          </p:cNvPicPr>
          <p:nvPr/>
        </p:nvPicPr>
        <p:blipFill>
          <a:blip r:embed="rId4"/>
          <a:stretch>
            <a:fillRect/>
          </a:stretch>
        </p:blipFill>
        <p:spPr>
          <a:xfrm>
            <a:off x="130498" y="2216785"/>
            <a:ext cx="2220825" cy="1274244"/>
          </a:xfrm>
          <a:prstGeom prst="rect">
            <a:avLst/>
          </a:prstGeom>
        </p:spPr>
      </p:pic>
      <p:pic>
        <p:nvPicPr>
          <p:cNvPr id="7" name="Picture 6">
            <a:extLst>
              <a:ext uri="{FF2B5EF4-FFF2-40B4-BE49-F238E27FC236}">
                <a16:creationId xmlns:a16="http://schemas.microsoft.com/office/drawing/2014/main" id="{778309B0-F7BB-7FB0-132C-BCD7F77C4816}"/>
              </a:ext>
            </a:extLst>
          </p:cNvPr>
          <p:cNvPicPr>
            <a:picLocks noChangeAspect="1"/>
          </p:cNvPicPr>
          <p:nvPr/>
        </p:nvPicPr>
        <p:blipFill>
          <a:blip r:embed="rId5"/>
          <a:stretch>
            <a:fillRect/>
          </a:stretch>
        </p:blipFill>
        <p:spPr>
          <a:xfrm>
            <a:off x="104234" y="3874231"/>
            <a:ext cx="2273352" cy="1996940"/>
          </a:xfrm>
          <a:prstGeom prst="rect">
            <a:avLst/>
          </a:prstGeom>
        </p:spPr>
      </p:pic>
      <p:pic>
        <p:nvPicPr>
          <p:cNvPr id="9" name="Picture 8">
            <a:extLst>
              <a:ext uri="{FF2B5EF4-FFF2-40B4-BE49-F238E27FC236}">
                <a16:creationId xmlns:a16="http://schemas.microsoft.com/office/drawing/2014/main" id="{CE0E8651-2F4E-11A7-CF2B-638FCE5EB2DA}"/>
              </a:ext>
            </a:extLst>
          </p:cNvPr>
          <p:cNvPicPr>
            <a:picLocks noChangeAspect="1"/>
          </p:cNvPicPr>
          <p:nvPr/>
        </p:nvPicPr>
        <p:blipFill>
          <a:blip r:embed="rId6"/>
          <a:stretch>
            <a:fillRect/>
          </a:stretch>
        </p:blipFill>
        <p:spPr>
          <a:xfrm>
            <a:off x="2628757" y="2113862"/>
            <a:ext cx="2216803" cy="1821633"/>
          </a:xfrm>
          <a:prstGeom prst="rect">
            <a:avLst/>
          </a:prstGeom>
        </p:spPr>
      </p:pic>
      <p:sp>
        <p:nvSpPr>
          <p:cNvPr id="10" name="TextBox 9">
            <a:extLst>
              <a:ext uri="{FF2B5EF4-FFF2-40B4-BE49-F238E27FC236}">
                <a16:creationId xmlns:a16="http://schemas.microsoft.com/office/drawing/2014/main" id="{69F3E85D-80EA-115C-2D92-F4004D973E4D}"/>
              </a:ext>
            </a:extLst>
          </p:cNvPr>
          <p:cNvSpPr txBox="1"/>
          <p:nvPr/>
        </p:nvSpPr>
        <p:spPr>
          <a:xfrm>
            <a:off x="144053" y="1958166"/>
            <a:ext cx="386299" cy="276999"/>
          </a:xfrm>
          <a:prstGeom prst="rect">
            <a:avLst/>
          </a:prstGeom>
          <a:noFill/>
        </p:spPr>
        <p:txBody>
          <a:bodyPr wrap="square" rtlCol="0">
            <a:spAutoFit/>
          </a:bodyPr>
          <a:lstStyle/>
          <a:p>
            <a:r>
              <a:rPr lang="en-US" sz="1200" dirty="0"/>
              <a:t>(A)</a:t>
            </a:r>
          </a:p>
        </p:txBody>
      </p:sp>
      <p:sp>
        <p:nvSpPr>
          <p:cNvPr id="11" name="TextBox 10">
            <a:extLst>
              <a:ext uri="{FF2B5EF4-FFF2-40B4-BE49-F238E27FC236}">
                <a16:creationId xmlns:a16="http://schemas.microsoft.com/office/drawing/2014/main" id="{71E7B04D-AC04-CD85-88D6-A737355BB0BA}"/>
              </a:ext>
            </a:extLst>
          </p:cNvPr>
          <p:cNvSpPr txBox="1"/>
          <p:nvPr/>
        </p:nvSpPr>
        <p:spPr>
          <a:xfrm>
            <a:off x="2321756" y="1962195"/>
            <a:ext cx="423519" cy="276999"/>
          </a:xfrm>
          <a:prstGeom prst="rect">
            <a:avLst/>
          </a:prstGeom>
          <a:noFill/>
        </p:spPr>
        <p:txBody>
          <a:bodyPr wrap="square" rtlCol="0">
            <a:spAutoFit/>
          </a:bodyPr>
          <a:lstStyle/>
          <a:p>
            <a:r>
              <a:rPr lang="en-US" sz="1200" dirty="0"/>
              <a:t>(B)</a:t>
            </a:r>
          </a:p>
        </p:txBody>
      </p:sp>
      <p:sp>
        <p:nvSpPr>
          <p:cNvPr id="13" name="TextBox 12">
            <a:extLst>
              <a:ext uri="{FF2B5EF4-FFF2-40B4-BE49-F238E27FC236}">
                <a16:creationId xmlns:a16="http://schemas.microsoft.com/office/drawing/2014/main" id="{E2D82DD0-245C-1C79-6EF0-0A340AC96ED7}"/>
              </a:ext>
            </a:extLst>
          </p:cNvPr>
          <p:cNvSpPr txBox="1"/>
          <p:nvPr/>
        </p:nvSpPr>
        <p:spPr>
          <a:xfrm>
            <a:off x="130498" y="3658496"/>
            <a:ext cx="399854" cy="276999"/>
          </a:xfrm>
          <a:prstGeom prst="rect">
            <a:avLst/>
          </a:prstGeom>
          <a:noFill/>
        </p:spPr>
        <p:txBody>
          <a:bodyPr wrap="square" rtlCol="0">
            <a:spAutoFit/>
          </a:bodyPr>
          <a:lstStyle/>
          <a:p>
            <a:r>
              <a:rPr lang="en-US" sz="1200" dirty="0"/>
              <a:t>(C)</a:t>
            </a:r>
          </a:p>
        </p:txBody>
      </p:sp>
      <p:sp>
        <p:nvSpPr>
          <p:cNvPr id="14" name="Right Brace 13">
            <a:extLst>
              <a:ext uri="{FF2B5EF4-FFF2-40B4-BE49-F238E27FC236}">
                <a16:creationId xmlns:a16="http://schemas.microsoft.com/office/drawing/2014/main" id="{EBB925FD-70E6-9ADA-34A5-0C7412D55402}"/>
              </a:ext>
            </a:extLst>
          </p:cNvPr>
          <p:cNvSpPr/>
          <p:nvPr/>
        </p:nvSpPr>
        <p:spPr>
          <a:xfrm rot="16200000">
            <a:off x="3995711" y="2650495"/>
            <a:ext cx="196979" cy="6304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BB71965F-F0CA-3ECC-3C7F-F2966BC732B5}"/>
              </a:ext>
            </a:extLst>
          </p:cNvPr>
          <p:cNvSpPr txBox="1"/>
          <p:nvPr/>
        </p:nvSpPr>
        <p:spPr>
          <a:xfrm>
            <a:off x="3582614" y="2657412"/>
            <a:ext cx="1087509" cy="246221"/>
          </a:xfrm>
          <a:prstGeom prst="rect">
            <a:avLst/>
          </a:prstGeom>
          <a:noFill/>
        </p:spPr>
        <p:txBody>
          <a:bodyPr wrap="square" rtlCol="0">
            <a:spAutoFit/>
          </a:bodyPr>
          <a:lstStyle/>
          <a:p>
            <a:r>
              <a:rPr lang="en-US" sz="1000" dirty="0"/>
              <a:t>With a phantom</a:t>
            </a:r>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10455</TotalTime>
  <Words>957</Words>
  <Application>Microsoft Office PowerPoint</Application>
  <PresentationFormat>Widescreen</PresentationFormat>
  <Paragraphs>61</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Corbel</vt:lpstr>
      <vt:lpstr>DengXian</vt:lpstr>
      <vt:lpstr>Times New Roman</vt:lpstr>
      <vt:lpstr>Verdana</vt:lpstr>
      <vt:lpstr>Wingdings 3</vt:lpstr>
      <vt:lpstr>DOE SC Theme - Green v13 (16x9)</vt:lpstr>
      <vt:lpstr>Recyclable Perovskite/Graphene  hybrid detector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Baker, Stacy Leigh</cp:lastModifiedBy>
  <cp:revision>486</cp:revision>
  <cp:lastPrinted>2023-02-27T23:28:28Z</cp:lastPrinted>
  <dcterms:created xsi:type="dcterms:W3CDTF">2020-04-15T21:20:35Z</dcterms:created>
  <dcterms:modified xsi:type="dcterms:W3CDTF">2023-10-19T17:10:48Z</dcterms:modified>
</cp:coreProperties>
</file>