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6"/>
  </p:notesMasterIdLst>
  <p:sldIdLst>
    <p:sldId id="1940"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41E1A0C-325D-2718-028C-2EF09A114F58}" name="Church, Michael (CONTR)" initials="C(" userId="S::michael.church@science.doe.gov::479f6357-057b-45eb-85ae-b0563a2bd212" providerId="AD"/>
  <p188:author id="{246F786B-FCDF-1919-4FE6-B6E91F74E9A6}" name="Houston, Karyn (EXT)" initials="HK(" userId="S::Karyn.Houston@science.doe.gov::9349e374-4c09-49c7-a2cb-2b4b72d75c3e" providerId="AD"/>
  <p188:author id="{233E85B2-6FE5-A7D4-E8C7-2EC7C2B7CC00}" name="Kinney, Adam" initials="RK" userId="S::Adam.Kinney@science.doe.gov::997506a0-0f54-4d76-990e-b5a50ed5f116" providerId="AD"/>
  <p188:author id="{C034EADE-F057-9E0E-4987-90EC67665423}" name="Michael Church" initials="MC" userId="S::Michael.Church@science.doe.gov::479f6357-057b-45eb-85ae-b0563a2bd212" providerId="AD"/>
  <p188:author id="{1E31F5E1-970A-03C2-A400-64CD0F4F79B1}" name="Mikhail Zhernenkov" initials="MZ" userId="S::Mikhail.Zhernenkov@science.doe.gov::7c953c3a-5f07-4f77-b7f7-b5dbf125bb71" providerId="AD"/>
  <p188:author id="{B2412FF7-AAA0-3732-506D-2D78470574D9}" name="Keavney, Dava" initials="KD" userId="S::Dava.Keavney@science.doe.gov::36a3175f-9503-446e-879c-6ad2048a5c6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436A"/>
    <a:srgbClr val="333333"/>
    <a:srgbClr val="555555"/>
    <a:srgbClr val="3B5458"/>
    <a:srgbClr val="541D14"/>
    <a:srgbClr val="072815"/>
    <a:srgbClr val="0D212F"/>
    <a:srgbClr val="0B2C45"/>
    <a:srgbClr val="F8F8F8"/>
    <a:srgbClr val="16282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8339" autoAdjust="0"/>
  </p:normalViewPr>
  <p:slideViewPr>
    <p:cSldViewPr snapToGrid="0">
      <p:cViewPr varScale="1">
        <p:scale>
          <a:sx n="107" d="100"/>
          <a:sy n="107" d="100"/>
        </p:scale>
        <p:origin x="1536" y="108"/>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microsoft.com/office/2018/10/relationships/authors" Target="authors.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604AAC-AABB-4199-9EB4-05C09D18F960}" type="datetimeFigureOut">
              <a:rPr lang="en-US" smtClean="0"/>
              <a:t>5/28/2024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93856A-75D2-42A6-90A7-46D3019DB1E5}" type="slidenum">
              <a:rPr lang="en-US" smtClean="0"/>
              <a:t>‹#›</a:t>
            </a:fld>
            <a:endParaRPr lang="en-US"/>
          </a:p>
        </p:txBody>
      </p:sp>
    </p:spTree>
    <p:extLst>
      <p:ext uri="{BB962C8B-B14F-4D97-AF65-F5344CB8AC3E}">
        <p14:creationId xmlns:p14="http://schemas.microsoft.com/office/powerpoint/2010/main" val="35397735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kumimoji="0" lang="en-US" sz="1200" b="0" i="0" u="sng" strike="noStrike" kern="1200" cap="none" spc="0" normalizeH="0" baseline="0" noProof="0" dirty="0">
                <a:ln>
                  <a:noFill/>
                </a:ln>
                <a:solidFill>
                  <a:prstClr val="black"/>
                </a:solidFill>
                <a:effectLst/>
                <a:uLnTx/>
                <a:uFillTx/>
                <a:latin typeface="Arial"/>
                <a:ea typeface="+mn-ea"/>
                <a:cs typeface="Arial"/>
              </a:rPr>
              <a:t>1-2 paragraph description of highlight</a:t>
            </a:r>
            <a:r>
              <a:rPr kumimoji="0" lang="en-US" sz="1200" b="0" i="0" u="none" strike="noStrike" kern="1200" cap="none" spc="0" normalizeH="0" baseline="0" noProof="0" dirty="0">
                <a:ln>
                  <a:noFill/>
                </a:ln>
                <a:solidFill>
                  <a:prstClr val="black"/>
                </a:solidFill>
                <a:effectLst/>
                <a:uLnTx/>
                <a:uFillTx/>
                <a:latin typeface="Arial"/>
                <a:ea typeface="+mn-ea"/>
                <a:cs typeface="Arial"/>
              </a:rPr>
              <a:t> – The applications of nanoparticles are rapidly expanding. Their synthesis, however, tends </a:t>
            </a:r>
            <a:r>
              <a:rPr lang="en-US" sz="1800" b="0" i="0" u="none" strike="noStrike" baseline="0" dirty="0">
                <a:latin typeface="AdvOT999035f4"/>
              </a:rPr>
              <a:t>to be energy intensive, uses toxic chemical agents, and/or uses non-aqueous organic solutions. Thus, scalable, more environmentally friendly (green) approaches to nanoparticle synthesis are actively being sought. One of those approaches involves the use of biochemicals excreted by filamentous fungi to synthesis nanoparticle such as zinc oxide nanoparticles (ZnO NPs). To date, the mechanisms and biochemicals critical to nanoparticle synthesis remain largely unknown. We had previously demonstrated that the morphology of ZnO NPs was depending on the fungal species. In these current paper, we used mass spectrometry-based metabolomics and proteomics to characterize the profiles of small molecules and proteins, respectively, present in the exudates from different filamentous fungi. We hypothesized that these analyses would reveal small molecule metabolites and proteins the regulate the synthesis of the different NP morphologies. Our data suggested metal chelators such as HMTA in fungal exudates are likely critical to the production of dense, well-defined ZnO NPs potentially by facilitating nucleation of the metal centers into the ZnO lattice. Moreover, di</a:t>
            </a:r>
            <a:r>
              <a:rPr lang="en-US" sz="1800" b="0" i="0" u="none" strike="noStrike" baseline="0" dirty="0">
                <a:latin typeface="AdvOT999035f4+fb"/>
              </a:rPr>
              <a:t>ff</a:t>
            </a:r>
            <a:r>
              <a:rPr lang="en-US" sz="1800" b="0" i="0" u="none" strike="noStrike" baseline="0" dirty="0">
                <a:latin typeface="AdvOT999035f4"/>
              </a:rPr>
              <a:t>erences in the metabolomes and enhanced production and secretion of small molecules is likely due to the Zn stress imparted on the fungi. In contrast, the secreted proteins likely play a role in forming a corona around the well-defined ZnO NPs, preventing coagulation into larger micro-sized structures. Collectively, these results provide a deeper, more comprehensive understanding of the biochemical factors</a:t>
            </a:r>
          </a:p>
          <a:p>
            <a:pPr algn="l"/>
            <a:r>
              <a:rPr lang="en-US" sz="1800" b="0" i="0" u="none" strike="noStrike" baseline="0" dirty="0">
                <a:latin typeface="AdvOT999035f4"/>
              </a:rPr>
              <a:t>that are critical to mycosynthesis, which in turn may be leveraged to regulate the size and shape of NPs in future studies.</a:t>
            </a:r>
          </a:p>
          <a:p>
            <a:pPr algn="l"/>
            <a:endParaRPr kumimoji="0" lang="en-US" sz="1800" b="0" i="0" u="none" strike="noStrike" kern="1200" cap="none" spc="0" normalizeH="0" baseline="0" noProof="0" dirty="0">
              <a:ln>
                <a:noFill/>
              </a:ln>
              <a:solidFill>
                <a:prstClr val="black"/>
              </a:solidFill>
              <a:effectLst/>
              <a:uLnTx/>
              <a:uFillTx/>
              <a:latin typeface="AdvOT999035f4"/>
              <a:ea typeface="+mn-ea"/>
              <a:cs typeface="+mn-cs"/>
            </a:endParaRPr>
          </a:p>
          <a:p>
            <a:pPr algn="l"/>
            <a:r>
              <a:rPr kumimoji="0" lang="en-US" sz="1200" b="0" i="0" u="sng" strike="noStrike" kern="1200" cap="none" spc="0" normalizeH="0" baseline="0" noProof="0" dirty="0">
                <a:ln>
                  <a:noFill/>
                </a:ln>
                <a:solidFill>
                  <a:prstClr val="black"/>
                </a:solidFill>
                <a:effectLst/>
                <a:uLnTx/>
                <a:uFillTx/>
                <a:latin typeface="+mn-lt"/>
                <a:ea typeface="+mn-ea"/>
                <a:cs typeface="+mn-cs"/>
              </a:rPr>
              <a:t>Acknowledgements</a:t>
            </a:r>
            <a:r>
              <a:rPr kumimoji="0" lang="en-US" sz="1200" b="0" i="0" u="none" strike="noStrike" kern="1200" cap="none" spc="0" normalizeH="0" baseline="0" noProof="0" dirty="0">
                <a:ln>
                  <a:noFill/>
                </a:ln>
                <a:solidFill>
                  <a:prstClr val="black"/>
                </a:solidFill>
                <a:effectLst/>
                <a:uLnTx/>
                <a:uFillTx/>
                <a:latin typeface="+mn-lt"/>
                <a:ea typeface="+mn-ea"/>
                <a:cs typeface="+mn-cs"/>
              </a:rPr>
              <a:t> </a:t>
            </a:r>
          </a:p>
          <a:p>
            <a:pPr algn="l"/>
            <a:endParaRPr lang="en-US" sz="1800" b="0" i="0" u="none" strike="noStrike" baseline="0" dirty="0">
              <a:latin typeface="AdvOT999035f4"/>
            </a:endParaRPr>
          </a:p>
          <a:p>
            <a:pPr algn="l"/>
            <a:r>
              <a:rPr lang="en-US" sz="1800" b="0" i="0" u="none" strike="noStrike" baseline="0" dirty="0">
                <a:latin typeface="AdvOT999035f4"/>
              </a:rPr>
              <a:t>We would like to thank Charlie Easterling for critically reviewing this manuscript. This work was performed, in part, at the Center for Integrated Nanotechnologies, an O</a:t>
            </a:r>
            <a:r>
              <a:rPr lang="en-US" sz="1800" b="0" i="0" u="none" strike="noStrike" baseline="0" dirty="0">
                <a:latin typeface="AdvOT999035f4+fb"/>
              </a:rPr>
              <a:t>ffi</a:t>
            </a:r>
            <a:r>
              <a:rPr lang="en-US" sz="1800" b="0" i="0" u="none" strike="noStrike" baseline="0" dirty="0">
                <a:latin typeface="AdvOT999035f4"/>
              </a:rPr>
              <a:t>ce of Science User Facility operated for the U.S. Department of Energy (DOE) O</a:t>
            </a:r>
            <a:r>
              <a:rPr lang="en-US" sz="1800" b="0" i="0" u="none" strike="noStrike" baseline="0" dirty="0">
                <a:latin typeface="AdvOT999035f4+fb"/>
              </a:rPr>
              <a:t>ffi</a:t>
            </a:r>
            <a:r>
              <a:rPr lang="en-US" sz="1800" b="0" i="0" u="none" strike="noStrike" baseline="0" dirty="0">
                <a:latin typeface="AdvOT999035f4"/>
              </a:rPr>
              <a:t>ce of Science. Sandia National Laboratories is a </a:t>
            </a:r>
            <a:r>
              <a:rPr lang="en-US" sz="1800" b="0" i="0" u="none" strike="noStrike" baseline="0" dirty="0" err="1">
                <a:latin typeface="AdvOT999035f4"/>
              </a:rPr>
              <a:t>multimission</a:t>
            </a:r>
            <a:r>
              <a:rPr lang="en-US" sz="1800" b="0" i="0" u="none" strike="noStrike" baseline="0" dirty="0">
                <a:latin typeface="AdvOT999035f4"/>
              </a:rPr>
              <a:t> laboratory managed and operated by National Technology &amp; Engineering Solutions of Sandia, LLC, a wholly owned subsidiary</a:t>
            </a:r>
          </a:p>
          <a:p>
            <a:pPr algn="l"/>
            <a:r>
              <a:rPr lang="en-US" sz="1800" b="0" i="0" u="none" strike="noStrike" baseline="0" dirty="0">
                <a:latin typeface="AdvOT999035f4"/>
              </a:rPr>
              <a:t>of Honeywell International, Inc., for the U.S. DOE</a:t>
            </a:r>
            <a:r>
              <a:rPr lang="en-US" sz="1800" b="0" i="0" u="none" strike="noStrike" baseline="0" dirty="0">
                <a:latin typeface="AdvOT999035f4+20"/>
              </a:rPr>
              <a:t>’</a:t>
            </a:r>
            <a:r>
              <a:rPr lang="en-US" sz="1800" b="0" i="0" u="none" strike="noStrike" baseline="0" dirty="0">
                <a:latin typeface="AdvOT999035f4"/>
              </a:rPr>
              <a:t>s National Nuclear Security Administration under contract DE-NA-0003525. The views expressed in the article do not necessarily represent the views of the U.S. DOE or the United States Government. Los Alamos National Laboratory, an a</a:t>
            </a:r>
            <a:r>
              <a:rPr lang="en-US" sz="1800" b="0" i="0" u="none" strike="noStrike" baseline="0" dirty="0">
                <a:latin typeface="AdvOT999035f4+fb"/>
              </a:rPr>
              <a:t>ffi</a:t>
            </a:r>
            <a:r>
              <a:rPr lang="en-US" sz="1800" b="0" i="0" u="none" strike="noStrike" baseline="0" dirty="0">
                <a:latin typeface="AdvOT999035f4"/>
              </a:rPr>
              <a:t>rmative action equal opportunity employer, is managed by Triad National Security, LLC for the U.S. Department of Energy</a:t>
            </a:r>
            <a:r>
              <a:rPr lang="en-US" sz="1800" b="0" i="0" u="none" strike="noStrike" baseline="0" dirty="0">
                <a:latin typeface="AdvOT999035f4+20"/>
              </a:rPr>
              <a:t>’</a:t>
            </a:r>
            <a:r>
              <a:rPr lang="en-US" sz="1800" b="0" i="0" u="none" strike="noStrike" baseline="0" dirty="0">
                <a:latin typeface="AdvOT999035f4"/>
              </a:rPr>
              <a:t>s NNSA, under contract 89233218CNA000001.</a:t>
            </a:r>
          </a:p>
          <a:p>
            <a:pPr algn="l"/>
            <a:endParaRPr kumimoji="0" lang="en-US" sz="1200" b="0" i="0" u="sng" strike="noStrike" kern="1200" cap="none" spc="0" normalizeH="0" baseline="0" noProof="0" dirty="0">
              <a:ln>
                <a:noFill/>
              </a:ln>
              <a:solidFill>
                <a:prstClr val="black"/>
              </a:solidFill>
              <a:effectLst/>
              <a:uLnTx/>
              <a:uFillTx/>
              <a:latin typeface="Arial"/>
              <a:ea typeface="+mn-ea"/>
              <a:cs typeface="Arial"/>
            </a:endParaRPr>
          </a:p>
          <a:p>
            <a:pPr algn="l"/>
            <a:endParaRPr kumimoji="0" lang="en-US" sz="1200" b="0" i="0" u="sng" strike="noStrike" kern="1200" cap="none" spc="0" normalizeH="0" baseline="0" noProof="0" dirty="0">
              <a:ln>
                <a:noFill/>
              </a:ln>
              <a:solidFill>
                <a:prstClr val="black"/>
              </a:solidFill>
              <a:effectLst/>
              <a:uLnTx/>
              <a:uFillTx/>
              <a:latin typeface="Arial"/>
              <a:ea typeface="+mn-ea"/>
              <a:cs typeface="Arial"/>
            </a:endParaRPr>
          </a:p>
          <a:p>
            <a:pPr marL="0" marR="0" lvl="0" indent="0" algn="l" defTabSz="922264" rtl="0" eaLnBrk="1" fontAlgn="auto" latinLnBrk="0" hangingPunct="1">
              <a:lnSpc>
                <a:spcPct val="100000"/>
              </a:lnSpc>
              <a:spcBef>
                <a:spcPts val="0"/>
              </a:spcBef>
              <a:spcAft>
                <a:spcPts val="0"/>
              </a:spcAft>
              <a:buClrTx/>
              <a:buSzTx/>
              <a:buFontTx/>
              <a:buNone/>
              <a:tabLst/>
              <a:defRPr/>
            </a:pPr>
            <a:r>
              <a:rPr kumimoji="0" lang="en-US" sz="1200" b="0" i="0" u="sng" strike="noStrike" kern="1200" cap="none" spc="0" normalizeH="0" baseline="0" noProof="0" dirty="0">
                <a:ln>
                  <a:noFill/>
                </a:ln>
                <a:solidFill>
                  <a:prstClr val="black"/>
                </a:solidFill>
                <a:effectLst/>
                <a:uLnTx/>
                <a:uFillTx/>
                <a:latin typeface="Arial"/>
                <a:ea typeface="+mn-ea"/>
                <a:cs typeface="Arial"/>
              </a:rPr>
              <a:t>Publication/ press releases/ related links:</a:t>
            </a:r>
            <a:endParaRPr kumimoji="0" lang="en-US" sz="1200" b="0" i="0" u="none" strike="noStrike" kern="1200" cap="none" spc="0" normalizeH="0" baseline="0" noProof="0" dirty="0">
              <a:ln>
                <a:noFill/>
              </a:ln>
              <a:solidFill>
                <a:prstClr val="black"/>
              </a:solidFill>
              <a:effectLst/>
              <a:uLnTx/>
              <a:uFillTx/>
              <a:latin typeface="Arial"/>
              <a:ea typeface="+mn-ea"/>
              <a:cs typeface="Arial"/>
            </a:endParaRPr>
          </a:p>
          <a:p>
            <a:pPr marL="0" marR="0" lvl="0" indent="0" algn="l" defTabSz="922264"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106636"/>
              </a:solidFill>
              <a:effectLst/>
              <a:uLnTx/>
              <a:uFillTx/>
              <a:latin typeface="+mn-lt"/>
              <a:ea typeface="+mn-ea"/>
              <a:cs typeface="+mn-cs"/>
            </a:endParaRPr>
          </a:p>
          <a:p>
            <a:r>
              <a:rPr lang="en-US" sz="1200" dirty="0">
                <a:cs typeface="Arial" panose="020B0604020202020204" pitchFamily="34" charset="0"/>
              </a:rPr>
              <a:t>Brady NG, O'Leary SL, Kuo W, Blackwell, BR, Mach, PM, Watt, J, and Bachand, GD. Identifying biochemical constituents involved in the mycosynthesis of zinc oxide nanoparticles. </a:t>
            </a:r>
            <a:r>
              <a:rPr lang="en-US" sz="1200" i="1" dirty="0">
                <a:cs typeface="Arial" panose="020B0604020202020204" pitchFamily="34" charset="0"/>
              </a:rPr>
              <a:t>Nanoscale</a:t>
            </a:r>
            <a:r>
              <a:rPr lang="en-US" sz="1200" dirty="0">
                <a:cs typeface="Arial" panose="020B0604020202020204" pitchFamily="34" charset="0"/>
              </a:rPr>
              <a:t> 16(18), 9036-9046 </a:t>
            </a:r>
          </a:p>
          <a:p>
            <a:r>
              <a:rPr lang="en-US" dirty="0"/>
              <a:t>https://pubs.rsc.org/en/content/articlelanding/2024/nr/d4nr00624k</a:t>
            </a:r>
          </a:p>
        </p:txBody>
      </p:sp>
      <p:sp>
        <p:nvSpPr>
          <p:cNvPr id="4" name="Slide Number Placeholder 3"/>
          <p:cNvSpPr>
            <a:spLocks noGrp="1"/>
          </p:cNvSpPr>
          <p:nvPr>
            <p:ph type="sldNum" sz="quarter" idx="5"/>
          </p:nvPr>
        </p:nvSpPr>
        <p:spPr/>
        <p:txBody>
          <a:bodyPr/>
          <a:lstStyle/>
          <a:p>
            <a:pPr>
              <a:defRPr/>
            </a:pPr>
            <a:fld id="{F876D4B8-3D7E-42E7-AF06-6D9133F7F081}" type="slidenum">
              <a:rPr lang="en-US" smtClean="0"/>
              <a:pPr>
                <a:defRPr/>
              </a:pPr>
              <a:t>1</a:t>
            </a:fld>
            <a:endParaRPr lang="en-US"/>
          </a:p>
        </p:txBody>
      </p:sp>
    </p:spTree>
    <p:extLst>
      <p:ext uri="{BB962C8B-B14F-4D97-AF65-F5344CB8AC3E}">
        <p14:creationId xmlns:p14="http://schemas.microsoft.com/office/powerpoint/2010/main" val="14143953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solidFill>
                  <a:schemeClr val="bg1"/>
                </a:solidFill>
              </a:defRPr>
            </a:lvl1pPr>
          </a:lstStyle>
          <a:p>
            <a:r>
              <a:rPr lang="en-US"/>
              <a:t>Click to edit title </a:t>
            </a:r>
          </a:p>
        </p:txBody>
      </p:sp>
      <p:sp>
        <p:nvSpPr>
          <p:cNvPr id="3" name="Subtitle 2"/>
          <p:cNvSpPr>
            <a:spLocks noGrp="1"/>
          </p:cNvSpPr>
          <p:nvPr>
            <p:ph type="subTitle" idx="1" hasCustomPrompt="1"/>
          </p:nvPr>
        </p:nvSpPr>
        <p:spPr>
          <a:xfrm>
            <a:off x="1524000" y="360203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subtitle</a:t>
            </a:r>
          </a:p>
        </p:txBody>
      </p:sp>
      <p:sp>
        <p:nvSpPr>
          <p:cNvPr id="4" name="Date Placeholder 3"/>
          <p:cNvSpPr>
            <a:spLocks noGrp="1"/>
          </p:cNvSpPr>
          <p:nvPr>
            <p:ph type="dt" sz="half" idx="10"/>
          </p:nvPr>
        </p:nvSpPr>
        <p:spPr>
          <a:xfrm>
            <a:off x="2928257" y="6413161"/>
            <a:ext cx="968829" cy="365125"/>
          </a:xfrm>
          <a:prstGeom prst="rect">
            <a:avLst/>
          </a:prstGeom>
        </p:spPr>
        <p:txBody>
          <a:bodyPr/>
          <a:lstStyle>
            <a:lvl1pPr algn="r">
              <a:defRPr sz="1100"/>
            </a:lvl1pPr>
          </a:lstStyle>
          <a:p>
            <a:fld id="{8F182ACA-94E5-43E6-83F8-799916BA6B59}" type="datetime1">
              <a:rPr lang="en-US" smtClean="0"/>
              <a:pPr/>
              <a:t>5/28/2024</a:t>
            </a:fld>
            <a:endParaRPr lang="en-US"/>
          </a:p>
        </p:txBody>
      </p:sp>
      <p:sp>
        <p:nvSpPr>
          <p:cNvPr id="5" name="Footer Placeholder 4"/>
          <p:cNvSpPr>
            <a:spLocks noGrp="1"/>
          </p:cNvSpPr>
          <p:nvPr>
            <p:ph type="ftr" sz="quarter" idx="11"/>
          </p:nvPr>
        </p:nvSpPr>
        <p:spPr>
          <a:xfrm>
            <a:off x="4038600" y="6413160"/>
            <a:ext cx="4114800" cy="365125"/>
          </a:xfrm>
          <a:prstGeom prst="rect">
            <a:avLst/>
          </a:prstGeom>
        </p:spPr>
        <p:txBody>
          <a:bodyPr/>
          <a:lstStyle>
            <a:lvl1pPr>
              <a:defRPr sz="1100"/>
            </a:lvl1pPr>
          </a:lstStyle>
          <a:p>
            <a:endParaRPr lang="en-US"/>
          </a:p>
        </p:txBody>
      </p:sp>
      <p:sp>
        <p:nvSpPr>
          <p:cNvPr id="6" name="Rectangle 5"/>
          <p:cNvSpPr/>
          <p:nvPr userDrawn="1"/>
        </p:nvSpPr>
        <p:spPr>
          <a:xfrm>
            <a:off x="0" y="5622878"/>
            <a:ext cx="12192000" cy="12351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2289" y="5815220"/>
            <a:ext cx="4894439" cy="901108"/>
          </a:xfrm>
          <a:prstGeom prst="rect">
            <a:avLst/>
          </a:prstGeom>
        </p:spPr>
      </p:pic>
      <p:sp>
        <p:nvSpPr>
          <p:cNvPr id="8" name="TextBox 7"/>
          <p:cNvSpPr txBox="1"/>
          <p:nvPr userDrawn="1"/>
        </p:nvSpPr>
        <p:spPr>
          <a:xfrm>
            <a:off x="7162800" y="5917273"/>
            <a:ext cx="5029200" cy="646331"/>
          </a:xfrm>
          <a:prstGeom prst="rect">
            <a:avLst/>
          </a:prstGeom>
          <a:noFill/>
        </p:spPr>
        <p:txBody>
          <a:bodyPr wrap="square" rtlCol="0">
            <a:spAutoFit/>
          </a:bodyPr>
          <a:lstStyle/>
          <a:p>
            <a:pPr algn="ctr"/>
            <a:r>
              <a:rPr lang="en-US" sz="3600">
                <a:solidFill>
                  <a:schemeClr val="accent1"/>
                </a:solidFill>
                <a:latin typeface="+mj-lt"/>
              </a:rPr>
              <a:t>https://science.osti.gov/</a:t>
            </a:r>
          </a:p>
        </p:txBody>
      </p:sp>
    </p:spTree>
    <p:extLst>
      <p:ext uri="{BB962C8B-B14F-4D97-AF65-F5344CB8AC3E}">
        <p14:creationId xmlns:p14="http://schemas.microsoft.com/office/powerpoint/2010/main" val="3963707459"/>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title</a:t>
            </a:r>
          </a:p>
        </p:txBody>
      </p:sp>
      <p:sp>
        <p:nvSpPr>
          <p:cNvPr id="8" name="Rectangle 7">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11" name="TextBox 10"/>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Tree>
    <p:extLst>
      <p:ext uri="{BB962C8B-B14F-4D97-AF65-F5344CB8AC3E}">
        <p14:creationId xmlns:p14="http://schemas.microsoft.com/office/powerpoint/2010/main" val="1411718491"/>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10" name="TextBox 9"/>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Tree>
    <p:extLst>
      <p:ext uri="{BB962C8B-B14F-4D97-AF65-F5344CB8AC3E}">
        <p14:creationId xmlns:p14="http://schemas.microsoft.com/office/powerpoint/2010/main" val="413042442"/>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F554804-D3F1-4E4C-9D0A-99063A42E6CF}"/>
              </a:ext>
            </a:extLst>
          </p:cNvPr>
          <p:cNvSpPr/>
          <p:nvPr userDrawn="1"/>
        </p:nvSpPr>
        <p:spPr>
          <a:xfrm>
            <a:off x="533399" y="365125"/>
            <a:ext cx="11125199" cy="6006645"/>
          </a:xfrm>
          <a:prstGeom prst="rect">
            <a:avLst/>
          </a:prstGeom>
          <a:solidFill>
            <a:schemeClr val="bg1"/>
          </a:solidFill>
          <a:ln>
            <a:noFill/>
          </a:ln>
          <a:effectLst>
            <a:outerShdw blurRad="3937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5BD320D-9AE5-495A-8DCF-E560C7CE6942}"/>
              </a:ext>
            </a:extLst>
          </p:cNvPr>
          <p:cNvSpPr>
            <a:spLocks noGrp="1"/>
          </p:cNvSpPr>
          <p:nvPr>
            <p:ph type="title" hasCustomPrompt="1"/>
          </p:nvPr>
        </p:nvSpPr>
        <p:spPr>
          <a:xfrm>
            <a:off x="533399" y="365125"/>
            <a:ext cx="11125199" cy="1325563"/>
          </a:xfrm>
          <a:noFill/>
          <a:effectLst/>
        </p:spPr>
        <p:txBody>
          <a:bodyPr>
            <a:normAutofit/>
          </a:bodyPr>
          <a:lstStyle>
            <a:lvl1pPr>
              <a:defRPr sz="3200">
                <a:latin typeface="Arial Black" panose="020B0A04020102020204" pitchFamily="34" charset="0"/>
              </a:defRPr>
            </a:lvl1pPr>
          </a:lstStyle>
          <a:p>
            <a:r>
              <a:rPr lang="en-US"/>
              <a:t>CLICK TO EDIT MASTER TITLE STYLE</a:t>
            </a:r>
          </a:p>
        </p:txBody>
      </p:sp>
      <p:sp>
        <p:nvSpPr>
          <p:cNvPr id="8" name="Content Placeholder 7">
            <a:extLst>
              <a:ext uri="{FF2B5EF4-FFF2-40B4-BE49-F238E27FC236}">
                <a16:creationId xmlns:a16="http://schemas.microsoft.com/office/drawing/2014/main" id="{8FA30B88-A952-44AD-A005-15181C4C3821}"/>
              </a:ext>
            </a:extLst>
          </p:cNvPr>
          <p:cNvSpPr>
            <a:spLocks noGrp="1"/>
          </p:cNvSpPr>
          <p:nvPr>
            <p:ph sz="quarter" idx="13"/>
          </p:nvPr>
        </p:nvSpPr>
        <p:spPr>
          <a:xfrm>
            <a:off x="533400" y="1690687"/>
            <a:ext cx="11125200" cy="4681083"/>
          </a:xfrm>
          <a:noFill/>
          <a:effectLst/>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2B64AAD3-F0AA-4ADC-94DB-573E7A24E05D}"/>
              </a:ext>
            </a:extLst>
          </p:cNvPr>
          <p:cNvSpPr>
            <a:spLocks noGrp="1"/>
          </p:cNvSpPr>
          <p:nvPr>
            <p:ph type="dt" sz="half" idx="10"/>
          </p:nvPr>
        </p:nvSpPr>
        <p:spPr/>
        <p:txBody>
          <a:bodyPr/>
          <a:lstStyle/>
          <a:p>
            <a:fld id="{F50FB8F4-93A4-403A-9708-D7F20BB46076}" type="datetimeFigureOut">
              <a:rPr lang="en-US" smtClean="0"/>
              <a:t>5/28/2024</a:t>
            </a:fld>
            <a:endParaRPr lang="en-US"/>
          </a:p>
        </p:txBody>
      </p:sp>
      <p:sp>
        <p:nvSpPr>
          <p:cNvPr id="4" name="Footer Placeholder 3">
            <a:extLst>
              <a:ext uri="{FF2B5EF4-FFF2-40B4-BE49-F238E27FC236}">
                <a16:creationId xmlns:a16="http://schemas.microsoft.com/office/drawing/2014/main" id="{A0DA90BE-ACA4-4FB3-94A8-F04E91F8DD8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2D6825A-BF46-4C73-BAF3-E0F8BD54BD30}"/>
              </a:ext>
            </a:extLst>
          </p:cNvPr>
          <p:cNvSpPr>
            <a:spLocks noGrp="1"/>
          </p:cNvSpPr>
          <p:nvPr>
            <p:ph type="sldNum" sz="quarter" idx="12"/>
          </p:nvPr>
        </p:nvSpPr>
        <p:spPr/>
        <p:txBody>
          <a:bodyPr/>
          <a:lstStyle/>
          <a:p>
            <a:fld id="{2F3902C9-C47C-4EF4-BA50-DAB7C4D8D7B4}" type="slidenum">
              <a:rPr lang="en-US" smtClean="0"/>
              <a:t>‹#›</a:t>
            </a:fld>
            <a:endParaRPr lang="en-US"/>
          </a:p>
        </p:txBody>
      </p:sp>
      <p:pic>
        <p:nvPicPr>
          <p:cNvPr id="6" name="Picture 5">
            <a:extLst>
              <a:ext uri="{FF2B5EF4-FFF2-40B4-BE49-F238E27FC236}">
                <a16:creationId xmlns:a16="http://schemas.microsoft.com/office/drawing/2014/main" id="{1C43C625-146F-4A45-9B4B-701007EBF07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25025" y="6001949"/>
            <a:ext cx="1933575" cy="355988"/>
          </a:xfrm>
          <a:prstGeom prst="rect">
            <a:avLst/>
          </a:prstGeom>
        </p:spPr>
      </p:pic>
    </p:spTree>
    <p:extLst>
      <p:ext uri="{BB962C8B-B14F-4D97-AF65-F5344CB8AC3E}">
        <p14:creationId xmlns:p14="http://schemas.microsoft.com/office/powerpoint/2010/main" val="40533862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title</a:t>
            </a:r>
          </a:p>
        </p:txBody>
      </p:sp>
      <p:sp>
        <p:nvSpPr>
          <p:cNvPr id="3" name="Content Placeholder 2"/>
          <p:cNvSpPr>
            <a:spLocks noGrp="1"/>
          </p:cNvSpPr>
          <p:nvPr>
            <p:ph idx="1"/>
          </p:nvPr>
        </p:nvSpPr>
        <p:spPr/>
        <p:txBody>
          <a:bodyPr/>
          <a:lstStyle>
            <a:lvl1pPr marL="228600" indent="-228600">
              <a:buFont typeface="Arial" panose="020B0604020202020204" pitchFamily="34" charset="0"/>
              <a:buChar cha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5">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11" name="TextBox 10"/>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Tree>
    <p:extLst>
      <p:ext uri="{BB962C8B-B14F-4D97-AF65-F5344CB8AC3E}">
        <p14:creationId xmlns:p14="http://schemas.microsoft.com/office/powerpoint/2010/main" val="3034386707"/>
      </p:ext>
    </p:extLst>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with content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6" name="TextBox 5"/>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835B6AD7-18B8-4C9C-AA70-ABD830A869AC}" type="slidenum">
              <a:rPr lang="en-US" smtClean="0"/>
              <a:pPr/>
              <a:t>‹#›</a:t>
            </a:fld>
            <a:endParaRPr lang="en-US"/>
          </a:p>
        </p:txBody>
      </p:sp>
      <p:sp>
        <p:nvSpPr>
          <p:cNvPr id="11" name="Content Placeholder 10"/>
          <p:cNvSpPr>
            <a:spLocks noGrp="1"/>
          </p:cNvSpPr>
          <p:nvPr>
            <p:ph sz="quarter" idx="11"/>
          </p:nvPr>
        </p:nvSpPr>
        <p:spPr>
          <a:xfrm>
            <a:off x="439738" y="1681163"/>
            <a:ext cx="5430484" cy="4143375"/>
          </a:xfrm>
          <a:solidFill>
            <a:schemeClr val="accent1"/>
          </a:solid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14"/>
          <p:cNvSpPr>
            <a:spLocks noGrp="1"/>
          </p:cNvSpPr>
          <p:nvPr>
            <p:ph sz="quarter" idx="13"/>
          </p:nvPr>
        </p:nvSpPr>
        <p:spPr>
          <a:xfrm>
            <a:off x="6333067" y="1681163"/>
            <a:ext cx="5454121" cy="4143375"/>
          </a:xfrm>
          <a:solidFill>
            <a:schemeClr val="accent2">
              <a:lumMod val="50000"/>
            </a:schemeClr>
          </a:solid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66992495"/>
      </p:ext>
    </p:extLst>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with content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6" name="TextBox 5"/>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835B6AD7-18B8-4C9C-AA70-ABD830A869AC}" type="slidenum">
              <a:rPr lang="en-US" smtClean="0"/>
              <a:pPr/>
              <a:t>‹#›</a:t>
            </a:fld>
            <a:endParaRPr lang="en-US"/>
          </a:p>
        </p:txBody>
      </p:sp>
      <p:sp>
        <p:nvSpPr>
          <p:cNvPr id="11" name="Content Placeholder 10"/>
          <p:cNvSpPr>
            <a:spLocks noGrp="1"/>
          </p:cNvSpPr>
          <p:nvPr>
            <p:ph sz="quarter" idx="11"/>
          </p:nvPr>
        </p:nvSpPr>
        <p:spPr>
          <a:xfrm>
            <a:off x="439738" y="1681163"/>
            <a:ext cx="3578225" cy="4143375"/>
          </a:xfrm>
          <a:solidFill>
            <a:schemeClr val="accent1"/>
          </a:solid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12"/>
          </p:nvPr>
        </p:nvSpPr>
        <p:spPr>
          <a:xfrm>
            <a:off x="4327525" y="1681163"/>
            <a:ext cx="3576638" cy="4143375"/>
          </a:xfrm>
          <a:solidFill>
            <a:schemeClr val="accent4"/>
          </a:solid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14"/>
          <p:cNvSpPr>
            <a:spLocks noGrp="1"/>
          </p:cNvSpPr>
          <p:nvPr>
            <p:ph sz="quarter" idx="13"/>
          </p:nvPr>
        </p:nvSpPr>
        <p:spPr>
          <a:xfrm>
            <a:off x="8212138" y="1681163"/>
            <a:ext cx="3575050" cy="4143375"/>
          </a:xfrm>
          <a:solidFill>
            <a:schemeClr val="accent2">
              <a:lumMod val="50000"/>
            </a:schemeClr>
          </a:solid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69288124"/>
      </p:ext>
    </p:extLst>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with picture (round)">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title</a:t>
            </a:r>
          </a:p>
        </p:txBody>
      </p:sp>
      <p:sp>
        <p:nvSpPr>
          <p:cNvPr id="4" name="Rectangle 3">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7" name="TextBox 6"/>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
        <p:nvSpPr>
          <p:cNvPr id="12" name="Picture Placeholder 11"/>
          <p:cNvSpPr>
            <a:spLocks noGrp="1"/>
          </p:cNvSpPr>
          <p:nvPr>
            <p:ph type="pic" sz="quarter" idx="10"/>
          </p:nvPr>
        </p:nvSpPr>
        <p:spPr>
          <a:xfrm>
            <a:off x="6920089" y="1045804"/>
            <a:ext cx="5271912" cy="5274034"/>
          </a:xfrm>
          <a:custGeom>
            <a:avLst/>
            <a:gdLst>
              <a:gd name="connsiteX0" fmla="*/ 3962270 w 5375563"/>
              <a:gd name="connsiteY0" fmla="*/ 0 h 5377727"/>
              <a:gd name="connsiteX1" fmla="*/ 5140529 w 5375563"/>
              <a:gd name="connsiteY1" fmla="*/ 168208 h 5377727"/>
              <a:gd name="connsiteX2" fmla="*/ 5375563 w 5375563"/>
              <a:gd name="connsiteY2" fmla="*/ 249437 h 5377727"/>
              <a:gd name="connsiteX3" fmla="*/ 5375563 w 5375563"/>
              <a:gd name="connsiteY3" fmla="*/ 5377727 h 5377727"/>
              <a:gd name="connsiteX4" fmla="*/ 398434 w 5375563"/>
              <a:gd name="connsiteY4" fmla="*/ 5377727 h 5377727"/>
              <a:gd name="connsiteX5" fmla="*/ 390724 w 5375563"/>
              <a:gd name="connsiteY5" fmla="*/ 5363513 h 5377727"/>
              <a:gd name="connsiteX6" fmla="*/ 0 w 5375563"/>
              <a:gd name="connsiteY6" fmla="*/ 3741443 h 5377727"/>
              <a:gd name="connsiteX7" fmla="*/ 3962270 w 5375563"/>
              <a:gd name="connsiteY7" fmla="*/ 0 h 5377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75563" h="5377727">
                <a:moveTo>
                  <a:pt x="3962270" y="0"/>
                </a:moveTo>
                <a:cubicBezTo>
                  <a:pt x="4372577" y="0"/>
                  <a:pt x="4768317" y="58891"/>
                  <a:pt x="5140529" y="168208"/>
                </a:cubicBezTo>
                <a:lnTo>
                  <a:pt x="5375563" y="249437"/>
                </a:lnTo>
                <a:lnTo>
                  <a:pt x="5375563" y="5377727"/>
                </a:lnTo>
                <a:lnTo>
                  <a:pt x="398434" y="5377727"/>
                </a:lnTo>
                <a:lnTo>
                  <a:pt x="390724" y="5363513"/>
                </a:lnTo>
                <a:cubicBezTo>
                  <a:pt x="140324" y="4872813"/>
                  <a:pt x="0" y="4322602"/>
                  <a:pt x="0" y="3741443"/>
                </a:cubicBezTo>
                <a:cubicBezTo>
                  <a:pt x="0" y="1675101"/>
                  <a:pt x="1773969" y="0"/>
                  <a:pt x="3962270" y="0"/>
                </a:cubicBezTo>
                <a:close/>
              </a:path>
            </a:pathLst>
          </a:custGeom>
          <a:noFill/>
        </p:spPr>
        <p:txBody>
          <a:bodyPr wrap="square" anchor="ctr" anchorCtr="1">
            <a:noAutofit/>
          </a:bodyPr>
          <a:lstStyle>
            <a:lvl1pPr marL="0" indent="0">
              <a:buNone/>
              <a:defRPr/>
            </a:lvl1pPr>
          </a:lstStyle>
          <a:p>
            <a:r>
              <a:rPr lang="en-US"/>
              <a:t>Click icon to add picture</a:t>
            </a:r>
          </a:p>
        </p:txBody>
      </p:sp>
      <p:sp>
        <p:nvSpPr>
          <p:cNvPr id="14" name="Text Placeholder 13"/>
          <p:cNvSpPr>
            <a:spLocks noGrp="1"/>
          </p:cNvSpPr>
          <p:nvPr>
            <p:ph type="body" sz="quarter" idx="11"/>
          </p:nvPr>
        </p:nvSpPr>
        <p:spPr>
          <a:xfrm>
            <a:off x="409575" y="1389063"/>
            <a:ext cx="6227763" cy="46624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40795038"/>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with picture (circl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08791" y="177283"/>
            <a:ext cx="8668421" cy="801663"/>
          </a:xfrm>
        </p:spPr>
        <p:txBody>
          <a:bodyPr/>
          <a:lstStyle/>
          <a:p>
            <a:r>
              <a:rPr lang="en-US"/>
              <a:t>Click to edit title</a:t>
            </a:r>
          </a:p>
        </p:txBody>
      </p:sp>
      <p:sp>
        <p:nvSpPr>
          <p:cNvPr id="4" name="Rectangle 3">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7" name="TextBox 6"/>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
        <p:nvSpPr>
          <p:cNvPr id="14" name="Text Placeholder 13"/>
          <p:cNvSpPr>
            <a:spLocks noGrp="1"/>
          </p:cNvSpPr>
          <p:nvPr>
            <p:ph type="body" sz="quarter" idx="11"/>
          </p:nvPr>
        </p:nvSpPr>
        <p:spPr>
          <a:xfrm>
            <a:off x="409575" y="1389063"/>
            <a:ext cx="4580089" cy="46624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Picture Placeholder 7"/>
          <p:cNvSpPr>
            <a:spLocks noGrp="1"/>
          </p:cNvSpPr>
          <p:nvPr>
            <p:ph type="pic" sz="quarter" idx="12"/>
          </p:nvPr>
        </p:nvSpPr>
        <p:spPr>
          <a:xfrm>
            <a:off x="6164263" y="1320659"/>
            <a:ext cx="1543050" cy="1543191"/>
          </a:xfrm>
          <a:prstGeom prst="ellipse">
            <a:avLst/>
          </a:prstGeom>
        </p:spPr>
        <p:txBody>
          <a:bodyPr>
            <a:normAutofit/>
          </a:bodyPr>
          <a:lstStyle>
            <a:lvl1pPr>
              <a:defRPr sz="1400"/>
            </a:lvl1pPr>
          </a:lstStyle>
          <a:p>
            <a:r>
              <a:rPr lang="en-US"/>
              <a:t>Click icon to add picture</a:t>
            </a:r>
          </a:p>
        </p:txBody>
      </p:sp>
      <p:sp>
        <p:nvSpPr>
          <p:cNvPr id="17" name="Picture Placeholder 16"/>
          <p:cNvSpPr>
            <a:spLocks noGrp="1"/>
          </p:cNvSpPr>
          <p:nvPr>
            <p:ph type="pic" sz="quarter" idx="13"/>
          </p:nvPr>
        </p:nvSpPr>
        <p:spPr>
          <a:xfrm>
            <a:off x="8918700" y="529330"/>
            <a:ext cx="2835150" cy="2834583"/>
          </a:xfrm>
          <a:prstGeom prst="ellipse">
            <a:avLst/>
          </a:prstGeom>
        </p:spPr>
        <p:txBody>
          <a:bodyPr/>
          <a:lstStyle/>
          <a:p>
            <a:r>
              <a:rPr lang="en-US"/>
              <a:t>Click icon to add picture</a:t>
            </a:r>
          </a:p>
        </p:txBody>
      </p:sp>
      <p:sp>
        <p:nvSpPr>
          <p:cNvPr id="20" name="Picture Placeholder 19"/>
          <p:cNvSpPr>
            <a:spLocks noGrp="1"/>
          </p:cNvSpPr>
          <p:nvPr>
            <p:ph type="pic" sz="quarter" idx="14"/>
          </p:nvPr>
        </p:nvSpPr>
        <p:spPr>
          <a:xfrm>
            <a:off x="7245351" y="2667000"/>
            <a:ext cx="1831861" cy="1833563"/>
          </a:xfrm>
          <a:prstGeom prst="ellipse">
            <a:avLst/>
          </a:prstGeom>
        </p:spPr>
        <p:txBody>
          <a:bodyPr>
            <a:normAutofit/>
          </a:bodyPr>
          <a:lstStyle>
            <a:lvl1pPr>
              <a:defRPr sz="1800"/>
            </a:lvl1pPr>
          </a:lstStyle>
          <a:p>
            <a:r>
              <a:rPr lang="en-US"/>
              <a:t>Click icon to add picture</a:t>
            </a:r>
          </a:p>
        </p:txBody>
      </p:sp>
      <p:sp>
        <p:nvSpPr>
          <p:cNvPr id="22" name="Picture Placeholder 21"/>
          <p:cNvSpPr>
            <a:spLocks noGrp="1"/>
          </p:cNvSpPr>
          <p:nvPr>
            <p:ph type="pic" sz="quarter" idx="15"/>
          </p:nvPr>
        </p:nvSpPr>
        <p:spPr>
          <a:xfrm>
            <a:off x="5463822" y="4007983"/>
            <a:ext cx="2210192" cy="2210466"/>
          </a:xfrm>
          <a:prstGeom prst="ellipse">
            <a:avLst/>
          </a:prstGeom>
        </p:spPr>
        <p:txBody>
          <a:bodyPr/>
          <a:lstStyle/>
          <a:p>
            <a:r>
              <a:rPr lang="en-US"/>
              <a:t>Click icon to add picture</a:t>
            </a:r>
          </a:p>
        </p:txBody>
      </p:sp>
      <p:sp>
        <p:nvSpPr>
          <p:cNvPr id="24" name="Picture Placeholder 23"/>
          <p:cNvSpPr>
            <a:spLocks noGrp="1"/>
          </p:cNvSpPr>
          <p:nvPr>
            <p:ph type="pic" sz="quarter" idx="16"/>
          </p:nvPr>
        </p:nvSpPr>
        <p:spPr>
          <a:xfrm>
            <a:off x="9218855" y="3630613"/>
            <a:ext cx="2392119" cy="2392362"/>
          </a:xfrm>
          <a:prstGeom prst="ellipse">
            <a:avLst/>
          </a:prstGeom>
        </p:spPr>
        <p:txBody>
          <a:bodyPr/>
          <a:lstStyle/>
          <a:p>
            <a:r>
              <a:rPr lang="en-US"/>
              <a:t>Click icon to add picture</a:t>
            </a:r>
          </a:p>
        </p:txBody>
      </p:sp>
    </p:spTree>
    <p:extLst>
      <p:ext uri="{BB962C8B-B14F-4D97-AF65-F5344CB8AC3E}">
        <p14:creationId xmlns:p14="http://schemas.microsoft.com/office/powerpoint/2010/main" val="4204917205"/>
      </p:ext>
    </p:extLst>
  </p:cSld>
  <p:clrMapOvr>
    <a:masterClrMapping/>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with picture (strip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title</a:t>
            </a:r>
          </a:p>
        </p:txBody>
      </p:sp>
      <p:sp>
        <p:nvSpPr>
          <p:cNvPr id="4" name="Rectangle 3">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7" name="TextBox 6"/>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
        <p:nvSpPr>
          <p:cNvPr id="14" name="Text Placeholder 13"/>
          <p:cNvSpPr>
            <a:spLocks noGrp="1"/>
          </p:cNvSpPr>
          <p:nvPr>
            <p:ph type="body" sz="quarter" idx="11"/>
          </p:nvPr>
        </p:nvSpPr>
        <p:spPr>
          <a:xfrm>
            <a:off x="409576" y="1389063"/>
            <a:ext cx="5212292" cy="46624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Picture Placeholder 12"/>
          <p:cNvSpPr>
            <a:spLocks noGrp="1"/>
          </p:cNvSpPr>
          <p:nvPr>
            <p:ph type="pic" sz="quarter" idx="12"/>
          </p:nvPr>
        </p:nvSpPr>
        <p:spPr>
          <a:xfrm>
            <a:off x="5947085" y="1446839"/>
            <a:ext cx="6244914" cy="4481287"/>
          </a:xfrm>
          <a:custGeom>
            <a:avLst/>
            <a:gdLst>
              <a:gd name="connsiteX0" fmla="*/ 743081 w 6244914"/>
              <a:gd name="connsiteY0" fmla="*/ 3021747 h 4481287"/>
              <a:gd name="connsiteX1" fmla="*/ 6244914 w 6244914"/>
              <a:gd name="connsiteY1" fmla="*/ 3021747 h 4481287"/>
              <a:gd name="connsiteX2" fmla="*/ 6244914 w 6244914"/>
              <a:gd name="connsiteY2" fmla="*/ 4481287 h 4481287"/>
              <a:gd name="connsiteX3" fmla="*/ 1475626 w 6244914"/>
              <a:gd name="connsiteY3" fmla="*/ 4481287 h 4481287"/>
              <a:gd name="connsiteX4" fmla="*/ 0 w 6244914"/>
              <a:gd name="connsiteY4" fmla="*/ 1510873 h 4481287"/>
              <a:gd name="connsiteX5" fmla="*/ 6244914 w 6244914"/>
              <a:gd name="connsiteY5" fmla="*/ 1510873 h 4481287"/>
              <a:gd name="connsiteX6" fmla="*/ 6244914 w 6244914"/>
              <a:gd name="connsiteY6" fmla="*/ 2970413 h 4481287"/>
              <a:gd name="connsiteX7" fmla="*/ 733392 w 6244914"/>
              <a:gd name="connsiteY7" fmla="*/ 2970413 h 4481287"/>
              <a:gd name="connsiteX8" fmla="*/ 723088 w 6244914"/>
              <a:gd name="connsiteY8" fmla="*/ 0 h 4481287"/>
              <a:gd name="connsiteX9" fmla="*/ 6244914 w 6244914"/>
              <a:gd name="connsiteY9" fmla="*/ 0 h 4481287"/>
              <a:gd name="connsiteX10" fmla="*/ 6244914 w 6244914"/>
              <a:gd name="connsiteY10" fmla="*/ 1459540 h 4481287"/>
              <a:gd name="connsiteX11" fmla="*/ 0 w 6244914"/>
              <a:gd name="connsiteY11" fmla="*/ 1459540 h 4481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44914" h="4481287">
                <a:moveTo>
                  <a:pt x="743081" y="3021747"/>
                </a:moveTo>
                <a:lnTo>
                  <a:pt x="6244914" y="3021747"/>
                </a:lnTo>
                <a:lnTo>
                  <a:pt x="6244914" y="4481287"/>
                </a:lnTo>
                <a:lnTo>
                  <a:pt x="1475626" y="4481287"/>
                </a:lnTo>
                <a:close/>
                <a:moveTo>
                  <a:pt x="0" y="1510873"/>
                </a:moveTo>
                <a:lnTo>
                  <a:pt x="6244914" y="1510873"/>
                </a:lnTo>
                <a:lnTo>
                  <a:pt x="6244914" y="2970413"/>
                </a:lnTo>
                <a:lnTo>
                  <a:pt x="733392" y="2970413"/>
                </a:lnTo>
                <a:close/>
                <a:moveTo>
                  <a:pt x="723088" y="0"/>
                </a:moveTo>
                <a:lnTo>
                  <a:pt x="6244914" y="0"/>
                </a:lnTo>
                <a:lnTo>
                  <a:pt x="6244914" y="1459540"/>
                </a:lnTo>
                <a:lnTo>
                  <a:pt x="0" y="1459540"/>
                </a:lnTo>
                <a:close/>
              </a:path>
            </a:pathLst>
          </a:custGeom>
        </p:spPr>
        <p:txBody>
          <a:bodyPr wrap="square" anchor="ctr" anchorCtr="1">
            <a:noAutofit/>
          </a:bodyPr>
          <a:lstStyle>
            <a:lvl1pPr marL="0" indent="0">
              <a:buNone/>
              <a:defRPr/>
            </a:lvl1pPr>
          </a:lstStyle>
          <a:p>
            <a:r>
              <a:rPr lang="en-US"/>
              <a:t>Click icon to add picture</a:t>
            </a:r>
          </a:p>
        </p:txBody>
      </p:sp>
    </p:spTree>
    <p:extLst>
      <p:ext uri="{BB962C8B-B14F-4D97-AF65-F5344CB8AC3E}">
        <p14:creationId xmlns:p14="http://schemas.microsoft.com/office/powerpoint/2010/main" val="3859638371"/>
      </p:ext>
    </p:extLst>
  </p:cSld>
  <p:clrMapOvr>
    <a:masterClrMapping/>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ext with picture (strip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08791" y="177283"/>
            <a:ext cx="8723920" cy="801663"/>
          </a:xfrm>
        </p:spPr>
        <p:txBody>
          <a:bodyPr/>
          <a:lstStyle/>
          <a:p>
            <a:r>
              <a:rPr lang="en-US"/>
              <a:t>Click to edit title</a:t>
            </a:r>
          </a:p>
        </p:txBody>
      </p:sp>
      <p:sp>
        <p:nvSpPr>
          <p:cNvPr id="4" name="Rectangle 3">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7" name="TextBox 6"/>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
        <p:nvSpPr>
          <p:cNvPr id="14" name="Text Placeholder 13"/>
          <p:cNvSpPr>
            <a:spLocks noGrp="1"/>
          </p:cNvSpPr>
          <p:nvPr>
            <p:ph type="body" sz="quarter" idx="11"/>
          </p:nvPr>
        </p:nvSpPr>
        <p:spPr>
          <a:xfrm>
            <a:off x="409576" y="1389063"/>
            <a:ext cx="5212292" cy="46624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Picture Placeholder 11"/>
          <p:cNvSpPr>
            <a:spLocks noGrp="1"/>
          </p:cNvSpPr>
          <p:nvPr>
            <p:ph type="pic" sz="quarter" idx="12"/>
          </p:nvPr>
        </p:nvSpPr>
        <p:spPr>
          <a:xfrm>
            <a:off x="5856088" y="1"/>
            <a:ext cx="6335912" cy="6263859"/>
          </a:xfrm>
          <a:custGeom>
            <a:avLst/>
            <a:gdLst>
              <a:gd name="connsiteX0" fmla="*/ 6335911 w 6335912"/>
              <a:gd name="connsiteY0" fmla="*/ 2555883 h 6263859"/>
              <a:gd name="connsiteX1" fmla="*/ 6335911 w 6335912"/>
              <a:gd name="connsiteY1" fmla="*/ 4093940 h 6263859"/>
              <a:gd name="connsiteX2" fmla="*/ 2473897 w 6335912"/>
              <a:gd name="connsiteY2" fmla="*/ 6182304 h 6263859"/>
              <a:gd name="connsiteX3" fmla="*/ 1634032 w 6335912"/>
              <a:gd name="connsiteY3" fmla="*/ 6022415 h 6263859"/>
              <a:gd name="connsiteX4" fmla="*/ 1557097 w 6335912"/>
              <a:gd name="connsiteY4" fmla="*/ 5909031 h 6263859"/>
              <a:gd name="connsiteX5" fmla="*/ 1504339 w 6335912"/>
              <a:gd name="connsiteY5" fmla="*/ 5782574 h 6263859"/>
              <a:gd name="connsiteX6" fmla="*/ 1830371 w 6335912"/>
              <a:gd name="connsiteY6" fmla="*/ 4992231 h 6263859"/>
              <a:gd name="connsiteX7" fmla="*/ 6335912 w 6335912"/>
              <a:gd name="connsiteY7" fmla="*/ 1016220 h 6263859"/>
              <a:gd name="connsiteX8" fmla="*/ 6335912 w 6335912"/>
              <a:gd name="connsiteY8" fmla="*/ 2459009 h 6263859"/>
              <a:gd name="connsiteX9" fmla="*/ 936517 w 6335912"/>
              <a:gd name="connsiteY9" fmla="*/ 5378703 h 6263859"/>
              <a:gd name="connsiteX10" fmla="*/ 148674 w 6335912"/>
              <a:gd name="connsiteY10" fmla="*/ 5228717 h 6263859"/>
              <a:gd name="connsiteX11" fmla="*/ 76504 w 6335912"/>
              <a:gd name="connsiteY11" fmla="*/ 5122356 h 6263859"/>
              <a:gd name="connsiteX12" fmla="*/ 27015 w 6335912"/>
              <a:gd name="connsiteY12" fmla="*/ 5003733 h 6263859"/>
              <a:gd name="connsiteX13" fmla="*/ 332851 w 6335912"/>
              <a:gd name="connsiteY13" fmla="*/ 4262345 h 6263859"/>
              <a:gd name="connsiteX14" fmla="*/ 5370853 w 6335912"/>
              <a:gd name="connsiteY14" fmla="*/ 0 h 6263859"/>
              <a:gd name="connsiteX15" fmla="*/ 6335912 w 6335912"/>
              <a:gd name="connsiteY15" fmla="*/ 0 h 6263859"/>
              <a:gd name="connsiteX16" fmla="*/ 6335910 w 6335912"/>
              <a:gd name="connsiteY16" fmla="*/ 920939 h 6263859"/>
              <a:gd name="connsiteX17" fmla="*/ 1426128 w 6335912"/>
              <a:gd name="connsiteY17" fmla="*/ 3575878 h 6263859"/>
              <a:gd name="connsiteX18" fmla="*/ 638286 w 6335912"/>
              <a:gd name="connsiteY18" fmla="*/ 3425891 h 6263859"/>
              <a:gd name="connsiteX19" fmla="*/ 566116 w 6335912"/>
              <a:gd name="connsiteY19" fmla="*/ 3319531 h 6263859"/>
              <a:gd name="connsiteX20" fmla="*/ 516627 w 6335912"/>
              <a:gd name="connsiteY20" fmla="*/ 3200907 h 6263859"/>
              <a:gd name="connsiteX21" fmla="*/ 822463 w 6335912"/>
              <a:gd name="connsiteY21" fmla="*/ 2459519 h 6263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335912" h="6263859">
                <a:moveTo>
                  <a:pt x="6335911" y="2555883"/>
                </a:moveTo>
                <a:lnTo>
                  <a:pt x="6335911" y="4093940"/>
                </a:lnTo>
                <a:lnTo>
                  <a:pt x="2473897" y="6182304"/>
                </a:lnTo>
                <a:cubicBezTo>
                  <a:pt x="2186346" y="6337796"/>
                  <a:pt x="1836138" y="6263560"/>
                  <a:pt x="1634032" y="6022415"/>
                </a:cubicBezTo>
                <a:lnTo>
                  <a:pt x="1557097" y="5909031"/>
                </a:lnTo>
                <a:lnTo>
                  <a:pt x="1504339" y="5782574"/>
                </a:lnTo>
                <a:cubicBezTo>
                  <a:pt x="1413202" y="5481421"/>
                  <a:pt x="1542819" y="5147723"/>
                  <a:pt x="1830371" y="4992231"/>
                </a:cubicBezTo>
                <a:close/>
                <a:moveTo>
                  <a:pt x="6335912" y="1016220"/>
                </a:moveTo>
                <a:lnTo>
                  <a:pt x="6335912" y="2459009"/>
                </a:lnTo>
                <a:lnTo>
                  <a:pt x="936517" y="5378703"/>
                </a:lnTo>
                <a:cubicBezTo>
                  <a:pt x="666777" y="5524564"/>
                  <a:pt x="338262" y="5454925"/>
                  <a:pt x="148674" y="5228717"/>
                </a:cubicBezTo>
                <a:lnTo>
                  <a:pt x="76504" y="5122356"/>
                </a:lnTo>
                <a:lnTo>
                  <a:pt x="27015" y="5003733"/>
                </a:lnTo>
                <a:cubicBezTo>
                  <a:pt x="-58478" y="4721235"/>
                  <a:pt x="63112" y="4408205"/>
                  <a:pt x="332851" y="4262345"/>
                </a:cubicBezTo>
                <a:close/>
                <a:moveTo>
                  <a:pt x="5370853" y="0"/>
                </a:moveTo>
                <a:lnTo>
                  <a:pt x="6335912" y="0"/>
                </a:lnTo>
                <a:lnTo>
                  <a:pt x="6335910" y="920939"/>
                </a:lnTo>
                <a:lnTo>
                  <a:pt x="1426128" y="3575878"/>
                </a:lnTo>
                <a:cubicBezTo>
                  <a:pt x="1156389" y="3721738"/>
                  <a:pt x="827875" y="3652099"/>
                  <a:pt x="638286" y="3425891"/>
                </a:cubicBezTo>
                <a:lnTo>
                  <a:pt x="566116" y="3319531"/>
                </a:lnTo>
                <a:lnTo>
                  <a:pt x="516627" y="3200907"/>
                </a:lnTo>
                <a:cubicBezTo>
                  <a:pt x="431135" y="2918409"/>
                  <a:pt x="552724" y="2605379"/>
                  <a:pt x="822463" y="2459519"/>
                </a:cubicBezTo>
                <a:close/>
              </a:path>
            </a:pathLst>
          </a:custGeom>
        </p:spPr>
        <p:txBody>
          <a:bodyPr wrap="square" anchor="ctr" anchorCtr="1">
            <a:noAutofit/>
          </a:bodyPr>
          <a:lstStyle>
            <a:lvl1pPr marL="0" indent="0">
              <a:buNone/>
              <a:defRPr/>
            </a:lvl1pPr>
          </a:lstStyle>
          <a:p>
            <a:r>
              <a:rPr lang="en-US"/>
              <a:t>Click icon to add picture</a:t>
            </a:r>
          </a:p>
        </p:txBody>
      </p:sp>
    </p:spTree>
    <p:extLst>
      <p:ext uri="{BB962C8B-B14F-4D97-AF65-F5344CB8AC3E}">
        <p14:creationId xmlns:p14="http://schemas.microsoft.com/office/powerpoint/2010/main" val="4079626014"/>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6096000" y="1"/>
            <a:ext cx="6095999" cy="6324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2" name="Title 1"/>
          <p:cNvSpPr>
            <a:spLocks noGrp="1"/>
          </p:cNvSpPr>
          <p:nvPr>
            <p:ph type="title" hasCustomPrompt="1"/>
          </p:nvPr>
        </p:nvSpPr>
        <p:spPr>
          <a:xfrm>
            <a:off x="361950" y="352977"/>
            <a:ext cx="5448300" cy="1418889"/>
          </a:xfrm>
        </p:spPr>
        <p:txBody>
          <a:bodyPr anchor="b"/>
          <a:lstStyle>
            <a:lvl1pPr algn="ctr">
              <a:defRPr sz="3200"/>
            </a:lvl1pPr>
          </a:lstStyle>
          <a:p>
            <a:r>
              <a:rPr lang="en-US"/>
              <a:t>Click to edit title</a:t>
            </a:r>
          </a:p>
        </p:txBody>
      </p:sp>
      <p:sp>
        <p:nvSpPr>
          <p:cNvPr id="4" name="Text Placeholder 3"/>
          <p:cNvSpPr>
            <a:spLocks noGrp="1"/>
          </p:cNvSpPr>
          <p:nvPr>
            <p:ph type="body" sz="half" idx="2"/>
          </p:nvPr>
        </p:nvSpPr>
        <p:spPr>
          <a:xfrm>
            <a:off x="361950" y="2043953"/>
            <a:ext cx="5448300" cy="382503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Rectangle 9">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13" name="TextBox 12"/>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Tree>
    <p:extLst>
      <p:ext uri="{BB962C8B-B14F-4D97-AF65-F5344CB8AC3E}">
        <p14:creationId xmlns:p14="http://schemas.microsoft.com/office/powerpoint/2010/main" val="3182681965"/>
      </p:ext>
    </p:extLst>
  </p:cSld>
  <p:clrMapOvr>
    <a:masterClrMapping/>
  </p:clrMapOvr>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08791" y="177283"/>
            <a:ext cx="11317044" cy="801663"/>
          </a:xfrm>
          <a:prstGeom prst="rect">
            <a:avLst/>
          </a:prstGeom>
        </p:spPr>
        <p:txBody>
          <a:bodyPr vert="horz" lIns="91440" tIns="45720" rIns="91440" bIns="45720" rtlCol="0" anchor="ctr">
            <a:normAutofit/>
          </a:bodyPr>
          <a:lstStyle/>
          <a:p>
            <a:r>
              <a:rPr lang="en-US"/>
              <a:t>Click to edit title</a:t>
            </a:r>
          </a:p>
        </p:txBody>
      </p:sp>
      <p:sp>
        <p:nvSpPr>
          <p:cNvPr id="3" name="Text Placeholder 2"/>
          <p:cNvSpPr>
            <a:spLocks noGrp="1"/>
          </p:cNvSpPr>
          <p:nvPr>
            <p:ph type="body" idx="1"/>
          </p:nvPr>
        </p:nvSpPr>
        <p:spPr>
          <a:xfrm>
            <a:off x="408791" y="1194099"/>
            <a:ext cx="11317044" cy="498286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spTree>
    <p:extLst>
      <p:ext uri="{BB962C8B-B14F-4D97-AF65-F5344CB8AC3E}">
        <p14:creationId xmlns:p14="http://schemas.microsoft.com/office/powerpoint/2010/main" val="38057060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62" r:id="rId4"/>
    <p:sldLayoutId id="2147483658" r:id="rId5"/>
    <p:sldLayoutId id="2147483663" r:id="rId6"/>
    <p:sldLayoutId id="2147483659" r:id="rId7"/>
    <p:sldLayoutId id="2147483660" r:id="rId8"/>
    <p:sldLayoutId id="2147483657" r:id="rId9"/>
    <p:sldLayoutId id="2147483654" r:id="rId10"/>
    <p:sldLayoutId id="2147483655" r:id="rId11"/>
    <p:sldLayoutId id="2147483664" r:id="rId12"/>
  </p:sldLayoutIdLst>
  <p:hf hdr="0" dt="0"/>
  <p:txStyles>
    <p:titleStyle>
      <a:lvl1pPr algn="l" defTabSz="914400" rtl="0" eaLnBrk="1" latinLnBrk="0" hangingPunct="1">
        <a:lnSpc>
          <a:spcPct val="90000"/>
        </a:lnSpc>
        <a:spcBef>
          <a:spcPct val="0"/>
        </a:spcBef>
        <a:buNone/>
        <a:defRPr sz="4000" b="1" kern="1200">
          <a:solidFill>
            <a:schemeClr val="tx1"/>
          </a:solidFill>
          <a:latin typeface="+mj-lt"/>
          <a:ea typeface="Segoe UI Black" panose="020B0A02040204020203" pitchFamily="34" charset="0"/>
          <a:cs typeface="+mj-cs"/>
        </a:defRPr>
      </a:lvl1pPr>
    </p:titleStyle>
    <p:bodyStyle>
      <a:lvl1pPr marL="228600" indent="-228600" algn="l" defTabSz="914400" rtl="0" eaLnBrk="1" latinLnBrk="0" hangingPunct="1">
        <a:lnSpc>
          <a:spcPct val="90000"/>
        </a:lnSpc>
        <a:spcBef>
          <a:spcPts val="1000"/>
        </a:spcBef>
        <a:buClrTx/>
        <a:buFont typeface="Arial" panose="020B0604020202020204" pitchFamily="34" charset="0"/>
        <a:buChar char="•"/>
        <a:defRPr sz="2400" kern="1200">
          <a:solidFill>
            <a:schemeClr val="tx1"/>
          </a:solidFill>
          <a:latin typeface="Avenir Next LT Pro" panose="020B0504020202020204" pitchFamily="34" charset="0"/>
          <a:ea typeface="+mn-ea"/>
          <a:cs typeface="+mn-cs"/>
        </a:defRPr>
      </a:lvl1pPr>
      <a:lvl2pPr marL="685800" indent="-228600" algn="l" defTabSz="914400" rtl="0" eaLnBrk="1" latinLnBrk="0" hangingPunct="1">
        <a:lnSpc>
          <a:spcPct val="90000"/>
        </a:lnSpc>
        <a:spcBef>
          <a:spcPts val="500"/>
        </a:spcBef>
        <a:buClrTx/>
        <a:buFontTx/>
        <a:buChar char="◦"/>
        <a:defRPr sz="2000" kern="1200">
          <a:solidFill>
            <a:schemeClr val="tx1"/>
          </a:solidFill>
          <a:latin typeface="Avenir Next LT Pro" panose="020B0504020202020204" pitchFamily="34" charset="0"/>
          <a:ea typeface="+mn-ea"/>
          <a:cs typeface="+mn-cs"/>
        </a:defRPr>
      </a:lvl2pPr>
      <a:lvl3pPr marL="1143000" indent="-228600" algn="l" defTabSz="914400" rtl="0" eaLnBrk="1" latinLnBrk="0" hangingPunct="1">
        <a:lnSpc>
          <a:spcPct val="90000"/>
        </a:lnSpc>
        <a:spcBef>
          <a:spcPts val="500"/>
        </a:spcBef>
        <a:buClrTx/>
        <a:buFont typeface="Wingdings" panose="05000000000000000000" pitchFamily="2" charset="2"/>
        <a:buChar char="§"/>
        <a:defRPr sz="1800" kern="1200">
          <a:solidFill>
            <a:schemeClr val="tx1"/>
          </a:solidFill>
          <a:latin typeface="Avenir Next LT Pro" panose="020B05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venir Next LT Pro" panose="020B05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venir Next LT Pro" panose="020B05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emf"/><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5117486" y="6308056"/>
            <a:ext cx="4462561" cy="5499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0ED11C0-0B4E-4A9B-9978-226831B3CF02}"/>
              </a:ext>
            </a:extLst>
          </p:cNvPr>
          <p:cNvSpPr>
            <a:spLocks noGrp="1"/>
          </p:cNvSpPr>
          <p:nvPr>
            <p:ph type="title"/>
          </p:nvPr>
        </p:nvSpPr>
        <p:spPr>
          <a:xfrm>
            <a:off x="437478" y="168979"/>
            <a:ext cx="11317044" cy="801663"/>
          </a:xfrm>
        </p:spPr>
        <p:txBody>
          <a:bodyPr>
            <a:normAutofit/>
          </a:bodyPr>
          <a:lstStyle/>
          <a:p>
            <a:pPr algn="ctr"/>
            <a:r>
              <a:rPr lang="en-US" sz="2800" dirty="0"/>
              <a:t>Metabolites </a:t>
            </a:r>
            <a:r>
              <a:rPr lang="en-US" sz="2800" dirty="0" smtClean="0"/>
              <a:t>Excreted </a:t>
            </a:r>
            <a:r>
              <a:rPr lang="en-US" sz="2800" dirty="0"/>
              <a:t>by </a:t>
            </a:r>
            <a:r>
              <a:rPr lang="en-US" sz="2800" dirty="0" smtClean="0"/>
              <a:t>Fungi </a:t>
            </a:r>
            <a:r>
              <a:rPr lang="en-US" sz="2800" dirty="0"/>
              <a:t>E</a:t>
            </a:r>
            <a:r>
              <a:rPr lang="en-US" sz="2800" dirty="0" smtClean="0"/>
              <a:t>nable Nanoparticle </a:t>
            </a:r>
            <a:r>
              <a:rPr lang="en-US" sz="2800" dirty="0"/>
              <a:t>S</a:t>
            </a:r>
            <a:r>
              <a:rPr lang="en-US" sz="2800" dirty="0" smtClean="0"/>
              <a:t>ynthesis</a:t>
            </a:r>
            <a:endParaRPr lang="en-US" sz="2800" dirty="0"/>
          </a:p>
        </p:txBody>
      </p:sp>
      <p:sp>
        <p:nvSpPr>
          <p:cNvPr id="3" name="Slide Number Placeholder 2">
            <a:extLst>
              <a:ext uri="{FF2B5EF4-FFF2-40B4-BE49-F238E27FC236}">
                <a16:creationId xmlns:a16="http://schemas.microsoft.com/office/drawing/2014/main" id="{0AA899E0-809B-46E5-9CA7-368D37C42E37}"/>
              </a:ext>
            </a:extLst>
          </p:cNvPr>
          <p:cNvSpPr>
            <a:spLocks noGrp="1"/>
          </p:cNvSpPr>
          <p:nvPr>
            <p:ph type="sldNum" sz="quarter" idx="12"/>
          </p:nvPr>
        </p:nvSpPr>
        <p:spPr>
          <a:xfrm>
            <a:off x="11436808" y="6308056"/>
            <a:ext cx="576296"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000" kern="1200">
                <a:solidFill>
                  <a:schemeClr val="accent1">
                    <a:lumMod val="75000"/>
                  </a:schemeClr>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fld id="{26CA2777-A89F-4130-B308-73BB65955918}" type="slidenum">
              <a:rPr lang="en-US" smtClean="0"/>
              <a:pPr/>
              <a:t>1</a:t>
            </a:fld>
            <a:endParaRPr lang="en-US">
              <a:solidFill>
                <a:srgbClr val="0F3F66"/>
              </a:solidFill>
            </a:endParaRPr>
          </a:p>
        </p:txBody>
      </p:sp>
      <p:sp>
        <p:nvSpPr>
          <p:cNvPr id="5" name="Rectangle 35">
            <a:extLst>
              <a:ext uri="{FF2B5EF4-FFF2-40B4-BE49-F238E27FC236}">
                <a16:creationId xmlns:a16="http://schemas.microsoft.com/office/drawing/2014/main" id="{8E58DAE7-FAC5-48B9-861C-1B01EB5A8193}"/>
              </a:ext>
            </a:extLst>
          </p:cNvPr>
          <p:cNvSpPr>
            <a:spLocks noChangeArrowheads="1"/>
          </p:cNvSpPr>
          <p:nvPr/>
        </p:nvSpPr>
        <p:spPr bwMode="auto">
          <a:xfrm>
            <a:off x="5289176" y="1095922"/>
            <a:ext cx="6723929" cy="13849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r>
              <a:rPr lang="en-US" sz="2400" b="1" dirty="0">
                <a:latin typeface="+mj-lt"/>
                <a:ea typeface="Calibri" pitchFamily="34" charset="0"/>
                <a:cs typeface="Calibri"/>
              </a:rPr>
              <a:t>Scientific Achievement</a:t>
            </a:r>
          </a:p>
          <a:p>
            <a:r>
              <a:rPr lang="en-US" sz="2000" dirty="0">
                <a:latin typeface="+mj-lt"/>
              </a:rPr>
              <a:t>Demonstrated that small molecule </a:t>
            </a:r>
            <a:r>
              <a:rPr lang="en-US" sz="2000" dirty="0" smtClean="0">
                <a:latin typeface="+mj-lt"/>
              </a:rPr>
              <a:t>metabolites</a:t>
            </a:r>
            <a:r>
              <a:rPr lang="en-US" sz="2000" dirty="0"/>
              <a:t> excreted by filamentous fungi</a:t>
            </a:r>
            <a:r>
              <a:rPr lang="en-US" sz="2000" dirty="0" smtClean="0">
                <a:latin typeface="+mj-lt"/>
              </a:rPr>
              <a:t>, (hexamethylenetetramine , e.g.) regulate </a:t>
            </a:r>
            <a:r>
              <a:rPr lang="en-US" sz="2000" dirty="0">
                <a:latin typeface="+mj-lt"/>
              </a:rPr>
              <a:t>the synthesis of zinc oxide nanoparticles</a:t>
            </a:r>
          </a:p>
        </p:txBody>
      </p:sp>
      <p:sp>
        <p:nvSpPr>
          <p:cNvPr id="6" name="TextBox 5">
            <a:extLst>
              <a:ext uri="{FF2B5EF4-FFF2-40B4-BE49-F238E27FC236}">
                <a16:creationId xmlns:a16="http://schemas.microsoft.com/office/drawing/2014/main" id="{5B5AB4DC-C268-4277-A54D-5E68D1711C3C}"/>
              </a:ext>
            </a:extLst>
          </p:cNvPr>
          <p:cNvSpPr txBox="1"/>
          <p:nvPr/>
        </p:nvSpPr>
        <p:spPr>
          <a:xfrm>
            <a:off x="5289176" y="3977940"/>
            <a:ext cx="6849817" cy="1995418"/>
          </a:xfrm>
          <a:prstGeom prst="rect">
            <a:avLst/>
          </a:prstGeom>
          <a:noFill/>
        </p:spPr>
        <p:txBody>
          <a:bodyPr wrap="square" rtlCol="0">
            <a:spAutoFit/>
          </a:bodyPr>
          <a:lstStyle/>
          <a:p>
            <a:r>
              <a:rPr lang="en-US" altLang="ja-JP" sz="2200" b="1" dirty="0">
                <a:latin typeface="+mj-lt"/>
                <a:ea typeface="Calibri" pitchFamily="34" charset="0"/>
                <a:cs typeface="Calibri"/>
              </a:rPr>
              <a:t>Research Details</a:t>
            </a:r>
          </a:p>
          <a:p>
            <a:pPr marL="182880" lvl="1" indent="-182880" fontAlgn="base">
              <a:buFont typeface="Arial" panose="020B0604020202020204" pitchFamily="34" charset="0"/>
              <a:buChar char="•"/>
            </a:pPr>
            <a:r>
              <a:rPr lang="en-US" sz="2000" dirty="0">
                <a:latin typeface="+mj-lt"/>
              </a:rPr>
              <a:t>Metabolomic analyses of fundal exudates identified small molecule biochemicals involved in nucleation &amp; growth of </a:t>
            </a:r>
            <a:r>
              <a:rPr lang="en-US" sz="2000" dirty="0" smtClean="0">
                <a:latin typeface="+mj-lt"/>
              </a:rPr>
              <a:t>nanoparticles.</a:t>
            </a:r>
            <a:endParaRPr lang="en-US" sz="2000" dirty="0">
              <a:latin typeface="+mj-lt"/>
            </a:endParaRPr>
          </a:p>
          <a:p>
            <a:pPr marL="182880" lvl="1" indent="-182880" fontAlgn="base">
              <a:buFont typeface="Arial" panose="020B0604020202020204" pitchFamily="34" charset="0"/>
              <a:buChar char="•"/>
            </a:pPr>
            <a:r>
              <a:rPr lang="en-US" sz="2000" dirty="0">
                <a:latin typeface="+mj-lt"/>
              </a:rPr>
              <a:t>Protein expression and proteomic analysis suggest that protein form a corona that reduce </a:t>
            </a:r>
            <a:r>
              <a:rPr lang="en-US" sz="2000" dirty="0" smtClean="0">
                <a:latin typeface="+mj-lt"/>
              </a:rPr>
              <a:t>coagulation.</a:t>
            </a:r>
            <a:endParaRPr lang="en-US" sz="2000" dirty="0">
              <a:latin typeface="+mj-lt"/>
            </a:endParaRPr>
          </a:p>
        </p:txBody>
      </p:sp>
      <p:sp>
        <p:nvSpPr>
          <p:cNvPr id="12" name="TextBox 11">
            <a:extLst>
              <a:ext uri="{FF2B5EF4-FFF2-40B4-BE49-F238E27FC236}">
                <a16:creationId xmlns:a16="http://schemas.microsoft.com/office/drawing/2014/main" id="{59E5A144-7E9E-487C-8E31-0FE4415AA73E}"/>
              </a:ext>
            </a:extLst>
          </p:cNvPr>
          <p:cNvSpPr txBox="1"/>
          <p:nvPr/>
        </p:nvSpPr>
        <p:spPr>
          <a:xfrm>
            <a:off x="5289176" y="2741137"/>
            <a:ext cx="6902824" cy="1077218"/>
          </a:xfrm>
          <a:prstGeom prst="rect">
            <a:avLst/>
          </a:prstGeom>
          <a:noFill/>
        </p:spPr>
        <p:txBody>
          <a:bodyPr wrap="square" rtlCol="0">
            <a:spAutoFit/>
          </a:bodyPr>
          <a:lstStyle/>
          <a:p>
            <a:r>
              <a:rPr lang="en-US" altLang="ja-JP" sz="2400" b="1" dirty="0">
                <a:latin typeface="+mj-lt"/>
                <a:ea typeface="Calibri" pitchFamily="34" charset="0"/>
                <a:cs typeface="Calibri"/>
              </a:rPr>
              <a:t>Significance and Impact</a:t>
            </a:r>
          </a:p>
          <a:p>
            <a:r>
              <a:rPr lang="en-US" altLang="ja-JP" sz="2000" dirty="0" smtClean="0">
                <a:solidFill>
                  <a:srgbClr val="000000"/>
                </a:solidFill>
                <a:latin typeface="+mj-lt"/>
                <a:cs typeface="Calibri"/>
              </a:rPr>
              <a:t>This work identifies </a:t>
            </a:r>
            <a:r>
              <a:rPr lang="en-US" altLang="ja-JP" sz="2000" dirty="0">
                <a:solidFill>
                  <a:srgbClr val="000000"/>
                </a:solidFill>
                <a:latin typeface="+mj-lt"/>
                <a:cs typeface="Calibri"/>
              </a:rPr>
              <a:t>key biochemical details that may be used to controllably regulate nanoparticle synthesis.</a:t>
            </a:r>
          </a:p>
        </p:txBody>
      </p:sp>
      <p:sp>
        <p:nvSpPr>
          <p:cNvPr id="23" name="Rectangle 22">
            <a:extLst>
              <a:ext uri="{FF2B5EF4-FFF2-40B4-BE49-F238E27FC236}">
                <a16:creationId xmlns:a16="http://schemas.microsoft.com/office/drawing/2014/main" id="{61E319B0-40C1-4006-BDAD-053C6FD8ABA8}"/>
              </a:ext>
            </a:extLst>
          </p:cNvPr>
          <p:cNvSpPr/>
          <p:nvPr/>
        </p:nvSpPr>
        <p:spPr>
          <a:xfrm>
            <a:off x="45430" y="5696359"/>
            <a:ext cx="5056230" cy="553998"/>
          </a:xfrm>
          <a:prstGeom prst="rect">
            <a:avLst/>
          </a:prstGeom>
          <a:noFill/>
        </p:spPr>
        <p:txBody>
          <a:bodyPr wrap="square">
            <a:spAutoFit/>
          </a:bodyPr>
          <a:lstStyle/>
          <a:p>
            <a:r>
              <a:rPr lang="en-US" sz="1000" dirty="0"/>
              <a:t>Brady, N. G.; O’Leary, S. L.; Kuo, W.; Blackwell, B. R.; Mach, P. M.; Watt, J.; Bachand, G. D. Identifying Biochemical Constituents Involved in the </a:t>
            </a:r>
            <a:r>
              <a:rPr lang="en-US" sz="1000" dirty="0" err="1"/>
              <a:t>Mycosynthesis</a:t>
            </a:r>
            <a:r>
              <a:rPr lang="en-US" sz="1000" dirty="0"/>
              <a:t> of Zinc Oxide Nanoparticles. </a:t>
            </a:r>
            <a:r>
              <a:rPr lang="en-US" sz="1000" i="1" dirty="0"/>
              <a:t>Nanoscale</a:t>
            </a:r>
            <a:r>
              <a:rPr lang="en-US" sz="1000" dirty="0"/>
              <a:t> </a:t>
            </a:r>
            <a:r>
              <a:rPr lang="en-US" sz="1000" b="1" dirty="0"/>
              <a:t>2024</a:t>
            </a:r>
            <a:r>
              <a:rPr lang="en-US" sz="1000" dirty="0"/>
              <a:t>, </a:t>
            </a:r>
            <a:r>
              <a:rPr lang="en-US" sz="1000" i="1" dirty="0"/>
              <a:t>16</a:t>
            </a:r>
            <a:r>
              <a:rPr lang="en-US" sz="1000" dirty="0"/>
              <a:t> (18), 9036–9046. </a:t>
            </a:r>
            <a:endParaRPr lang="en-US" sz="1000" dirty="0">
              <a:effectLst/>
            </a:endParaRPr>
          </a:p>
        </p:txBody>
      </p:sp>
      <p:sp>
        <p:nvSpPr>
          <p:cNvPr id="25" name="TextBox 24">
            <a:extLst>
              <a:ext uri="{FF2B5EF4-FFF2-40B4-BE49-F238E27FC236}">
                <a16:creationId xmlns:a16="http://schemas.microsoft.com/office/drawing/2014/main" id="{C305734B-C473-4428-A1A0-2D2513B567F5}"/>
              </a:ext>
            </a:extLst>
          </p:cNvPr>
          <p:cNvSpPr txBox="1"/>
          <p:nvPr/>
        </p:nvSpPr>
        <p:spPr>
          <a:xfrm>
            <a:off x="288973" y="4935258"/>
            <a:ext cx="4625171" cy="461665"/>
          </a:xfrm>
          <a:prstGeom prst="rect">
            <a:avLst/>
          </a:prstGeom>
          <a:noFill/>
        </p:spPr>
        <p:txBody>
          <a:bodyPr wrap="square" rtlCol="0">
            <a:spAutoFit/>
          </a:bodyPr>
          <a:lstStyle/>
          <a:p>
            <a:r>
              <a:rPr lang="en-US" sz="1200" dirty="0"/>
              <a:t>Process flow (</a:t>
            </a:r>
            <a:r>
              <a:rPr lang="en-US" sz="1200" i="1" dirty="0"/>
              <a:t>top</a:t>
            </a:r>
            <a:r>
              <a:rPr lang="en-US" sz="1200" dirty="0"/>
              <a:t>) and resulting zinc oxide nanoparticles (</a:t>
            </a:r>
            <a:r>
              <a:rPr lang="en-US" sz="1200" i="1" dirty="0"/>
              <a:t>bottom</a:t>
            </a:r>
            <a:r>
              <a:rPr lang="en-US" sz="1200" dirty="0"/>
              <a:t>) formed by biosynthesis using fungal </a:t>
            </a:r>
            <a:r>
              <a:rPr lang="en-US" sz="1200" dirty="0" smtClean="0"/>
              <a:t>extracts.</a:t>
            </a:r>
            <a:endParaRPr lang="en-US" sz="1200" dirty="0"/>
          </a:p>
        </p:txBody>
      </p:sp>
      <p:pic>
        <p:nvPicPr>
          <p:cNvPr id="8" name="Picture 7">
            <a:extLst>
              <a:ext uri="{FF2B5EF4-FFF2-40B4-BE49-F238E27FC236}">
                <a16:creationId xmlns:a16="http://schemas.microsoft.com/office/drawing/2014/main" id="{24DB1DB4-4CE4-5127-6CAE-623E9A0FF3B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94759" y="6352443"/>
            <a:ext cx="2164513" cy="425069"/>
          </a:xfrm>
          <a:prstGeom prst="rect">
            <a:avLst/>
          </a:prstGeom>
          <a:solidFill>
            <a:schemeClr val="bg1"/>
          </a:solidFill>
        </p:spPr>
      </p:pic>
      <p:pic>
        <p:nvPicPr>
          <p:cNvPr id="9" name="Picture 8">
            <a:extLst>
              <a:ext uri="{FF2B5EF4-FFF2-40B4-BE49-F238E27FC236}">
                <a16:creationId xmlns:a16="http://schemas.microsoft.com/office/drawing/2014/main" id="{6C29C486-F6D2-9BB6-DECD-F78EA61DAE3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89176" y="6308055"/>
            <a:ext cx="506017" cy="505558"/>
          </a:xfrm>
          <a:prstGeom prst="rect">
            <a:avLst/>
          </a:prstGeom>
        </p:spPr>
      </p:pic>
      <p:grpSp>
        <p:nvGrpSpPr>
          <p:cNvPr id="17" name="Group 16">
            <a:extLst>
              <a:ext uri="{FF2B5EF4-FFF2-40B4-BE49-F238E27FC236}">
                <a16:creationId xmlns:a16="http://schemas.microsoft.com/office/drawing/2014/main" id="{6FB9E159-824D-D7E4-4796-653A5C5D7AEC}"/>
              </a:ext>
            </a:extLst>
          </p:cNvPr>
          <p:cNvGrpSpPr/>
          <p:nvPr/>
        </p:nvGrpSpPr>
        <p:grpSpPr>
          <a:xfrm>
            <a:off x="332311" y="3615957"/>
            <a:ext cx="4514121" cy="1325278"/>
            <a:chOff x="120869" y="3509103"/>
            <a:chExt cx="4855424" cy="1425479"/>
          </a:xfrm>
        </p:grpSpPr>
        <p:pic>
          <p:nvPicPr>
            <p:cNvPr id="7" name="Picture 6">
              <a:extLst>
                <a:ext uri="{FF2B5EF4-FFF2-40B4-BE49-F238E27FC236}">
                  <a16:creationId xmlns:a16="http://schemas.microsoft.com/office/drawing/2014/main" id="{D8BEECB9-97EA-43B6-03A7-F87E81211FFC}"/>
                </a:ext>
              </a:extLst>
            </p:cNvPr>
            <p:cNvPicPr>
              <a:picLocks noChangeAspect="1"/>
            </p:cNvPicPr>
            <p:nvPr/>
          </p:nvPicPr>
          <p:blipFill rotWithShape="1">
            <a:blip r:embed="rId5">
              <a:lum bright="20000" contrast="40000"/>
            </a:blip>
            <a:srcRect l="7769" t="67171" r="47714" b="2918"/>
            <a:stretch/>
          </p:blipFill>
          <p:spPr>
            <a:xfrm>
              <a:off x="3374387" y="3509103"/>
              <a:ext cx="1601906" cy="1425479"/>
            </a:xfrm>
            <a:prstGeom prst="rect">
              <a:avLst/>
            </a:prstGeom>
          </p:spPr>
        </p:pic>
        <p:pic>
          <p:nvPicPr>
            <p:cNvPr id="15" name="Picture 14">
              <a:extLst>
                <a:ext uri="{FF2B5EF4-FFF2-40B4-BE49-F238E27FC236}">
                  <a16:creationId xmlns:a16="http://schemas.microsoft.com/office/drawing/2014/main" id="{B7919AF6-3C09-C397-8BDF-BDBDA0E45262}"/>
                </a:ext>
              </a:extLst>
            </p:cNvPr>
            <p:cNvPicPr>
              <a:picLocks noChangeAspect="1"/>
            </p:cNvPicPr>
            <p:nvPr/>
          </p:nvPicPr>
          <p:blipFill rotWithShape="1">
            <a:blip r:embed="rId5">
              <a:lum bright="20000" contrast="40000"/>
            </a:blip>
            <a:srcRect l="8174" t="34116" r="48017" b="34099"/>
            <a:stretch/>
          </p:blipFill>
          <p:spPr>
            <a:xfrm>
              <a:off x="1776314" y="3512304"/>
              <a:ext cx="1473420" cy="1415849"/>
            </a:xfrm>
            <a:prstGeom prst="rect">
              <a:avLst/>
            </a:prstGeom>
          </p:spPr>
        </p:pic>
        <p:pic>
          <p:nvPicPr>
            <p:cNvPr id="16" name="Picture 15">
              <a:extLst>
                <a:ext uri="{FF2B5EF4-FFF2-40B4-BE49-F238E27FC236}">
                  <a16:creationId xmlns:a16="http://schemas.microsoft.com/office/drawing/2014/main" id="{E32B1853-BE9B-29C8-770C-ADCEF18FD1FF}"/>
                </a:ext>
              </a:extLst>
            </p:cNvPr>
            <p:cNvPicPr>
              <a:picLocks noChangeAspect="1"/>
            </p:cNvPicPr>
            <p:nvPr/>
          </p:nvPicPr>
          <p:blipFill rotWithShape="1">
            <a:blip r:embed="rId5">
              <a:lum bright="20000" contrast="40000"/>
            </a:blip>
            <a:srcRect l="7949" t="2478" r="47534" b="66231"/>
            <a:stretch/>
          </p:blipFill>
          <p:spPr>
            <a:xfrm>
              <a:off x="120869" y="3509458"/>
              <a:ext cx="1526959" cy="1421473"/>
            </a:xfrm>
            <a:prstGeom prst="rect">
              <a:avLst/>
            </a:prstGeom>
          </p:spPr>
        </p:pic>
      </p:grpSp>
      <p:pic>
        <p:nvPicPr>
          <p:cNvPr id="4" name="Picture 3"/>
          <p:cNvPicPr>
            <a:picLocks noChangeAspect="1"/>
          </p:cNvPicPr>
          <p:nvPr/>
        </p:nvPicPr>
        <p:blipFill>
          <a:blip r:embed="rId6"/>
          <a:stretch>
            <a:fillRect/>
          </a:stretch>
        </p:blipFill>
        <p:spPr>
          <a:xfrm>
            <a:off x="8161901" y="6308057"/>
            <a:ext cx="1212889" cy="549944"/>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89281" y="1018494"/>
            <a:ext cx="4664182" cy="2597463"/>
          </a:xfrm>
          <a:prstGeom prst="rect">
            <a:avLst/>
          </a:prstGeom>
        </p:spPr>
      </p:pic>
    </p:spTree>
    <p:extLst>
      <p:ext uri="{BB962C8B-B14F-4D97-AF65-F5344CB8AC3E}">
        <p14:creationId xmlns:p14="http://schemas.microsoft.com/office/powerpoint/2010/main" val="1930651402"/>
      </p:ext>
    </p:extLst>
  </p:cSld>
  <p:clrMapOvr>
    <a:masterClrMapping/>
  </p:clrMapOvr>
</p:sld>
</file>

<file path=ppt/theme/theme1.xml><?xml version="1.0" encoding="utf-8"?>
<a:theme xmlns:a="http://schemas.openxmlformats.org/drawingml/2006/main" name="Office Theme">
  <a:themeElements>
    <a:clrScheme name="New Science">
      <a:dk1>
        <a:sysClr val="windowText" lastClr="000000"/>
      </a:dk1>
      <a:lt1>
        <a:sysClr val="window" lastClr="FFFFFF"/>
      </a:lt1>
      <a:dk2>
        <a:srgbClr val="44546A"/>
      </a:dk2>
      <a:lt2>
        <a:srgbClr val="E7E6E6"/>
      </a:lt2>
      <a:accent1>
        <a:srgbClr val="10436A"/>
      </a:accent1>
      <a:accent2>
        <a:srgbClr val="92DCE5"/>
      </a:accent2>
      <a:accent3>
        <a:srgbClr val="D64933"/>
      </a:accent3>
      <a:accent4>
        <a:srgbClr val="7C7C7C"/>
      </a:accent4>
      <a:accent5>
        <a:srgbClr val="EFCB68"/>
      </a:accent5>
      <a:accent6>
        <a:srgbClr val="70AD47"/>
      </a:accent6>
      <a:hlink>
        <a:srgbClr val="0563C1"/>
      </a:hlink>
      <a:folHlink>
        <a:srgbClr val="954F72"/>
      </a:folHlink>
    </a:clrScheme>
    <a:fontScheme name="SC new">
      <a:majorFont>
        <a:latin typeface="AvenirNext LT Pro Bold"/>
        <a:ea typeface=""/>
        <a:cs typeface=""/>
      </a:majorFont>
      <a:minorFont>
        <a:latin typeface="AvenirNext LT Pro Regular"/>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SC PowerPoint base template for staff.potx" id="{4612F961-56E9-4EB7-9A44-11671DE64C64}" vid="{D4CA479C-CAD5-4C1B-93CE-2627735869D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0BF6F177D6D67458FBB47B7752A5A77" ma:contentTypeVersion="5" ma:contentTypeDescription="Create a new document." ma:contentTypeScope="" ma:versionID="6114797fb1e0b26f3a9ae5c11e74391e">
  <xsd:schema xmlns:xsd="http://www.w3.org/2001/XMLSchema" xmlns:xs="http://www.w3.org/2001/XMLSchema" xmlns:p="http://schemas.microsoft.com/office/2006/metadata/properties" xmlns:ns2="d3abd939-9d94-49d1-925a-c93fb1ff4b6e" xmlns:ns3="bc761791-33a0-47b7-8145-9d3c2515a3a0" targetNamespace="http://schemas.microsoft.com/office/2006/metadata/properties" ma:root="true" ma:fieldsID="726faa9c30645863ec38f8cdf7f10856" ns2:_="" ns3:_="">
    <xsd:import namespace="d3abd939-9d94-49d1-925a-c93fb1ff4b6e"/>
    <xsd:import namespace="bc761791-33a0-47b7-8145-9d3c2515a3a0"/>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3abd939-9d94-49d1-925a-c93fb1ff4b6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c761791-33a0-47b7-8145-9d3c2515a3a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8521C20-9E33-48A5-B56C-6DBE0ADA37F3}">
  <ds:schemaRefs>
    <ds:schemaRef ds:uri="http://schemas.microsoft.com/sharepoint/v3/contenttype/forms"/>
  </ds:schemaRefs>
</ds:datastoreItem>
</file>

<file path=customXml/itemProps2.xml><?xml version="1.0" encoding="utf-8"?>
<ds:datastoreItem xmlns:ds="http://schemas.openxmlformats.org/officeDocument/2006/customXml" ds:itemID="{8779A9CC-1221-4480-B719-A3FDECFA9433}">
  <ds:schemaRef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d3abd939-9d94-49d1-925a-c93fb1ff4b6e"/>
    <ds:schemaRef ds:uri="http://purl.org/dc/elements/1.1/"/>
    <ds:schemaRef ds:uri="http://schemas.microsoft.com/office/2006/metadata/properties"/>
    <ds:schemaRef ds:uri="bc761791-33a0-47b7-8145-9d3c2515a3a0"/>
    <ds:schemaRef ds:uri="http://www.w3.org/XML/1998/namespace"/>
  </ds:schemaRefs>
</ds:datastoreItem>
</file>

<file path=customXml/itemProps3.xml><?xml version="1.0" encoding="utf-8"?>
<ds:datastoreItem xmlns:ds="http://schemas.openxmlformats.org/officeDocument/2006/customXml" ds:itemID="{1F8BD266-3FB6-4E09-B402-9D62A4AD8DD3}">
  <ds:schemaRefs>
    <ds:schemaRef ds:uri="bc761791-33a0-47b7-8145-9d3c2515a3a0"/>
    <ds:schemaRef ds:uri="d3abd939-9d94-49d1-925a-c93fb1ff4b6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426</TotalTime>
  <Words>663</Words>
  <Application>Microsoft Office PowerPoint</Application>
  <PresentationFormat>Widescreen</PresentationFormat>
  <Paragraphs>25</Paragraphs>
  <Slides>1</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vt:i4>
      </vt:variant>
    </vt:vector>
  </HeadingPairs>
  <TitlesOfParts>
    <vt:vector size="13" baseType="lpstr">
      <vt:lpstr>AdvOT999035f4</vt:lpstr>
      <vt:lpstr>AdvOT999035f4+20</vt:lpstr>
      <vt:lpstr>AdvOT999035f4+fb</vt:lpstr>
      <vt:lpstr>Arial</vt:lpstr>
      <vt:lpstr>Arial Black</vt:lpstr>
      <vt:lpstr>Avenir Next LT Pro</vt:lpstr>
      <vt:lpstr>AvenirNext LT Pro Bold</vt:lpstr>
      <vt:lpstr>AvenirNext LT Pro Regular</vt:lpstr>
      <vt:lpstr>Calibri</vt:lpstr>
      <vt:lpstr>Segoe UI Black</vt:lpstr>
      <vt:lpstr>Wingdings</vt:lpstr>
      <vt:lpstr>Office Theme</vt:lpstr>
      <vt:lpstr>Metabolites Excreted by Fungi Enable Nanoparticle Synthesis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goes here</dc:title>
  <dc:creator>Stacy Baker 231467</dc:creator>
  <cp:lastModifiedBy>Baker, Stacy Leigh</cp:lastModifiedBy>
  <cp:revision>10</cp:revision>
  <dcterms:created xsi:type="dcterms:W3CDTF">2023-07-20T14:08:23Z</dcterms:created>
  <dcterms:modified xsi:type="dcterms:W3CDTF">2024-05-28T19:15:03Z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0x010100D0BF6F177D6D67458FBB47B7752A5A77</vt:lpwstr>
  </property>
  <property fmtid="{D5CDD505-2E9C-101B-9397-08002B2CF9AE}" pid="3" name="MediaServiceImageTags">
    <vt:lpwstr/>
  </property>
  <property fmtid="{D5CDD505-2E9C-101B-9397-08002B2CF9AE}" pid="4" name="ComplianceAssetId">
    <vt:lpwstr/>
  </property>
  <property fmtid="{D5CDD505-2E9C-101B-9397-08002B2CF9AE}" pid="5" name="_ExtendedDescription">
    <vt:lpwstr/>
  </property>
  <property fmtid="{D5CDD505-2E9C-101B-9397-08002B2CF9AE}" pid="6" name="_activity">
    <vt:lpwstr>{"FileActivityType":"9","FileActivityTimeStamp":"2023-08-30T15:28:56.170Z","FileActivityUsersOnPage":[{"DisplayName":"Houston, Karyn (EXT)","Id":"karyn.houston@science.doe.gov"},{"DisplayName":"Klausing, Kathleen","Id":"kathleen.klausing@science.doe.gov"}</vt:lpwstr>
  </property>
  <property fmtid="{D5CDD505-2E9C-101B-9397-08002B2CF9AE}" pid="7" name="TriggerFlowInfo">
    <vt:lpwstr/>
  </property>
</Properties>
</file>