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
  </p:notesMasterIdLst>
  <p:sldIdLst>
    <p:sldId id="194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1E1A0C-325D-2718-028C-2EF09A114F58}" name="Church, Michael (CONTR)" initials="C(" userId="S::michael.church@science.doe.gov::479f6357-057b-45eb-85ae-b0563a2bd212" providerId="AD"/>
  <p188:author id="{246F786B-FCDF-1919-4FE6-B6E91F74E9A6}" name="Houston, Karyn (EXT)" initials="HK(" userId="S::Karyn.Houston@science.doe.gov::9349e374-4c09-49c7-a2cb-2b4b72d75c3e" providerId="AD"/>
  <p188:author id="{233E85B2-6FE5-A7D4-E8C7-2EC7C2B7CC00}" name="Kinney, Adam" initials="RK" userId="S::Adam.Kinney@science.doe.gov::997506a0-0f54-4d76-990e-b5a50ed5f116" providerId="AD"/>
  <p188:author id="{C034EADE-F057-9E0E-4987-90EC67665423}" name="Michael Church" initials="MC" userId="S::Michael.Church@science.doe.gov::479f6357-057b-45eb-85ae-b0563a2bd212" providerId="AD"/>
  <p188:author id="{1E31F5E1-970A-03C2-A400-64CD0F4F79B1}" name="Mikhail Zhernenkov" initials="MZ" userId="S::Mikhail.Zhernenkov@science.doe.gov::7c953c3a-5f07-4f77-b7f7-b5dbf125bb71" providerId="AD"/>
  <p188:author id="{B2412FF7-AAA0-3732-506D-2D78470574D9}" name="Keavney, Dava" initials="KD" userId="S::Dava.Keavney@science.doe.gov::36a3175f-9503-446e-879c-6ad2048a5c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36A"/>
    <a:srgbClr val="333333"/>
    <a:srgbClr val="555555"/>
    <a:srgbClr val="3B5458"/>
    <a:srgbClr val="541D14"/>
    <a:srgbClr val="072815"/>
    <a:srgbClr val="0D212F"/>
    <a:srgbClr val="0B2C45"/>
    <a:srgbClr val="F8F8F8"/>
    <a:srgbClr val="1628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62"/>
    <p:restoredTop sz="95490" autoAdjust="0"/>
  </p:normalViewPr>
  <p:slideViewPr>
    <p:cSldViewPr snapToGrid="0">
      <p:cViewPr>
        <p:scale>
          <a:sx n="99" d="100"/>
          <a:sy n="99" d="100"/>
        </p:scale>
        <p:origin x="271" y="-358"/>
      </p:cViewPr>
      <p:guideLst/>
    </p:cSldViewPr>
  </p:slideViewPr>
  <p:notesTextViewPr>
    <p:cViewPr>
      <p:scale>
        <a:sx n="66" d="100"/>
        <a:sy n="66"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04AAC-AABB-4199-9EB4-05C09D18F960}" type="datetimeFigureOut">
              <a:rPr lang="en-US" smtClean="0"/>
              <a:t>5/13/2025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3856A-75D2-42A6-90A7-46D3019DB1E5}" type="slidenum">
              <a:rPr lang="en-US" smtClean="0"/>
              <a:t>‹#›</a:t>
            </a:fld>
            <a:endParaRPr lang="en-US"/>
          </a:p>
        </p:txBody>
      </p:sp>
    </p:spTree>
    <p:extLst>
      <p:ext uri="{BB962C8B-B14F-4D97-AF65-F5344CB8AC3E}">
        <p14:creationId xmlns:p14="http://schemas.microsoft.com/office/powerpoint/2010/main" val="353977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kumimoji="0" lang="en-US" sz="1200" b="0" i="0" u="sng" strike="noStrike" kern="1200" cap="none" spc="0" normalizeH="0" baseline="0" noProof="0" dirty="0">
                <a:ln>
                  <a:noFill/>
                </a:ln>
                <a:solidFill>
                  <a:prstClr val="black"/>
                </a:solidFill>
                <a:effectLst/>
                <a:uLnTx/>
                <a:uFillTx/>
                <a:latin typeface="Arial"/>
                <a:ea typeface="+mn-ea"/>
                <a:cs typeface="Arial"/>
              </a:rPr>
              <a:t>1-2 paragraph description of highlight</a:t>
            </a:r>
            <a:r>
              <a:rPr kumimoji="0" lang="en-US" sz="1200" b="0" i="0" u="none" strike="noStrike" kern="1200" cap="none" spc="0" normalizeH="0" baseline="0" noProof="0" dirty="0">
                <a:ln>
                  <a:noFill/>
                </a:ln>
                <a:solidFill>
                  <a:prstClr val="black"/>
                </a:solidFill>
                <a:effectLst/>
                <a:uLnTx/>
                <a:uFillTx/>
                <a:latin typeface="Arial"/>
                <a:ea typeface="+mn-ea"/>
                <a:cs typeface="Arial"/>
              </a:rPr>
              <a:t> </a:t>
            </a:r>
          </a:p>
          <a:p>
            <a:pPr marL="0" marR="0">
              <a:lnSpc>
                <a:spcPct val="115000"/>
              </a:lnSpc>
              <a:spcAft>
                <a:spcPts val="800"/>
              </a:spcAft>
              <a:buNone/>
            </a:pPr>
            <a:r>
              <a:rPr lang="en-US" sz="2800" b="0" i="0" u="none" strike="noStrike" dirty="0">
                <a:solidFill>
                  <a:srgbClr val="151515"/>
                </a:solidFill>
                <a:effectLst/>
                <a:latin typeface="Roboto" panose="02000000000000000000" pitchFamily="2" charset="0"/>
              </a:rPr>
              <a:t>The adhesion of nanoparticles to their supports is key to their performance and stability. However, scientific advances in this area have been hampered by the difficulty of experimentally probing adhesion. To date, only a single technique has been developed that can </a:t>
            </a:r>
            <a:r>
              <a:rPr lang="en-US" sz="2800" b="0" i="1" u="none" strike="noStrike" dirty="0">
                <a:solidFill>
                  <a:srgbClr val="151515"/>
                </a:solidFill>
                <a:effectLst/>
                <a:latin typeface="Roboto" panose="02000000000000000000" pitchFamily="2" charset="0"/>
              </a:rPr>
              <a:t>directly</a:t>
            </a:r>
            <a:r>
              <a:rPr lang="en-US" sz="2800" b="0" i="0" u="none" strike="noStrike" dirty="0">
                <a:solidFill>
                  <a:srgbClr val="151515"/>
                </a:solidFill>
                <a:effectLst/>
                <a:latin typeface="Roboto" panose="02000000000000000000" pitchFamily="2" charset="0"/>
              </a:rPr>
              <a:t> measure nanoparticle adhesion, and this technique is inherently limited to monometallic systems. We present a versatile technique for the direct measurement of adhesion for bimetallic nanoparticle systems. This technique combines the spatial resolution of transmission electron microscopy with the force resolution of an atomic force microscope to probe individual, well-characterized nanoparticles. A first study of supported bimetallic nanoparticles provides new insights into the complex impact of alloying on nanoparticle adhesion, explained by charge transfer between constituent metals. The new experimental technique is readily extensible to study other multimetallic nanoparticle systems, including the effects of particle size, shape, and orientation, thus enabling advances in our understanding of nanoparticle physics.</a:t>
            </a:r>
            <a:endParaRPr kumimoji="0" lang="en-US" sz="1200" b="0" i="0" u="none" strike="noStrike" kern="1200" cap="none" spc="0" normalizeH="0" baseline="0" noProof="0" dirty="0">
              <a:ln>
                <a:noFill/>
              </a:ln>
              <a:solidFill>
                <a:srgbClr val="0D0D0D"/>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a:buNone/>
            </a:pPr>
            <a:r>
              <a:rPr kumimoji="0" lang="en-US" sz="1200" b="0" i="0" u="sng" strike="noStrike" kern="1200" cap="none" spc="0" normalizeH="0" baseline="0" noProof="0" dirty="0">
                <a:ln>
                  <a:noFill/>
                </a:ln>
                <a:solidFill>
                  <a:prstClr val="black"/>
                </a:solidFill>
                <a:effectLst/>
                <a:uLnTx/>
                <a:uFillTx/>
                <a:latin typeface="+mn-lt"/>
                <a:ea typeface="+mn-ea"/>
                <a:cs typeface="+mn-cs"/>
              </a:rPr>
              <a:t>Acknowledgements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a:buNone/>
            </a:pPr>
            <a:r>
              <a:rPr lang="en-US" b="0" i="0" u="none" strike="noStrike" dirty="0">
                <a:solidFill>
                  <a:srgbClr val="151515"/>
                </a:solidFill>
                <a:effectLst/>
                <a:latin typeface="Roboto" panose="02000000000000000000" pitchFamily="2" charset="0"/>
              </a:rPr>
              <a:t>The authors gratefully acknowledge discussion with L. </a:t>
            </a:r>
            <a:r>
              <a:rPr lang="en-US" b="0" i="0" u="none" strike="noStrike" dirty="0" err="1">
                <a:solidFill>
                  <a:srgbClr val="151515"/>
                </a:solidFill>
                <a:effectLst/>
                <a:latin typeface="Roboto" panose="02000000000000000000" pitchFamily="2" charset="0"/>
              </a:rPr>
              <a:t>Pastewka</a:t>
            </a:r>
            <a:r>
              <a:rPr lang="en-US" b="0" i="0" u="none" strike="noStrike" dirty="0">
                <a:solidFill>
                  <a:srgbClr val="151515"/>
                </a:solidFill>
                <a:effectLst/>
                <a:latin typeface="Roboto" panose="02000000000000000000" pitchFamily="2" charset="0"/>
              </a:rPr>
              <a:t>, G. </a:t>
            </a:r>
            <a:r>
              <a:rPr lang="en-US" b="0" i="0" u="none" strike="noStrike" dirty="0" err="1">
                <a:solidFill>
                  <a:srgbClr val="151515"/>
                </a:solidFill>
                <a:effectLst/>
                <a:latin typeface="Roboto" panose="02000000000000000000" pitchFamily="2" charset="0"/>
              </a:rPr>
              <a:t>Mpourmpakis</a:t>
            </a:r>
            <a:r>
              <a:rPr lang="en-US" b="0" i="0" u="none" strike="noStrike" dirty="0">
                <a:solidFill>
                  <a:srgbClr val="151515"/>
                </a:solidFill>
                <a:effectLst/>
                <a:latin typeface="Roboto" panose="02000000000000000000" pitchFamily="2" charset="0"/>
              </a:rPr>
              <a:t>, S. House, F. Cassin, and D. </a:t>
            </a:r>
            <a:r>
              <a:rPr lang="en-US" b="0" i="0" u="none" strike="noStrike" dirty="0" err="1">
                <a:solidFill>
                  <a:srgbClr val="151515"/>
                </a:solidFill>
                <a:effectLst/>
                <a:latin typeface="Roboto" panose="02000000000000000000" pitchFamily="2" charset="0"/>
              </a:rPr>
              <a:t>Alsem</a:t>
            </a:r>
            <a:r>
              <a:rPr lang="en-US" b="0" i="0" u="none" strike="noStrike" dirty="0">
                <a:solidFill>
                  <a:srgbClr val="151515"/>
                </a:solidFill>
                <a:effectLst/>
                <a:latin typeface="Roboto" panose="02000000000000000000" pitchFamily="2" charset="0"/>
              </a:rPr>
              <a:t> about experimental challenges and data analysis. The authors acknowledge the use of the Nanoscale Fabrication and Characterization Facility (NFCF) in the Gertrude E. &amp; John M. Petersen Institute of </a:t>
            </a:r>
            <a:r>
              <a:rPr lang="en-US" b="0" i="0" u="none" strike="noStrike" dirty="0" err="1">
                <a:solidFill>
                  <a:srgbClr val="151515"/>
                </a:solidFill>
                <a:effectLst/>
                <a:latin typeface="Roboto" panose="02000000000000000000" pitchFamily="2" charset="0"/>
              </a:rPr>
              <a:t>NanoScience</a:t>
            </a:r>
            <a:r>
              <a:rPr lang="en-US" b="0" i="0" u="none" strike="noStrike" dirty="0">
                <a:solidFill>
                  <a:srgbClr val="151515"/>
                </a:solidFill>
                <a:effectLst/>
                <a:latin typeface="Roboto" panose="02000000000000000000" pitchFamily="2" charset="0"/>
              </a:rPr>
              <a:t> and Engineering (PINSE). The authors acknowledge funding from the National Science Foundation (NSF) under CMMI-1844739. This work was performed, in part, at the Center for Integrated Nanotechnologies, an Office of Science User Facility operated for the U.S. Department of Energy (DOE) Office of Science. Sandia National Laboratories is a </a:t>
            </a:r>
            <a:r>
              <a:rPr lang="en-US" b="0" i="0" u="none" strike="noStrike" dirty="0" err="1">
                <a:solidFill>
                  <a:srgbClr val="151515"/>
                </a:solidFill>
                <a:effectLst/>
                <a:latin typeface="Roboto" panose="02000000000000000000" pitchFamily="2" charset="0"/>
              </a:rPr>
              <a:t>multimission</a:t>
            </a:r>
            <a:r>
              <a:rPr lang="en-US" b="0" i="0" u="none" strike="noStrike" dirty="0">
                <a:solidFill>
                  <a:srgbClr val="151515"/>
                </a:solidFill>
                <a:effectLst/>
                <a:latin typeface="Roboto" panose="02000000000000000000" pitchFamily="2" charset="0"/>
              </a:rPr>
              <a:t> laboratory managed and operated by National Technology &amp; Engineering Solutions of Sandia, LLC, a wholly owned subsidiary of Honeywell International, Inc., for the U.S. DOE’s National Nuclear Security Administration under contract DE-NA-0003525. The views expressed in the article do not necessarily represent the views of the U.S. DOE or the United States Government.</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Publication/ press releases/ related links:</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r>
              <a:rPr lang="en-US" dirty="0"/>
              <a:t>https://</a:t>
            </a:r>
            <a:r>
              <a:rPr lang="en-US" dirty="0" err="1"/>
              <a:t>pubs.acs.org</a:t>
            </a:r>
            <a:r>
              <a:rPr lang="en-US" dirty="0"/>
              <a:t>/</a:t>
            </a:r>
            <a:r>
              <a:rPr lang="en-US" dirty="0" err="1"/>
              <a:t>doi</a:t>
            </a:r>
            <a:r>
              <a:rPr lang="en-US" dirty="0"/>
              <a:t>/full/10.1021/acs.nanolett.5c00076</a:t>
            </a:r>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5/13/2025</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9637074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41171849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41304244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5/13/2025</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405338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03438670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699249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928812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79503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42049172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385963837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407962601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18268196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805706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8" r:id="rId5"/>
    <p:sldLayoutId id="2147483663" r:id="rId6"/>
    <p:sldLayoutId id="2147483659" r:id="rId7"/>
    <p:sldLayoutId id="2147483660" r:id="rId8"/>
    <p:sldLayoutId id="2147483657" r:id="rId9"/>
    <p:sldLayoutId id="2147483654" r:id="rId10"/>
    <p:sldLayoutId id="2147483655" r:id="rId11"/>
    <p:sldLayoutId id="2147483664"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A9B0495-9055-770D-E1C7-1B002200CB73}"/>
              </a:ext>
            </a:extLst>
          </p:cNvPr>
          <p:cNvSpPr/>
          <p:nvPr/>
        </p:nvSpPr>
        <p:spPr>
          <a:xfrm>
            <a:off x="3607993" y="6296959"/>
            <a:ext cx="5407851" cy="561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C0ED11C0-0B4E-4A9B-9978-226831B3CF02}"/>
              </a:ext>
            </a:extLst>
          </p:cNvPr>
          <p:cNvSpPr>
            <a:spLocks noGrp="1"/>
          </p:cNvSpPr>
          <p:nvPr>
            <p:ph type="title"/>
          </p:nvPr>
        </p:nvSpPr>
        <p:spPr>
          <a:xfrm>
            <a:off x="91440" y="168979"/>
            <a:ext cx="11921664" cy="801663"/>
          </a:xfrm>
        </p:spPr>
        <p:txBody>
          <a:bodyPr>
            <a:normAutofit fontScale="90000"/>
          </a:bodyPr>
          <a:lstStyle/>
          <a:p>
            <a:pPr algn="ctr"/>
            <a:r>
              <a:rPr lang="en-US" sz="3200" dirty="0">
                <a:latin typeface="Arial" panose="020B0604020202020204" pitchFamily="34" charset="0"/>
                <a:cs typeface="Arial" panose="020B0604020202020204" pitchFamily="34" charset="0"/>
              </a:rPr>
              <a:t>In-Situ</a:t>
            </a:r>
            <a:r>
              <a:rPr lang="en-US" sz="3200" i="1"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Measurement of Adhesion for Multimetallic Nanoparticles</a:t>
            </a:r>
          </a:p>
        </p:txBody>
      </p:sp>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chemeClr val="accent1">
                    <a:lumMod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6CA2777-A89F-4130-B308-73BB65955918}" type="slidenum">
              <a:rPr lang="en-US" sz="900" smtClean="0">
                <a:latin typeface="Arial" panose="020B0604020202020204" pitchFamily="34" charset="0"/>
                <a:cs typeface="Arial" panose="020B0604020202020204" pitchFamily="34" charset="0"/>
              </a:rPr>
              <a:pPr/>
              <a:t>1</a:t>
            </a:fld>
            <a:endParaRPr lang="en-US" sz="900">
              <a:solidFill>
                <a:srgbClr val="0F3F66"/>
              </a:solidFill>
              <a:latin typeface="Arial" panose="020B0604020202020204" pitchFamily="34" charset="0"/>
              <a:cs typeface="Arial" panose="020B0604020202020204" pitchFamily="34" charset="0"/>
            </a:endParaRPr>
          </a:p>
        </p:txBody>
      </p:sp>
      <p:sp>
        <p:nvSpPr>
          <p:cNvPr id="5" name="Rectangle 35">
            <a:extLst>
              <a:ext uri="{FF2B5EF4-FFF2-40B4-BE49-F238E27FC236}">
                <a16:creationId xmlns:a16="http://schemas.microsoft.com/office/drawing/2014/main" id="{8E58DAE7-FAC5-48B9-861C-1B01EB5A8193}"/>
              </a:ext>
            </a:extLst>
          </p:cNvPr>
          <p:cNvSpPr>
            <a:spLocks noChangeArrowheads="1"/>
          </p:cNvSpPr>
          <p:nvPr/>
        </p:nvSpPr>
        <p:spPr bwMode="auto">
          <a:xfrm>
            <a:off x="5738849" y="1224924"/>
            <a:ext cx="6338953" cy="1138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1700" b="1" dirty="0">
                <a:latin typeface="Arial" panose="020B0604020202020204" pitchFamily="34" charset="0"/>
                <a:ea typeface="Calibri" pitchFamily="34" charset="0"/>
                <a:cs typeface="Arial" panose="020B0604020202020204" pitchFamily="34" charset="0"/>
              </a:rPr>
              <a:t>Scientific Achievement</a:t>
            </a:r>
          </a:p>
          <a:p>
            <a:pPr marL="114300"/>
            <a:r>
              <a:rPr lang="en-US" sz="1700" dirty="0">
                <a:latin typeface="Arial" panose="020B0604020202020204" pitchFamily="34" charset="0"/>
                <a:cs typeface="Arial" panose="020B0604020202020204" pitchFamily="34" charset="0"/>
              </a:rPr>
              <a:t>Discovery of a new method to measure nanoparticle adhesion to </a:t>
            </a:r>
            <a:r>
              <a:rPr lang="en-US" sz="1700" dirty="0" err="1">
                <a:latin typeface="Arial" panose="020B0604020202020204" pitchFamily="34" charset="0"/>
                <a:cs typeface="Arial" panose="020B0604020202020204" pitchFamily="34" charset="0"/>
              </a:rPr>
              <a:t>multimetallic</a:t>
            </a:r>
            <a:r>
              <a:rPr lang="en-US" sz="1700" dirty="0">
                <a:latin typeface="Arial" panose="020B0604020202020204" pitchFamily="34" charset="0"/>
                <a:cs typeface="Arial" panose="020B0604020202020204" pitchFamily="34" charset="0"/>
              </a:rPr>
              <a:t> particles, a critical parameter for nanoparticle applications.</a:t>
            </a:r>
          </a:p>
        </p:txBody>
      </p:sp>
      <p:sp>
        <p:nvSpPr>
          <p:cNvPr id="6" name="TextBox 5">
            <a:extLst>
              <a:ext uri="{FF2B5EF4-FFF2-40B4-BE49-F238E27FC236}">
                <a16:creationId xmlns:a16="http://schemas.microsoft.com/office/drawing/2014/main" id="{5B5AB4DC-C268-4277-A54D-5E68D1711C3C}"/>
              </a:ext>
            </a:extLst>
          </p:cNvPr>
          <p:cNvSpPr txBox="1"/>
          <p:nvPr/>
        </p:nvSpPr>
        <p:spPr>
          <a:xfrm>
            <a:off x="5738849" y="4163822"/>
            <a:ext cx="6101122" cy="1687641"/>
          </a:xfrm>
          <a:prstGeom prst="rect">
            <a:avLst/>
          </a:prstGeom>
          <a:noFill/>
        </p:spPr>
        <p:txBody>
          <a:bodyPr wrap="square" rtlCol="0">
            <a:spAutoFit/>
          </a:bodyPr>
          <a:lstStyle/>
          <a:p>
            <a:pPr>
              <a:spcAft>
                <a:spcPts val="100"/>
              </a:spcAft>
            </a:pPr>
            <a:r>
              <a:rPr lang="en-US" altLang="ja-JP" sz="1700" b="1" dirty="0">
                <a:latin typeface="Arial" panose="020B0604020202020204" pitchFamily="34" charset="0"/>
                <a:ea typeface="Calibri" pitchFamily="34" charset="0"/>
                <a:cs typeface="Arial" panose="020B0604020202020204" pitchFamily="34" charset="0"/>
              </a:rPr>
              <a:t>Research Details</a:t>
            </a:r>
          </a:p>
          <a:p>
            <a:pPr marL="182880" lvl="1" indent="-137160" fontAlgn="base">
              <a:buFont typeface="Arial" panose="020B0604020202020204" pitchFamily="34" charset="0"/>
              <a:buChar char="•"/>
            </a:pPr>
            <a:r>
              <a:rPr lang="en-US" sz="1700" dirty="0">
                <a:latin typeface="Arial" panose="020B0604020202020204" pitchFamily="34" charset="0"/>
                <a:cs typeface="Arial" panose="020B0604020202020204" pitchFamily="34" charset="0"/>
              </a:rPr>
              <a:t>In-Situ Transmission Electron Microscopy (TEM)  adhesion experiments were performed on several different metal nanoparticle-oxide interfaces.</a:t>
            </a:r>
          </a:p>
          <a:p>
            <a:pPr marL="182880" lvl="1" indent="-137160" fontAlgn="base">
              <a:buFont typeface="Arial" panose="020B0604020202020204" pitchFamily="34" charset="0"/>
              <a:buChar char="•"/>
            </a:pPr>
            <a:r>
              <a:rPr lang="en-US" sz="1700" dirty="0">
                <a:latin typeface="Arial" panose="020B0604020202020204" pitchFamily="34" charset="0"/>
                <a:cs typeface="Arial" panose="020B0604020202020204" pitchFamily="34" charset="0"/>
              </a:rPr>
              <a:t>A simple model was suggested for non-monotonic adhesion trends for </a:t>
            </a:r>
            <a:r>
              <a:rPr lang="en-US" sz="1700" dirty="0" err="1">
                <a:latin typeface="Arial" panose="020B0604020202020204" pitchFamily="34" charset="0"/>
                <a:cs typeface="Arial" panose="020B0604020202020204" pitchFamily="34" charset="0"/>
              </a:rPr>
              <a:t>multimetallic</a:t>
            </a:r>
            <a:r>
              <a:rPr lang="en-US" sz="1700" dirty="0">
                <a:latin typeface="Arial" panose="020B0604020202020204" pitchFamily="34" charset="0"/>
                <a:cs typeface="Arial" panose="020B0604020202020204" pitchFamily="34" charset="0"/>
              </a:rPr>
              <a:t> particles.</a:t>
            </a:r>
          </a:p>
        </p:txBody>
      </p:sp>
      <p:sp>
        <p:nvSpPr>
          <p:cNvPr id="12" name="TextBox 11">
            <a:extLst>
              <a:ext uri="{FF2B5EF4-FFF2-40B4-BE49-F238E27FC236}">
                <a16:creationId xmlns:a16="http://schemas.microsoft.com/office/drawing/2014/main" id="{59E5A144-7E9E-487C-8E31-0FE4415AA73E}"/>
              </a:ext>
            </a:extLst>
          </p:cNvPr>
          <p:cNvSpPr txBox="1"/>
          <p:nvPr/>
        </p:nvSpPr>
        <p:spPr>
          <a:xfrm>
            <a:off x="5738849" y="2617979"/>
            <a:ext cx="6338953" cy="1400383"/>
          </a:xfrm>
          <a:prstGeom prst="rect">
            <a:avLst/>
          </a:prstGeom>
          <a:noFill/>
        </p:spPr>
        <p:txBody>
          <a:bodyPr wrap="square" rtlCol="0">
            <a:spAutoFit/>
          </a:bodyPr>
          <a:lstStyle/>
          <a:p>
            <a:r>
              <a:rPr lang="en-US" altLang="ja-JP" sz="1700" b="1" dirty="0">
                <a:latin typeface="Arial" panose="020B0604020202020204" pitchFamily="34" charset="0"/>
                <a:ea typeface="Calibri" pitchFamily="34" charset="0"/>
                <a:cs typeface="Arial" panose="020B0604020202020204" pitchFamily="34" charset="0"/>
              </a:rPr>
              <a:t>Significance and Impact</a:t>
            </a:r>
          </a:p>
          <a:p>
            <a:pPr marL="114300"/>
            <a:r>
              <a:rPr lang="en-US" sz="1700" dirty="0">
                <a:latin typeface="Arial" panose="020B0604020202020204" pitchFamily="34" charset="0"/>
                <a:cs typeface="Arial" panose="020B0604020202020204" pitchFamily="34" charset="0"/>
              </a:rPr>
              <a:t>This work demonstrates that multimetallic nanoparticles have non-trivial relationships between adhesion and composition and provides an extensible experimental approach for further investigations.</a:t>
            </a:r>
            <a:endParaRPr lang="en-US" altLang="ja-JP" sz="1700" dirty="0">
              <a:solidFill>
                <a:srgbClr val="000000"/>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5869782" y="5919059"/>
            <a:ext cx="6322218" cy="415498"/>
          </a:xfrm>
          <a:prstGeom prst="rect">
            <a:avLst/>
          </a:prstGeom>
          <a:noFill/>
        </p:spPr>
        <p:txBody>
          <a:bodyPr wrap="square">
            <a:spAutoFit/>
          </a:bodyPr>
          <a:lstStyle/>
          <a:p>
            <a:r>
              <a:rPr lang="en-US" sz="1050" dirty="0">
                <a:effectLst/>
                <a:latin typeface="Arial" panose="020B0604020202020204" pitchFamily="34" charset="0"/>
                <a:cs typeface="Arial" panose="020B0604020202020204" pitchFamily="34" charset="0"/>
              </a:rPr>
              <a:t>Baker, A.; Vishnubhotla, S. B.; Karpe, S.; Yang, Y.; Veser, G.; Jacobs, T. D. In Situ Measurement of Adhesion for </a:t>
            </a:r>
            <a:r>
              <a:rPr lang="en-US" sz="1050" dirty="0" err="1">
                <a:effectLst/>
                <a:latin typeface="Arial" panose="020B0604020202020204" pitchFamily="34" charset="0"/>
                <a:cs typeface="Arial" panose="020B0604020202020204" pitchFamily="34" charset="0"/>
              </a:rPr>
              <a:t>Multimetallic</a:t>
            </a:r>
            <a:r>
              <a:rPr lang="en-US" sz="1050" dirty="0">
                <a:effectLst/>
                <a:latin typeface="Arial" panose="020B0604020202020204" pitchFamily="34" charset="0"/>
                <a:cs typeface="Arial" panose="020B0604020202020204" pitchFamily="34" charset="0"/>
              </a:rPr>
              <a:t> Nanoparticles. Nano Letters 2025, 25 (17), 6903–6909. </a:t>
            </a:r>
          </a:p>
        </p:txBody>
      </p:sp>
      <p:pic>
        <p:nvPicPr>
          <p:cNvPr id="4" name="Picture 3">
            <a:extLst>
              <a:ext uri="{FF2B5EF4-FFF2-40B4-BE49-F238E27FC236}">
                <a16:creationId xmlns:a16="http://schemas.microsoft.com/office/drawing/2014/main" id="{19F1A1B4-452E-500C-9565-CD4238C5E4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6309" y="6355770"/>
            <a:ext cx="1176150" cy="45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2" descr="NREL logo">
            <a:extLst>
              <a:ext uri="{FF2B5EF4-FFF2-40B4-BE49-F238E27FC236}">
                <a16:creationId xmlns:a16="http://schemas.microsoft.com/office/drawing/2014/main" id="{DFB11508-7C42-90F2-CE54-5E2E9B6F91C3}"/>
              </a:ext>
            </a:extLst>
          </p:cNvPr>
          <p:cNvSpPr>
            <a:spLocks noChangeAspect="1" noChangeArrowheads="1"/>
          </p:cNvSpPr>
          <p:nvPr/>
        </p:nvSpPr>
        <p:spPr bwMode="auto">
          <a:xfrm>
            <a:off x="6121194" y="327281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0">
              <a:latin typeface="Arial" panose="020B0604020202020204" pitchFamily="34" charset="0"/>
              <a:cs typeface="Arial" panose="020B0604020202020204" pitchFamily="34" charset="0"/>
            </a:endParaRPr>
          </a:p>
        </p:txBody>
      </p:sp>
      <p:sp>
        <p:nvSpPr>
          <p:cNvPr id="9" name="AutoShape 2" descr="University of Delaware">
            <a:extLst>
              <a:ext uri="{FF2B5EF4-FFF2-40B4-BE49-F238E27FC236}">
                <a16:creationId xmlns:a16="http://schemas.microsoft.com/office/drawing/2014/main" id="{D18A67D7-9081-96BF-03EC-857E12D08EDA}"/>
              </a:ext>
            </a:extLst>
          </p:cNvPr>
          <p:cNvSpPr>
            <a:spLocks noChangeAspect="1" noChangeArrowheads="1"/>
          </p:cNvSpPr>
          <p:nvPr/>
        </p:nvSpPr>
        <p:spPr bwMode="auto">
          <a:xfrm>
            <a:off x="6273594" y="342521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3AED647B-24F3-9DB1-2AC3-BDC92CBB67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144" y="1348542"/>
            <a:ext cx="2344132" cy="42466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versity of Pittsburgh - Wikipedia">
            <a:extLst>
              <a:ext uri="{FF2B5EF4-FFF2-40B4-BE49-F238E27FC236}">
                <a16:creationId xmlns:a16="http://schemas.microsoft.com/office/drawing/2014/main" id="{A17B5760-CBF3-722F-4EFA-364F4205C09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0453" y="6341162"/>
            <a:ext cx="472633" cy="4726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DCD456E-CD58-0007-256A-61EB745E3A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0787" y="1656372"/>
            <a:ext cx="2420210" cy="194584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B8009ED8-0407-C415-4027-98CAA362273E}"/>
              </a:ext>
            </a:extLst>
          </p:cNvPr>
          <p:cNvSpPr/>
          <p:nvPr/>
        </p:nvSpPr>
        <p:spPr>
          <a:xfrm>
            <a:off x="2830026" y="3889242"/>
            <a:ext cx="346185" cy="277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D32E85-49B6-9EF1-BC6A-3EFD9161BB26}"/>
              </a:ext>
            </a:extLst>
          </p:cNvPr>
          <p:cNvGrpSpPr/>
          <p:nvPr/>
        </p:nvGrpSpPr>
        <p:grpSpPr>
          <a:xfrm>
            <a:off x="2892676" y="3943535"/>
            <a:ext cx="2452637" cy="1243615"/>
            <a:chOff x="2895600" y="3532335"/>
            <a:chExt cx="2452637" cy="1243615"/>
          </a:xfrm>
        </p:grpSpPr>
        <p:pic>
          <p:nvPicPr>
            <p:cNvPr id="1038" name="Picture 14">
              <a:extLst>
                <a:ext uri="{FF2B5EF4-FFF2-40B4-BE49-F238E27FC236}">
                  <a16:creationId xmlns:a16="http://schemas.microsoft.com/office/drawing/2014/main" id="{F626FE6D-08FA-9B28-E907-E76016C8C75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5527" t="59400" r="367" b="2275"/>
            <a:stretch/>
          </p:blipFill>
          <p:spPr bwMode="auto">
            <a:xfrm>
              <a:off x="2895982" y="3532335"/>
              <a:ext cx="2452255" cy="124361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94A64A8B-9292-8FC3-BEFF-450A97523581}"/>
                </a:ext>
              </a:extLst>
            </p:cNvPr>
            <p:cNvSpPr/>
            <p:nvPr/>
          </p:nvSpPr>
          <p:spPr>
            <a:xfrm>
              <a:off x="2895600" y="3581400"/>
              <a:ext cx="250075" cy="23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Logo&#10;&#10;AI-generated content may be incorrect.">
            <a:extLst>
              <a:ext uri="{FF2B5EF4-FFF2-40B4-BE49-F238E27FC236}">
                <a16:creationId xmlns:a16="http://schemas.microsoft.com/office/drawing/2014/main" id="{2C02BAD8-EDD5-803F-BCBB-CB687FA5A40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20857" y="6346370"/>
            <a:ext cx="486578" cy="486136"/>
          </a:xfrm>
          <a:prstGeom prst="rect">
            <a:avLst/>
          </a:prstGeom>
        </p:spPr>
      </p:pic>
      <p:sp>
        <p:nvSpPr>
          <p:cNvPr id="16" name="Rectangle 15">
            <a:extLst>
              <a:ext uri="{FF2B5EF4-FFF2-40B4-BE49-F238E27FC236}">
                <a16:creationId xmlns:a16="http://schemas.microsoft.com/office/drawing/2014/main" id="{9C00BC51-4F6F-F6B3-B9C2-C1B637A0AE1A}"/>
              </a:ext>
            </a:extLst>
          </p:cNvPr>
          <p:cNvSpPr/>
          <p:nvPr/>
        </p:nvSpPr>
        <p:spPr>
          <a:xfrm>
            <a:off x="0" y="6140326"/>
            <a:ext cx="4315627" cy="215444"/>
          </a:xfrm>
          <a:prstGeom prst="rect">
            <a:avLst/>
          </a:prstGeom>
          <a:noFill/>
        </p:spPr>
        <p:txBody>
          <a:bodyPr wrap="square">
            <a:spAutoFit/>
          </a:bodyPr>
          <a:lstStyle/>
          <a:p>
            <a:pPr fontAlgn="auto">
              <a:spcBef>
                <a:spcPts val="600"/>
              </a:spcBef>
              <a:spcAft>
                <a:spcPts val="0"/>
              </a:spcAft>
            </a:pPr>
            <a:r>
              <a:rPr lang="en-US" sz="800" dirty="0">
                <a:cs typeface="Arial" panose="020B0604020202020204" pitchFamily="34" charset="0"/>
              </a:rPr>
              <a:t>This work was performed, in part, at The Center for Integrated Nanotechnologies.</a:t>
            </a:r>
          </a:p>
        </p:txBody>
      </p:sp>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0BF6F177D6D67458FBB47B7752A5A77" ma:contentTypeVersion="5" ma:contentTypeDescription="Create a new document." ma:contentTypeScope="" ma:versionID="6114797fb1e0b26f3a9ae5c11e74391e">
  <xsd:schema xmlns:xsd="http://www.w3.org/2001/XMLSchema" xmlns:xs="http://www.w3.org/2001/XMLSchema" xmlns:p="http://schemas.microsoft.com/office/2006/metadata/properties" xmlns:ns2="d3abd939-9d94-49d1-925a-c93fb1ff4b6e" xmlns:ns3="bc761791-33a0-47b7-8145-9d3c2515a3a0" targetNamespace="http://schemas.microsoft.com/office/2006/metadata/properties" ma:root="true" ma:fieldsID="726faa9c30645863ec38f8cdf7f10856" ns2:_="" ns3:_="">
    <xsd:import namespace="d3abd939-9d94-49d1-925a-c93fb1ff4b6e"/>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abd939-9d94-49d1-925a-c93fb1ff4b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79A9CC-1221-4480-B719-A3FDECFA9433}">
  <ds:schemaRefs>
    <ds:schemaRef ds:uri="http://www.w3.org/XML/1998/namespace"/>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bc761791-33a0-47b7-8145-9d3c2515a3a0"/>
    <ds:schemaRef ds:uri="d3abd939-9d94-49d1-925a-c93fb1ff4b6e"/>
    <ds:schemaRef ds:uri="http://purl.org/dc/dcmitype/"/>
  </ds:schemaRefs>
</ds:datastoreItem>
</file>

<file path=customXml/itemProps2.xml><?xml version="1.0" encoding="utf-8"?>
<ds:datastoreItem xmlns:ds="http://schemas.openxmlformats.org/officeDocument/2006/customXml" ds:itemID="{E8521C20-9E33-48A5-B56C-6DBE0ADA37F3}">
  <ds:schemaRefs>
    <ds:schemaRef ds:uri="http://schemas.microsoft.com/sharepoint/v3/contenttype/forms"/>
  </ds:schemaRefs>
</ds:datastoreItem>
</file>

<file path=customXml/itemProps3.xml><?xml version="1.0" encoding="utf-8"?>
<ds:datastoreItem xmlns:ds="http://schemas.openxmlformats.org/officeDocument/2006/customXml" ds:itemID="{1F8BD266-3FB6-4E09-B402-9D62A4AD8DD3}">
  <ds:schemaRefs>
    <ds:schemaRef ds:uri="bc761791-33a0-47b7-8145-9d3c2515a3a0"/>
    <ds:schemaRef ds:uri="d3abd939-9d94-49d1-925a-c93fb1ff4b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2046</TotalTime>
  <Words>541</Words>
  <Application>Microsoft Office PowerPoint</Application>
  <PresentationFormat>Widescreen</PresentationFormat>
  <Paragraphs>20</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Arial Black</vt:lpstr>
      <vt:lpstr>Avenir Next LT Pro</vt:lpstr>
      <vt:lpstr>AvenirNext LT Pro Bold</vt:lpstr>
      <vt:lpstr>AvenirNext LT Pro Regular</vt:lpstr>
      <vt:lpstr>Calibri</vt:lpstr>
      <vt:lpstr>Roboto</vt:lpstr>
      <vt:lpstr>Wingdings</vt:lpstr>
      <vt:lpstr>Office Theme</vt:lpstr>
      <vt:lpstr>In-Situ Measurement of Adhesion for Multimetallic Nanoparticles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Houston, Karyn (EXT)</dc:creator>
  <cp:lastModifiedBy>Baker, Stacy Leigh</cp:lastModifiedBy>
  <cp:revision>14</cp:revision>
  <dcterms:created xsi:type="dcterms:W3CDTF">2023-07-20T14:08:23Z</dcterms:created>
  <dcterms:modified xsi:type="dcterms:W3CDTF">2025-05-14T16:30:54Z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0x010100D0BF6F177D6D67458FBB47B7752A5A77</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{"FileActivityType":"9","FileActivityTimeStamp":"2023-08-30T15:28:56.170Z","FileActivityUsersOnPage":[{"DisplayName":"Houston, Karyn (EXT)","Id":"karyn.houston@science.doe.gov"},{"DisplayName":"Klausing, Kathleen","Id":"kathleen.klausing@science.doe.gov"}],"FileActivityNavigationId":null}</vt:lpwstr>
  </property>
  <property fmtid="{D5CDD505-2E9C-101B-9397-08002B2CF9AE}" pid="7" name="TriggerFlowInfo">
    <vt:lpwstr/>
  </property>
</Properties>
</file>