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2C45"/>
    <a:srgbClr val="10436A"/>
    <a:srgbClr val="333333"/>
    <a:srgbClr val="555555"/>
    <a:srgbClr val="3B5458"/>
    <a:srgbClr val="541D14"/>
    <a:srgbClr val="072815"/>
    <a:srgbClr val="0D212F"/>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16"/>
    <p:restoredTop sz="66914" autoAdjust="0"/>
  </p:normalViewPr>
  <p:slideViewPr>
    <p:cSldViewPr snapToGrid="0">
      <p:cViewPr>
        <p:scale>
          <a:sx n="106" d="100"/>
          <a:sy n="106" d="100"/>
        </p:scale>
        <p:origin x="1968" y="78"/>
      </p:cViewPr>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364/OPTICA.52798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p>
          <a:p>
            <a:pPr marL="0" marR="0">
              <a:lnSpc>
                <a:spcPct val="115000"/>
              </a:lnSpc>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Quantum ghost imaging (QGI) allows for capturing images at extremely low light levels. Moreover, it enables using one color to examine a sample and another color to form the image. This approach improves imaging in spectral regions where traditional cameras struggle. By employing a novel detector, we obtained clear images of living plants with an illumination light far dimmer than starlight. This advancement enables imaging of delicate, light-sensitive samples, such as biofuel crops, without perturbation or damage.</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Quantum ghost imaging offers key advantages for plant research. This ultra-sensitive technique allows for detailed monitoring of plant health and growth without exposing the crops to harmful light levels, which could cause stress or damage. By using label-free infrared imaging, researchers can gather critical information about important plant processes, such as water content and photosynthetic activity, even in low-light conditions. This capability is particularly beneficial for studying biofuel crops, where optimizing growth and health is essential for maximizing yield and sustainability.</a:t>
            </a:r>
          </a:p>
          <a:p>
            <a:pPr marL="0" marR="0" lvl="0" indent="0" algn="l" defTabSz="914400" rtl="0" eaLnBrk="1" fontAlgn="auto" latinLnBrk="0" hangingPunct="1">
              <a:lnSpc>
                <a:spcPct val="115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Quantum ghost imaging (QGI) is a method that measures absorption at extremely low light intensities. Non-degenerate QGI probes a sample at one wavelength while forming an image with correlated photons at a different wavelength. This spectral separation alleviates the need for imaging detectors with high sensitivity in the near-infrared (NIR) region, thereby reducing the required illumination intensity. Using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NCam</a:t>
            </a:r>
            <a:r>
              <a:rPr lang="en-US" sz="1800" dirty="0">
                <a:effectLst/>
                <a:latin typeface="Calibri" panose="020F0502020204030204" pitchFamily="34" charset="0"/>
                <a:ea typeface="Times New Roman" panose="02020603050405020304" pitchFamily="18" charset="0"/>
                <a:cs typeface="Calibri" panose="020F0502020204030204" pitchFamily="34" charset="0"/>
              </a:rPr>
              <a:t>, a novel single-photon detector, we demonstrated non-degenerate QGI with unprecedented sensitivity and contrast, obtaining images of living plants with less than 1% light transmission. The plants were imaged with a photon flux orders of magnitude below starlight. This realization of QGI expands the method to extremely low light bioimaging and imaging of light-sensitive samples, where minimizing illumination intensity is crucial to prevent phototoxicity or sample degradation.  We demonstrate live plant imaging of several representative plant samples, including the biofuel crop sorghum</a:t>
            </a:r>
            <a:r>
              <a:rPr lang="en-US" sz="1800">
                <a:effectLst/>
                <a:latin typeface="Calibri" panose="020F0502020204030204" pitchFamily="34" charset="0"/>
                <a:ea typeface="Times New Roman" panose="02020603050405020304" pitchFamily="18" charset="0"/>
                <a:cs typeface="Calibri" panose="020F0502020204030204" pitchFamily="34" charset="0"/>
              </a:rPr>
              <a:t>. </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0" marR="0">
              <a:lnSpc>
                <a:spcPct val="115000"/>
              </a:lnSpc>
              <a:spcBef>
                <a:spcPts val="0"/>
              </a:spcBef>
              <a:spcAft>
                <a:spcPts val="0"/>
              </a:spcAft>
            </a:pPr>
            <a:r>
              <a:rPr lang="en-US" sz="1200" dirty="0">
                <a:solidFill>
                  <a:srgbClr val="363636"/>
                </a:solidFill>
                <a:effectLst/>
                <a:latin typeface="Calibri" panose="020F0502020204030204" pitchFamily="34" charset="0"/>
                <a:ea typeface="Times New Roman" panose="02020603050405020304" pitchFamily="18" charset="0"/>
                <a:cs typeface="Calibri" panose="020F0502020204030204" pitchFamily="34" charset="0"/>
              </a:rPr>
              <a:t>Research presented in this article was supported by the US Department of Energy (DOE) Biological and Environmental Research (BER) Biological Characterization and Imaging Science Program (BCIS).</a:t>
            </a:r>
            <a:r>
              <a:rPr lang="en-US" sz="95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1200" dirty="0">
                <a:solidFill>
                  <a:srgbClr val="363636"/>
                </a:solidFill>
                <a:effectLst/>
                <a:latin typeface="Calibri" panose="020F0502020204030204" pitchFamily="34" charset="0"/>
                <a:ea typeface="Times New Roman" panose="02020603050405020304" pitchFamily="18" charset="0"/>
                <a:cs typeface="Calibri" panose="020F0502020204030204" pitchFamily="34" charset="0"/>
              </a:rPr>
              <a:t>This work was performed, in part, at the Center for Integrated Nanotechnologies, an Office of Science User Facility operated for the U.S. DOE Office of Science by Los Alamos National Laboratory (Contract 89233218CNA000001).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a:t>
            </a:r>
          </a:p>
          <a:p>
            <a:pPr marL="0" marR="0" lvl="0" indent="0" algn="l" defTabSz="922264" rtl="0" eaLnBrk="1" fontAlgn="auto" latinLnBrk="0" hangingPunct="1">
              <a:lnSpc>
                <a:spcPct val="100000"/>
              </a:lnSpc>
              <a:spcBef>
                <a:spcPts val="0"/>
              </a:spcBef>
              <a:spcAft>
                <a:spcPts val="0"/>
              </a:spcAft>
              <a:buClrTx/>
              <a:buSzTx/>
              <a:buFontTx/>
              <a:buNone/>
              <a:tabLst/>
              <a:defRPr/>
            </a:pPr>
            <a:r>
              <a:rPr lang="en-US" sz="1200" dirty="0" smtClean="0">
                <a:cs typeface="Arial" panose="020B0604020202020204" pitchFamily="34" charset="0"/>
              </a:rPr>
              <a:t>Ryan, D.; Meier, K.; Seitz, K.; Hanson, K.; Morales, D.; Palmer, D.; Hanson, B.; Goodwin, P.; Newell, R.; Holmes, R.; Thompson, D,; Werner, J. “Infrared Quantum Ghost Imaging of Living and Undisturbed Plants.” </a:t>
            </a:r>
            <a:r>
              <a:rPr lang="en-US" sz="1200" i="1" dirty="0" err="1" smtClean="0">
                <a:cs typeface="Arial" panose="020B0604020202020204" pitchFamily="34" charset="0"/>
              </a:rPr>
              <a:t>Optica</a:t>
            </a:r>
            <a:r>
              <a:rPr lang="en-US" sz="1200" dirty="0" smtClean="0">
                <a:cs typeface="Arial" panose="020B0604020202020204" pitchFamily="34" charset="0"/>
              </a:rPr>
              <a:t>, 2024. </a:t>
            </a:r>
            <a:r>
              <a:rPr lang="en-US" dirty="0" smtClean="0">
                <a:hlinkClick r:id="rId3"/>
              </a:rPr>
              <a:t>10.1364/OPTICA.527982</a:t>
            </a:r>
            <a:endParaRPr lang="en-US" sz="1200" dirty="0" smtClean="0">
              <a:cs typeface="Arial" panose="020B0604020202020204" pitchFamily="34" charset="0"/>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10/7/2024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10/7/2024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DD989EA-5D6B-BF8F-D48B-0428205B9774}"/>
              </a:ext>
            </a:extLst>
          </p:cNvPr>
          <p:cNvSpPr/>
          <p:nvPr/>
        </p:nvSpPr>
        <p:spPr>
          <a:xfrm>
            <a:off x="4181475" y="6308056"/>
            <a:ext cx="5466824" cy="576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9E5A144-7E9E-487C-8E31-0FE4415AA73E}"/>
              </a:ext>
            </a:extLst>
          </p:cNvPr>
          <p:cNvSpPr txBox="1"/>
          <p:nvPr/>
        </p:nvSpPr>
        <p:spPr>
          <a:xfrm>
            <a:off x="192887" y="1932473"/>
            <a:ext cx="11999114" cy="1039327"/>
          </a:xfrm>
          <a:prstGeom prst="rect">
            <a:avLst/>
          </a:prstGeom>
          <a:noFill/>
        </p:spPr>
        <p:txBody>
          <a:bodyPr wrap="square" rtlCol="0">
            <a:noAutofit/>
          </a:bodyPr>
          <a:lstStyle/>
          <a:p>
            <a:r>
              <a:rPr lang="en-US" altLang="ja-JP" sz="2400" b="1" dirty="0">
                <a:ea typeface="Calibri" pitchFamily="34" charset="0"/>
                <a:cs typeface="Calibri"/>
              </a:rPr>
              <a:t>Significance and Impact</a:t>
            </a:r>
          </a:p>
          <a:p>
            <a:r>
              <a:rPr lang="en-US" sz="1400" dirty="0">
                <a:latin typeface="+mj-lt"/>
              </a:rPr>
              <a:t>This ultra-sensitive Quantum Ghost Imaging technique allows for detailed </a:t>
            </a:r>
            <a:r>
              <a:rPr lang="en-US" sz="1400" dirty="0"/>
              <a:t>monitoring</a:t>
            </a:r>
            <a:r>
              <a:rPr lang="en-US" sz="1400" dirty="0">
                <a:latin typeface="+mj-lt"/>
              </a:rPr>
              <a:t> of plant health and growth without exposing crops to harmful light levels and causing stress or damage. Using label-free infrared imaging, researchers can gather critical information about important plant </a:t>
            </a:r>
            <a:r>
              <a:rPr lang="en-US" sz="1400" dirty="0" smtClean="0">
                <a:latin typeface="+mj-lt"/>
              </a:rPr>
              <a:t>processes,</a:t>
            </a:r>
            <a:endParaRPr lang="en-US" sz="1400" dirty="0">
              <a:latin typeface="+mj-lt"/>
            </a:endParaRPr>
          </a:p>
        </p:txBody>
      </p:sp>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437478" y="213617"/>
            <a:ext cx="11317044" cy="554378"/>
          </a:xfrm>
        </p:spPr>
        <p:txBody>
          <a:bodyPr>
            <a:normAutofit fontScale="90000"/>
          </a:bodyPr>
          <a:lstStyle/>
          <a:p>
            <a:pPr algn="ctr"/>
            <a:r>
              <a:rPr lang="en-US" sz="2800" dirty="0"/>
              <a:t>Infrared Quantum Ghost Imaging of Living and Undisturbed Plants </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192887" y="732144"/>
            <a:ext cx="11999113"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400" b="1" dirty="0">
                <a:ea typeface="Calibri" pitchFamily="34" charset="0"/>
                <a:cs typeface="Calibri"/>
              </a:rPr>
              <a:t>Scientific Achievement</a:t>
            </a:r>
          </a:p>
          <a:p>
            <a:r>
              <a:rPr lang="en-US" sz="1600" dirty="0">
                <a:effectLst/>
                <a:ea typeface="Times New Roman" panose="02020603050405020304" pitchFamily="18" charset="0"/>
              </a:rPr>
              <a:t>Clear images of living plants </a:t>
            </a:r>
            <a:r>
              <a:rPr lang="en-US" sz="1600" dirty="0" smtClean="0">
                <a:effectLst/>
                <a:ea typeface="Times New Roman" panose="02020603050405020304" pitchFamily="18" charset="0"/>
              </a:rPr>
              <a:t>with </a:t>
            </a:r>
            <a:r>
              <a:rPr lang="en-US" sz="1600" dirty="0">
                <a:effectLst/>
                <a:ea typeface="Times New Roman" panose="02020603050405020304" pitchFamily="18" charset="0"/>
              </a:rPr>
              <a:t>illumination light far dimmer than starlight, enabling imaging of delicate, light-sensitive samples, such as biofuel crops, without perturbation or damage. </a:t>
            </a:r>
            <a:r>
              <a:rPr lang="en-US" sz="1600" dirty="0">
                <a:ea typeface="Times New Roman" panose="02020603050405020304" pitchFamily="18" charset="0"/>
              </a:rPr>
              <a:t>D</a:t>
            </a:r>
            <a:r>
              <a:rPr lang="en-US" sz="1600" dirty="0" smtClean="0">
                <a:effectLst/>
                <a:ea typeface="Times New Roman" panose="02020603050405020304" pitchFamily="18" charset="0"/>
              </a:rPr>
              <a:t>emonstrated </a:t>
            </a:r>
            <a:r>
              <a:rPr lang="en-US" sz="1600" dirty="0">
                <a:effectLst/>
                <a:ea typeface="Times New Roman" panose="02020603050405020304" pitchFamily="18" charset="0"/>
              </a:rPr>
              <a:t>live plant imaging of several representative plant samples, including the biofuel crop sorghum. </a:t>
            </a:r>
            <a:endParaRPr lang="en-US" sz="1600" dirty="0"/>
          </a:p>
        </p:txBody>
      </p:sp>
      <p:sp>
        <p:nvSpPr>
          <p:cNvPr id="6" name="TextBox 5">
            <a:extLst>
              <a:ext uri="{FF2B5EF4-FFF2-40B4-BE49-F238E27FC236}">
                <a16:creationId xmlns:a16="http://schemas.microsoft.com/office/drawing/2014/main" id="{5B5AB4DC-C268-4277-A54D-5E68D1711C3C}"/>
              </a:ext>
            </a:extLst>
          </p:cNvPr>
          <p:cNvSpPr txBox="1"/>
          <p:nvPr/>
        </p:nvSpPr>
        <p:spPr>
          <a:xfrm>
            <a:off x="6189681" y="3790027"/>
            <a:ext cx="6002320" cy="1963499"/>
          </a:xfrm>
          <a:prstGeom prst="rect">
            <a:avLst/>
          </a:prstGeom>
          <a:noFill/>
        </p:spPr>
        <p:txBody>
          <a:bodyPr wrap="square" rtlCol="0">
            <a:noAutofit/>
          </a:bodyPr>
          <a:lstStyle/>
          <a:p>
            <a:pPr>
              <a:spcAft>
                <a:spcPts val="100"/>
              </a:spcAft>
            </a:pPr>
            <a:r>
              <a:rPr lang="en-US" altLang="ja-JP" sz="2200" b="1" dirty="0">
                <a:latin typeface="+mj-lt"/>
                <a:ea typeface="Calibri" pitchFamily="34" charset="0"/>
                <a:cs typeface="Calibri"/>
              </a:rPr>
              <a:t>Research Details</a:t>
            </a:r>
          </a:p>
          <a:p>
            <a:pPr marL="137160" lvl="1" indent="-137160" fontAlgn="base">
              <a:spcAft>
                <a:spcPts val="100"/>
              </a:spcAft>
              <a:buFont typeface="Arial" panose="020B0604020202020204" pitchFamily="34" charset="0"/>
              <a:buChar char="•"/>
            </a:pPr>
            <a:r>
              <a:rPr lang="en-US" sz="1400" dirty="0">
                <a:effectLst/>
                <a:latin typeface="Calibri" panose="020F0502020204030204" pitchFamily="34" charset="0"/>
                <a:ea typeface="Times New Roman" panose="02020603050405020304" pitchFamily="18" charset="0"/>
              </a:rPr>
              <a:t>Using </a:t>
            </a:r>
            <a:r>
              <a:rPr lang="en-US" sz="1400" dirty="0" err="1">
                <a:effectLst/>
                <a:latin typeface="Calibri" panose="020F0502020204030204" pitchFamily="34" charset="0"/>
                <a:ea typeface="Times New Roman" panose="02020603050405020304" pitchFamily="18" charset="0"/>
              </a:rPr>
              <a:t>NCam</a:t>
            </a:r>
            <a:r>
              <a:rPr lang="en-US" sz="1400" dirty="0">
                <a:effectLst/>
                <a:latin typeface="Calibri" panose="020F0502020204030204" pitchFamily="34" charset="0"/>
                <a:ea typeface="Times New Roman" panose="02020603050405020304" pitchFamily="18" charset="0"/>
              </a:rPr>
              <a:t>, a novel single-photon </a:t>
            </a:r>
            <a:r>
              <a:rPr lang="en-US" sz="1400" dirty="0" smtClean="0">
                <a:effectLst/>
                <a:latin typeface="Calibri" panose="020F0502020204030204" pitchFamily="34" charset="0"/>
                <a:ea typeface="Times New Roman" panose="02020603050405020304" pitchFamily="18" charset="0"/>
              </a:rPr>
              <a:t>detector, demonstrated </a:t>
            </a:r>
            <a:r>
              <a:rPr lang="en-US" sz="1400" dirty="0">
                <a:effectLst/>
                <a:latin typeface="Calibri" panose="020F0502020204030204" pitchFamily="34" charset="0"/>
                <a:ea typeface="Times New Roman" panose="02020603050405020304" pitchFamily="18" charset="0"/>
              </a:rPr>
              <a:t>non-degenerate QGI with unprecedented sensitivity and contrast, obtaining images of living plants with less than 1% light transmission. </a:t>
            </a:r>
          </a:p>
          <a:p>
            <a:pPr marL="137160" lvl="1" indent="-137160" fontAlgn="base">
              <a:spcAft>
                <a:spcPts val="100"/>
              </a:spcAft>
              <a:buFont typeface="Arial" panose="020B0604020202020204" pitchFamily="34" charset="0"/>
              <a:buChar char="•"/>
            </a:pPr>
            <a:r>
              <a:rPr lang="en-US" sz="1400" dirty="0" smtClean="0">
                <a:latin typeface="Calibri" panose="020F0502020204030204" pitchFamily="34" charset="0"/>
                <a:ea typeface="Times New Roman" panose="02020603050405020304" pitchFamily="18" charset="0"/>
              </a:rPr>
              <a:t>P</a:t>
            </a:r>
            <a:r>
              <a:rPr lang="en-US" sz="1400" dirty="0" smtClean="0">
                <a:effectLst/>
                <a:latin typeface="Calibri" panose="020F0502020204030204" pitchFamily="34" charset="0"/>
                <a:ea typeface="Times New Roman" panose="02020603050405020304" pitchFamily="18" charset="0"/>
              </a:rPr>
              <a:t>lants </a:t>
            </a:r>
            <a:r>
              <a:rPr lang="en-US" sz="1400" dirty="0">
                <a:effectLst/>
                <a:latin typeface="Calibri" panose="020F0502020204030204" pitchFamily="34" charset="0"/>
                <a:ea typeface="Times New Roman" panose="02020603050405020304" pitchFamily="18" charset="0"/>
              </a:rPr>
              <a:t>imaged </a:t>
            </a:r>
            <a:r>
              <a:rPr lang="en-US" sz="1400" dirty="0" smtClean="0">
                <a:effectLst/>
                <a:latin typeface="Calibri" panose="020F0502020204030204" pitchFamily="34" charset="0"/>
                <a:ea typeface="Times New Roman" panose="02020603050405020304" pitchFamily="18" charset="0"/>
              </a:rPr>
              <a:t>with </a:t>
            </a:r>
            <a:r>
              <a:rPr lang="en-US" sz="1400" dirty="0">
                <a:effectLst/>
                <a:latin typeface="Calibri" panose="020F0502020204030204" pitchFamily="34" charset="0"/>
                <a:ea typeface="Times New Roman" panose="02020603050405020304" pitchFamily="18" charset="0"/>
              </a:rPr>
              <a:t>photon flux orders of magnitude below starlight. </a:t>
            </a:r>
          </a:p>
          <a:p>
            <a:pPr marL="137160" lvl="1" indent="-137160" fontAlgn="base">
              <a:spcAft>
                <a:spcPts val="100"/>
              </a:spcAft>
              <a:buFont typeface="Arial" panose="020B0604020202020204" pitchFamily="34" charset="0"/>
              <a:buChar char="•"/>
            </a:pPr>
            <a:r>
              <a:rPr lang="en-US" sz="1400" dirty="0">
                <a:latin typeface="Calibri" panose="020F0502020204030204" pitchFamily="34" charset="0"/>
                <a:ea typeface="Times New Roman" panose="02020603050405020304" pitchFamily="18" charset="0"/>
              </a:rPr>
              <a:t>R</a:t>
            </a:r>
            <a:r>
              <a:rPr lang="en-US" sz="1400" dirty="0">
                <a:effectLst/>
                <a:latin typeface="Calibri" panose="020F0502020204030204" pitchFamily="34" charset="0"/>
                <a:ea typeface="Times New Roman" panose="02020603050405020304" pitchFamily="18" charset="0"/>
              </a:rPr>
              <a:t>ealization of QGI expands the method to extremely low light bioimaging and imaging of light-sensitive samples, where minimizing illumination intensity is crucial to prevent phototoxicity or sample degradation.  </a:t>
            </a:r>
            <a:endParaRPr lang="en-US" sz="1400" dirty="0">
              <a:latin typeface="+mj-lt"/>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6786800" y="5753527"/>
            <a:ext cx="5489699" cy="553226"/>
          </a:xfrm>
          <a:prstGeom prst="rect">
            <a:avLst/>
          </a:prstGeom>
          <a:noFill/>
        </p:spPr>
        <p:txBody>
          <a:bodyPr wrap="square">
            <a:noAutofit/>
          </a:bodyPr>
          <a:lstStyle/>
          <a:p>
            <a:pPr fontAlgn="auto">
              <a:spcBef>
                <a:spcPts val="600"/>
              </a:spcBef>
              <a:spcAft>
                <a:spcPts val="0"/>
              </a:spcAft>
            </a:pPr>
            <a:r>
              <a:rPr lang="en-US" sz="1000" dirty="0">
                <a:cs typeface="Arial" panose="020B0604020202020204" pitchFamily="34" charset="0"/>
              </a:rPr>
              <a:t>Ryan, D.; Meier, K.; Seitz, K.; Hanson, K.; Morales, D.; Palmer, D.; Hanson, B.; Goodwin, P.; Newell, R.; Holmes, R.; Thompson, D,; Werner, J. “Infrared Quantum Ghost Imaging of Living and Undisturbed Plants.” </a:t>
            </a:r>
            <a:r>
              <a:rPr lang="en-US" sz="1000" i="1" dirty="0">
                <a:cs typeface="Arial" panose="020B0604020202020204" pitchFamily="34" charset="0"/>
              </a:rPr>
              <a:t>Optica</a:t>
            </a:r>
            <a:r>
              <a:rPr lang="en-US" sz="1000" dirty="0">
                <a:cs typeface="Arial" panose="020B0604020202020204" pitchFamily="34" charset="0"/>
              </a:rPr>
              <a:t>, 2024. </a:t>
            </a:r>
          </a:p>
        </p:txBody>
      </p:sp>
      <p:sp>
        <p:nvSpPr>
          <p:cNvPr id="25" name="TextBox 24">
            <a:extLst>
              <a:ext uri="{FF2B5EF4-FFF2-40B4-BE49-F238E27FC236}">
                <a16:creationId xmlns:a16="http://schemas.microsoft.com/office/drawing/2014/main" id="{C305734B-C473-4428-A1A0-2D2513B567F5}"/>
              </a:ext>
            </a:extLst>
          </p:cNvPr>
          <p:cNvSpPr txBox="1"/>
          <p:nvPr/>
        </p:nvSpPr>
        <p:spPr>
          <a:xfrm>
            <a:off x="192887" y="5251359"/>
            <a:ext cx="5903113" cy="849178"/>
          </a:xfrm>
          <a:prstGeom prst="rect">
            <a:avLst/>
          </a:prstGeom>
          <a:noFill/>
        </p:spPr>
        <p:txBody>
          <a:bodyPr wrap="square" rtlCol="0">
            <a:noAutofit/>
          </a:bodyPr>
          <a:lstStyle/>
          <a:p>
            <a:pPr marL="0" marR="0">
              <a:spcBef>
                <a:spcPts val="0"/>
              </a:spcBef>
              <a:spcAft>
                <a:spcPts val="0"/>
              </a:spcAft>
            </a:pPr>
            <a:r>
              <a:rPr lang="en-US" sz="1050" dirty="0">
                <a:effectLst/>
                <a:latin typeface="Calibri" panose="020F0502020204030204" pitchFamily="34" charset="0"/>
                <a:ea typeface="Times New Roman" panose="02020603050405020304" pitchFamily="18" charset="0"/>
                <a:cs typeface="Calibri" panose="020F0502020204030204" pitchFamily="34" charset="0"/>
              </a:rPr>
              <a:t>Left: Cartoon illustrating principles of quantum ghost imaging. Top Middle: Picture of sorghum plant in quantum ghost microscope. Top Right: Quantum ghost microscope transmission image of live sorghum leaf. Bright spots are rows of stomata.  </a:t>
            </a:r>
          </a:p>
          <a:p>
            <a:pPr marL="0" marR="0">
              <a:spcBef>
                <a:spcPts val="0"/>
              </a:spcBef>
              <a:spcAft>
                <a:spcPts val="0"/>
              </a:spcAft>
            </a:pPr>
            <a:r>
              <a:rPr lang="en-US" sz="1050" dirty="0">
                <a:effectLst/>
                <a:latin typeface="Calibri" panose="020F0502020204030204" pitchFamily="34" charset="0"/>
                <a:ea typeface="Times New Roman" panose="02020603050405020304" pitchFamily="18" charset="0"/>
                <a:cs typeface="Calibri" panose="020F0502020204030204" pitchFamily="34" charset="0"/>
              </a:rPr>
              <a:t>Bottom: Quantum ghost images of binary test targets, including a ghost from Pac-Man (Bottom middle) and the Los Alamos National Laboratory logo (Bottom right). </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BDAA81CE-9F8C-D763-C1C1-C055CEB817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809" y="6318504"/>
            <a:ext cx="567442" cy="566928"/>
          </a:xfrm>
          <a:prstGeom prst="rect">
            <a:avLst/>
          </a:prstGeom>
        </p:spPr>
      </p:pic>
      <p:pic>
        <p:nvPicPr>
          <p:cNvPr id="4" name="Picture 3">
            <a:extLst>
              <a:ext uri="{FF2B5EF4-FFF2-40B4-BE49-F238E27FC236}">
                <a16:creationId xmlns:a16="http://schemas.microsoft.com/office/drawing/2014/main" id="{11E6D5B3-2B1B-6750-EB51-FAA12C06F7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3668" y="6425781"/>
            <a:ext cx="2103132" cy="411280"/>
          </a:xfrm>
          <a:prstGeom prst="rect">
            <a:avLst/>
          </a:prstGeom>
        </p:spPr>
      </p:pic>
      <p:pic>
        <p:nvPicPr>
          <p:cNvPr id="13" name="Picture 12" descr="A picture containing diagram&#10;&#10;Description automatically generated">
            <a:extLst>
              <a:ext uri="{FF2B5EF4-FFF2-40B4-BE49-F238E27FC236}">
                <a16:creationId xmlns:a16="http://schemas.microsoft.com/office/drawing/2014/main" id="{FA883970-5680-0BA2-1E2D-1FE4E61C21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322" y="2798640"/>
            <a:ext cx="5788242" cy="2492160"/>
          </a:xfrm>
          <a:prstGeom prst="rect">
            <a:avLst/>
          </a:prstGeom>
        </p:spPr>
      </p:pic>
      <p:sp>
        <p:nvSpPr>
          <p:cNvPr id="14" name="TextBox 13">
            <a:extLst>
              <a:ext uri="{FF2B5EF4-FFF2-40B4-BE49-F238E27FC236}">
                <a16:creationId xmlns:a16="http://schemas.microsoft.com/office/drawing/2014/main" id="{9043A69C-1F80-2C93-0A0F-766EA4AABD9C}"/>
              </a:ext>
            </a:extLst>
          </p:cNvPr>
          <p:cNvSpPr txBox="1"/>
          <p:nvPr/>
        </p:nvSpPr>
        <p:spPr>
          <a:xfrm>
            <a:off x="-63695" y="6075182"/>
            <a:ext cx="5007761" cy="267253"/>
          </a:xfrm>
          <a:prstGeom prst="rect">
            <a:avLst/>
          </a:prstGeom>
          <a:noFill/>
        </p:spPr>
        <p:txBody>
          <a:bodyPr wrap="square" rtlCol="0">
            <a:spAutoFit/>
          </a:bodyPr>
          <a:lstStyle/>
          <a:p>
            <a:pPr marL="0" marR="0">
              <a:lnSpc>
                <a:spcPct val="115000"/>
              </a:lnSpc>
              <a:spcBef>
                <a:spcPts val="0"/>
              </a:spcBef>
              <a:spcAft>
                <a:spcPts val="0"/>
              </a:spcAft>
            </a:pPr>
            <a:r>
              <a:rPr lang="en-US" sz="1050" dirty="0">
                <a:effectLst/>
                <a:latin typeface="Calibri" panose="020F0502020204030204" pitchFamily="34" charset="0"/>
                <a:ea typeface="Times New Roman" panose="02020603050405020304" pitchFamily="18" charset="0"/>
                <a:cs typeface="Calibri" panose="020F0502020204030204" pitchFamily="34" charset="0"/>
              </a:rPr>
              <a:t>Work was performed, in part, at the Center for Integrated Nanotechnologies.</a:t>
            </a:r>
            <a:endParaRPr lang="en-US" sz="105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0" name="Picture 19">
            <a:extLst>
              <a:ext uri="{FF2B5EF4-FFF2-40B4-BE49-F238E27FC236}">
                <a16:creationId xmlns:a16="http://schemas.microsoft.com/office/drawing/2014/main" id="{56FBDD18-FBF0-AA99-DCF5-A7A62268B26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512" t="23871" r="30120" b="24654"/>
          <a:stretch/>
        </p:blipFill>
        <p:spPr>
          <a:xfrm>
            <a:off x="6852508" y="6366813"/>
            <a:ext cx="1386105" cy="468558"/>
          </a:xfrm>
          <a:prstGeom prst="rect">
            <a:avLst/>
          </a:prstGeom>
        </p:spPr>
      </p:pic>
      <p:pic>
        <p:nvPicPr>
          <p:cNvPr id="7" name="Picture 6"/>
          <p:cNvPicPr>
            <a:picLocks noChangeAspect="1"/>
          </p:cNvPicPr>
          <p:nvPr/>
        </p:nvPicPr>
        <p:blipFill rotWithShape="1">
          <a:blip r:embed="rId7"/>
          <a:srcRect l="860" t="18571" r="933" b="17981"/>
          <a:stretch/>
        </p:blipFill>
        <p:spPr>
          <a:xfrm>
            <a:off x="8304322" y="6366813"/>
            <a:ext cx="1283437" cy="464344"/>
          </a:xfrm>
          <a:prstGeom prst="rect">
            <a:avLst/>
          </a:prstGeom>
        </p:spPr>
      </p:pic>
      <p:sp>
        <p:nvSpPr>
          <p:cNvPr id="8" name="TextBox 7"/>
          <p:cNvSpPr txBox="1"/>
          <p:nvPr/>
        </p:nvSpPr>
        <p:spPr>
          <a:xfrm>
            <a:off x="6048038" y="2716112"/>
            <a:ext cx="6228461" cy="956191"/>
          </a:xfrm>
          <a:prstGeom prst="rect">
            <a:avLst/>
          </a:prstGeom>
          <a:noFill/>
        </p:spPr>
        <p:txBody>
          <a:bodyPr wrap="square" rtlCol="0">
            <a:noAutofit/>
          </a:bodyPr>
          <a:lstStyle/>
          <a:p>
            <a:r>
              <a:rPr lang="en-US" sz="1400" dirty="0" smtClean="0"/>
              <a:t>including water </a:t>
            </a:r>
            <a:r>
              <a:rPr lang="en-US" sz="1400" dirty="0"/>
              <a:t>content and photosynthetic activity, even in low-light conditions. This capability is particularly beneficial for studying biofuel crops, where optimizing growth and health is essential for maximizing yield and sustainability.</a:t>
            </a:r>
          </a:p>
          <a:p>
            <a:endParaRPr lang="en-US" dirty="0"/>
          </a:p>
        </p:txBody>
      </p:sp>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779A9CC-1221-4480-B719-A3FDECFA9433}">
  <ds:schemaRefs>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d3abd939-9d94-49d1-925a-c93fb1ff4b6e"/>
    <ds:schemaRef ds:uri="http://purl.org/dc/elements/1.1/"/>
    <ds:schemaRef ds:uri="http://schemas.openxmlformats.org/package/2006/metadata/core-properties"/>
    <ds:schemaRef ds:uri="bc761791-33a0-47b7-8145-9d3c2515a3a0"/>
    <ds:schemaRef ds:uri="http://www.w3.org/XML/1998/namespace"/>
  </ds:schemaRefs>
</ds:datastoreItem>
</file>

<file path=customXml/itemProps3.xml><?xml version="1.0" encoding="utf-8"?>
<ds:datastoreItem xmlns:ds="http://schemas.openxmlformats.org/officeDocument/2006/customXml" ds:itemID="{E8521C20-9E33-48A5-B56C-6DBE0ADA37F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892</TotalTime>
  <Words>848</Words>
  <Application>Microsoft Office PowerPoint</Application>
  <PresentationFormat>Widescreen</PresentationFormat>
  <Paragraphs>28</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Arial Black</vt:lpstr>
      <vt:lpstr>Avenir Next LT Pro</vt:lpstr>
      <vt:lpstr>AvenirNext LT Pro Bold</vt:lpstr>
      <vt:lpstr>AvenirNext LT Pro Regular</vt:lpstr>
      <vt:lpstr>Calibri</vt:lpstr>
      <vt:lpstr>Segoe UI Black</vt:lpstr>
      <vt:lpstr>Times New Roman</vt:lpstr>
      <vt:lpstr>Wingdings</vt:lpstr>
      <vt:lpstr>Office Theme</vt:lpstr>
      <vt:lpstr>Infrared Quantum Ghost Imaging of Living and Undisturbed Plants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9</cp:revision>
  <dcterms:created xsi:type="dcterms:W3CDTF">2023-07-20T14:08:23Z</dcterms:created>
  <dcterms:modified xsi:type="dcterms:W3CDTF">2024-10-07T18:17:02Z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vt:lpwstr>
  </property>
  <property fmtid="{D5CDD505-2E9C-101B-9397-08002B2CF9AE}" pid="7" name="TriggerFlowInfo">
    <vt:lpwstr/>
  </property>
</Properties>
</file>