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B121F-CA29-4F4C-A6AC-B0F6DAAC89A1}" v="173" dt="2024-07-08T17:48:13.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443" autoAdjust="0"/>
  </p:normalViewPr>
  <p:slideViewPr>
    <p:cSldViewPr snapToGrid="0">
      <p:cViewPr varScale="1">
        <p:scale>
          <a:sx n="127" d="100"/>
          <a:sy n="127" d="100"/>
        </p:scale>
        <p:origin x="774"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tim Sarma" userId="efbbca8bcfc64bf3" providerId="LiveId" clId="{CE1B121F-CA29-4F4C-A6AC-B0F6DAAC89A1}"/>
    <pc:docChg chg="undo custSel modSld">
      <pc:chgData name="Raktim Sarma" userId="efbbca8bcfc64bf3" providerId="LiveId" clId="{CE1B121F-CA29-4F4C-A6AC-B0F6DAAC89A1}" dt="2024-07-08T18:01:50.295" v="656" actId="20577"/>
      <pc:docMkLst>
        <pc:docMk/>
      </pc:docMkLst>
      <pc:sldChg chg="modSp mod modNotesTx">
        <pc:chgData name="Raktim Sarma" userId="efbbca8bcfc64bf3" providerId="LiveId" clId="{CE1B121F-CA29-4F4C-A6AC-B0F6DAAC89A1}" dt="2024-07-08T18:01:50.295" v="656" actId="20577"/>
        <pc:sldMkLst>
          <pc:docMk/>
          <pc:sldMk cId="1930651402" sldId="1940"/>
        </pc:sldMkLst>
        <pc:spChg chg="mod">
          <ac:chgData name="Raktim Sarma" userId="efbbca8bcfc64bf3" providerId="LiveId" clId="{CE1B121F-CA29-4F4C-A6AC-B0F6DAAC89A1}" dt="2024-07-08T16:58:30.941" v="220" actId="1035"/>
          <ac:spMkLst>
            <pc:docMk/>
            <pc:sldMk cId="1930651402" sldId="1940"/>
            <ac:spMk id="2" creationId="{C0ED11C0-0B4E-4A9B-9978-226831B3CF02}"/>
          </ac:spMkLst>
        </pc:spChg>
        <pc:spChg chg="mod">
          <ac:chgData name="Raktim Sarma" userId="efbbca8bcfc64bf3" providerId="LiveId" clId="{CE1B121F-CA29-4F4C-A6AC-B0F6DAAC89A1}" dt="2024-07-08T16:50:24.197" v="50" actId="123"/>
          <ac:spMkLst>
            <pc:docMk/>
            <pc:sldMk cId="1930651402" sldId="1940"/>
            <ac:spMk id="5" creationId="{8E58DAE7-FAC5-48B9-861C-1B01EB5A8193}"/>
          </ac:spMkLst>
        </pc:spChg>
        <pc:spChg chg="mod">
          <ac:chgData name="Raktim Sarma" userId="efbbca8bcfc64bf3" providerId="LiveId" clId="{CE1B121F-CA29-4F4C-A6AC-B0F6DAAC89A1}" dt="2024-07-08T18:01:50.295" v="656" actId="20577"/>
          <ac:spMkLst>
            <pc:docMk/>
            <pc:sldMk cId="1930651402" sldId="1940"/>
            <ac:spMk id="6" creationId="{5B5AB4DC-C268-4277-A54D-5E68D1711C3C}"/>
          </ac:spMkLst>
        </pc:spChg>
        <pc:spChg chg="mod">
          <ac:chgData name="Raktim Sarma" userId="efbbca8bcfc64bf3" providerId="LiveId" clId="{CE1B121F-CA29-4F4C-A6AC-B0F6DAAC89A1}" dt="2024-07-08T17:46:47.840" v="262" actId="1038"/>
          <ac:spMkLst>
            <pc:docMk/>
            <pc:sldMk cId="1930651402" sldId="1940"/>
            <ac:spMk id="12" creationId="{59E5A144-7E9E-487C-8E31-0FE4415AA73E}"/>
          </ac:spMkLst>
        </pc:spChg>
        <pc:spChg chg="mod">
          <ac:chgData name="Raktim Sarma" userId="efbbca8bcfc64bf3" providerId="LiveId" clId="{CE1B121F-CA29-4F4C-A6AC-B0F6DAAC89A1}" dt="2024-07-08T17:46:37.757" v="258" actId="1035"/>
          <ac:spMkLst>
            <pc:docMk/>
            <pc:sldMk cId="1930651402" sldId="1940"/>
            <ac:spMk id="23" creationId="{61E319B0-40C1-4006-BDAD-053C6FD8ABA8}"/>
          </ac:spMkLst>
        </pc:spChg>
        <pc:spChg chg="mod ord">
          <ac:chgData name="Raktim Sarma" userId="efbbca8bcfc64bf3" providerId="LiveId" clId="{CE1B121F-CA29-4F4C-A6AC-B0F6DAAC89A1}" dt="2024-07-08T17:52:14.799" v="295" actId="6549"/>
          <ac:spMkLst>
            <pc:docMk/>
            <pc:sldMk cId="1930651402" sldId="1940"/>
            <ac:spMk id="25" creationId="{C305734B-C473-4428-A1A0-2D2513B567F5}"/>
          </ac:spMkLst>
        </pc:spChg>
        <pc:picChg chg="mod">
          <ac:chgData name="Raktim Sarma" userId="efbbca8bcfc64bf3" providerId="LiveId" clId="{CE1B121F-CA29-4F4C-A6AC-B0F6DAAC89A1}" dt="2024-07-08T17:47:49.660" v="274" actId="1037"/>
          <ac:picMkLst>
            <pc:docMk/>
            <pc:sldMk cId="1930651402" sldId="1940"/>
            <ac:picMk id="1026" creationId="{D6C764FB-970E-42B7-7685-0AD07DBC6A6F}"/>
          </ac:picMkLst>
        </pc:picChg>
        <pc:picChg chg="mod">
          <ac:chgData name="Raktim Sarma" userId="efbbca8bcfc64bf3" providerId="LiveId" clId="{CE1B121F-CA29-4F4C-A6AC-B0F6DAAC89A1}" dt="2024-07-08T17:47:52.226" v="275" actId="1076"/>
          <ac:picMkLst>
            <pc:docMk/>
            <pc:sldMk cId="1930651402" sldId="1940"/>
            <ac:picMk id="1028" creationId="{9860E84C-CD65-F141-AA7A-B2B8CC252647}"/>
          </ac:picMkLst>
        </pc:picChg>
        <pc:picChg chg="mod">
          <ac:chgData name="Raktim Sarma" userId="efbbca8bcfc64bf3" providerId="LiveId" clId="{CE1B121F-CA29-4F4C-A6AC-B0F6DAAC89A1}" dt="2024-07-08T17:48:04.778" v="278" actId="1076"/>
          <ac:picMkLst>
            <pc:docMk/>
            <pc:sldMk cId="1930651402" sldId="1940"/>
            <ac:picMk id="1030" creationId="{3CCFC344-F6F3-0AF5-1823-B5E3BFDF7F38}"/>
          </ac:picMkLst>
        </pc:picChg>
        <pc:picChg chg="mod">
          <ac:chgData name="Raktim Sarma" userId="efbbca8bcfc64bf3" providerId="LiveId" clId="{CE1B121F-CA29-4F4C-A6AC-B0F6DAAC89A1}" dt="2024-07-08T17:48:07.844" v="286" actId="1037"/>
          <ac:picMkLst>
            <pc:docMk/>
            <pc:sldMk cId="1930651402" sldId="1940"/>
            <ac:picMk id="1032" creationId="{4D97251C-C472-E1F5-067C-5CE20C7D8A91}"/>
          </ac:picMkLst>
        </pc:picChg>
        <pc:picChg chg="mod">
          <ac:chgData name="Raktim Sarma" userId="efbbca8bcfc64bf3" providerId="LiveId" clId="{CE1B121F-CA29-4F4C-A6AC-B0F6DAAC89A1}" dt="2024-07-08T17:48:13.595" v="291" actId="1037"/>
          <ac:picMkLst>
            <pc:docMk/>
            <pc:sldMk cId="1930651402" sldId="1940"/>
            <ac:picMk id="1034" creationId="{9AD576EA-EC3D-91CA-C4FA-739BD1C145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r>
              <a:rPr lang="en-US" b="0" i="0" dirty="0">
                <a:solidFill>
                  <a:srgbClr val="222222"/>
                </a:solidFill>
                <a:effectLst/>
                <a:highlight>
                  <a:srgbClr val="FFFFFF"/>
                </a:highlight>
                <a:latin typeface="Harding"/>
              </a:rPr>
              <a:t>Remote imaging and sensing systems are collecting ever increasing amounts of data. For example, modern lens designs are today capable of resolving greater than 10 gigapixels, while advances in camera frame-rate and hyperspectral imaging have made data acquisition rates of Terapixel/second a real possibility. The main bottlenecks preventing such high data-rate systems especially in remote systems are power consumption and data storage. In this work, we show that analog photonic encoders could address this challenge, enabling high-speed image compression using orders-of-magnitude lower power than digital electronics. Our approach relies on a silicon-photonics front-end to compress raw image data, foregoing energy-intensive image conditioning and reducing data storage requirements. The compression scheme uses a passive disordered photonic structure to perform kernel-type random projections of the raw image data with minimal power consumption and low latency. A back-end neural network can then reconstruct the original images with structural similarity exceeding 90%. This scheme has the potential to process data streams exceeding Terapixel/second using less than 100 </a:t>
            </a:r>
            <a:r>
              <a:rPr lang="en-US" b="0" i="0" dirty="0" err="1">
                <a:solidFill>
                  <a:srgbClr val="222222"/>
                </a:solidFill>
                <a:effectLst/>
                <a:highlight>
                  <a:srgbClr val="FFFFFF"/>
                </a:highlight>
                <a:latin typeface="Harding"/>
              </a:rPr>
              <a:t>fJ</a:t>
            </a:r>
            <a:r>
              <a:rPr lang="en-US" b="0" i="0" dirty="0">
                <a:solidFill>
                  <a:srgbClr val="222222"/>
                </a:solidFill>
                <a:effectLst/>
                <a:highlight>
                  <a:srgbClr val="FFFFFF"/>
                </a:highlight>
                <a:latin typeface="Harding"/>
              </a:rPr>
              <a:t>/pixel, providing a path to ultra-high-resolution remote data and image acquisition systems.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lang="en-US" b="0" i="0" dirty="0">
                <a:solidFill>
                  <a:srgbClr val="222222"/>
                </a:solidFill>
                <a:effectLst/>
                <a:highlight>
                  <a:srgbClr val="FFFFFF"/>
                </a:highlight>
                <a:latin typeface="Harding"/>
              </a:rPr>
              <a:t>This work was performed in part at the Center for Integrated Nanotechnologies, an Office of Science User Facility operated by the U.S. Department of Energy (DOE) Office of Science. This work was supported by the Laboratory Directed Research and Development program at Sandia National Laboratories, a </a:t>
            </a:r>
            <a:r>
              <a:rPr lang="en-US" b="0" i="0" dirty="0" err="1">
                <a:solidFill>
                  <a:srgbClr val="222222"/>
                </a:solidFill>
                <a:effectLst/>
                <a:highlight>
                  <a:srgbClr val="FFFFFF"/>
                </a:highlight>
                <a:latin typeface="Harding"/>
              </a:rPr>
              <a:t>multimission</a:t>
            </a:r>
            <a:r>
              <a:rPr lang="en-US" b="0" i="0" dirty="0">
                <a:solidFill>
                  <a:srgbClr val="222222"/>
                </a:solidFill>
                <a:effectLst/>
                <a:highlight>
                  <a:srgbClr val="FFFFFF"/>
                </a:highlight>
                <a:latin typeface="Harding"/>
              </a:rPr>
              <a:t> laboratory managed and operated by National Technology and Engineering Solutions of Sandia, LLC, a wholly owned subsidiary of Honeywell International, Inc., for the U.S. Department of Energy’s National Nuclear Security Administration under contract DE-NA-003525. This paper describes objective technical results and analysis. Any subjective views or opinions that might be expressed in the paper do not necessarily represent the views of the U.S. Department of Energy or the United States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https://www.nature.com/articles/s41467-024-48099-2#Ack1</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7/26/2024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7/26/2024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t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tiff"/><Relationship Id="rId4" Type="http://schemas.openxmlformats.org/officeDocument/2006/relationships/image" Target="../media/image6.png"/><Relationship Id="rId9"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23891" y="76429"/>
            <a:ext cx="12173444" cy="730775"/>
          </a:xfrm>
        </p:spPr>
        <p:txBody>
          <a:bodyPr>
            <a:noAutofit/>
          </a:bodyPr>
          <a:lstStyle/>
          <a:p>
            <a:pPr algn="ctr"/>
            <a:r>
              <a:rPr lang="en-US" sz="2800" dirty="0"/>
              <a:t>Integrated Photonic Encoders for Ultrafast </a:t>
            </a:r>
            <a:r>
              <a:rPr lang="en-US" sz="2800" dirty="0" smtClean="0"/>
              <a:t/>
            </a:r>
            <a:br>
              <a:rPr lang="en-US" sz="2800" dirty="0" smtClean="0"/>
            </a:br>
            <a:r>
              <a:rPr lang="en-US" sz="2800" dirty="0" smtClean="0"/>
              <a:t>and </a:t>
            </a:r>
            <a:r>
              <a:rPr lang="en-US" sz="2800" dirty="0"/>
              <a:t>Low Power Image Processing</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6007112" y="1278945"/>
            <a:ext cx="620197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b="1" dirty="0">
                <a:latin typeface="+mj-lt"/>
                <a:ea typeface="Calibri" pitchFamily="34" charset="0"/>
                <a:cs typeface="Calibri"/>
              </a:rPr>
              <a:t>Scientific Achievement</a:t>
            </a:r>
          </a:p>
          <a:p>
            <a:r>
              <a:rPr lang="en-US" dirty="0" smtClean="0">
                <a:latin typeface="+mj-lt"/>
              </a:rPr>
              <a:t>A novel </a:t>
            </a:r>
            <a:r>
              <a:rPr lang="en-US" dirty="0">
                <a:latin typeface="+mj-lt"/>
              </a:rPr>
              <a:t>analog photonic approach for low power and high-speed image compression and denoising.</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964348" y="2273765"/>
            <a:ext cx="6353203" cy="1508105"/>
          </a:xfrm>
          <a:prstGeom prst="rect">
            <a:avLst/>
          </a:prstGeom>
          <a:noFill/>
        </p:spPr>
        <p:txBody>
          <a:bodyPr wrap="square" rtlCol="0">
            <a:spAutoFit/>
          </a:bodyPr>
          <a:lstStyle/>
          <a:p>
            <a:r>
              <a:rPr lang="en-US" altLang="ja-JP" sz="2000" b="1" dirty="0">
                <a:latin typeface="+mj-lt"/>
                <a:ea typeface="Calibri" pitchFamily="34" charset="0"/>
                <a:cs typeface="Calibri"/>
              </a:rPr>
              <a:t>Significance and Impact</a:t>
            </a:r>
          </a:p>
          <a:p>
            <a:r>
              <a:rPr lang="en-US" dirty="0">
                <a:latin typeface="+mj-lt"/>
              </a:rPr>
              <a:t>S</a:t>
            </a:r>
            <a:r>
              <a:rPr lang="en-US" dirty="0" smtClean="0">
                <a:latin typeface="+mj-lt"/>
              </a:rPr>
              <a:t>ilicon </a:t>
            </a:r>
            <a:r>
              <a:rPr lang="en-US" dirty="0">
                <a:latin typeface="+mj-lt"/>
              </a:rPr>
              <a:t>photonics-based approach implemented on a CMOS compatible platform utilizes significantly smaller number of mathematical operations for compression resulting in 100x lower power and latency compared to digital approaches.</a:t>
            </a:r>
            <a:endParaRPr lang="en-US" altLang="ja-JP"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117571" y="5735603"/>
            <a:ext cx="5895533" cy="672176"/>
          </a:xfrm>
          <a:prstGeom prst="rect">
            <a:avLst/>
          </a:prstGeom>
          <a:noFill/>
        </p:spPr>
        <p:txBody>
          <a:bodyPr wrap="square">
            <a:noAutofit/>
          </a:bodyPr>
          <a:lstStyle/>
          <a:p>
            <a:r>
              <a:rPr lang="en-US" sz="1000" dirty="0"/>
              <a:t>Wang, X.; Redding, B.; Karl, N.; Long, C.; Zhu, Z.; </a:t>
            </a:r>
            <a:r>
              <a:rPr lang="en-US" sz="1000" dirty="0" err="1"/>
              <a:t>Skowronek</a:t>
            </a:r>
            <a:r>
              <a:rPr lang="en-US" sz="1000" dirty="0"/>
              <a:t>, J.; Pang, S.; Brady, D.; </a:t>
            </a:r>
            <a:r>
              <a:rPr lang="en-US" sz="1000" dirty="0" err="1"/>
              <a:t>Sarma</a:t>
            </a:r>
            <a:r>
              <a:rPr lang="en-US" sz="1000" dirty="0"/>
              <a:t>, R. Integrated Photonic Encoder for Low Power and High-Speed Image Processing. </a:t>
            </a:r>
            <a:r>
              <a:rPr lang="en-US" sz="1000" i="1" dirty="0"/>
              <a:t>Nature Communications</a:t>
            </a:r>
            <a:r>
              <a:rPr lang="en-US" sz="1000" dirty="0"/>
              <a:t> </a:t>
            </a:r>
            <a:r>
              <a:rPr lang="en-US" sz="1000" b="1" dirty="0"/>
              <a:t>2024</a:t>
            </a:r>
            <a:r>
              <a:rPr lang="en-US" sz="1000" dirty="0"/>
              <a:t>, </a:t>
            </a:r>
            <a:r>
              <a:rPr lang="en-US" sz="1000" i="1" dirty="0"/>
              <a:t>15</a:t>
            </a:r>
            <a:r>
              <a:rPr lang="en-US" sz="1000" dirty="0"/>
              <a:t> (1). DOI:10.1038/s41467-024-48099-2. </a:t>
            </a:r>
            <a:endParaRPr lang="en-US" sz="1000" dirty="0">
              <a:effectLst/>
            </a:endParaRPr>
          </a:p>
        </p:txBody>
      </p:sp>
      <p:pic>
        <p:nvPicPr>
          <p:cNvPr id="1026" name="Picture 2" descr="CINT">
            <a:extLst>
              <a:ext uri="{FF2B5EF4-FFF2-40B4-BE49-F238E27FC236}">
                <a16:creationId xmlns:a16="http://schemas.microsoft.com/office/drawing/2014/main" id="{D6C764FB-970E-42B7-7685-0AD07DBC6A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133" y="6331604"/>
            <a:ext cx="494203" cy="4937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lege of Optics and Photonics ...">
            <a:extLst>
              <a:ext uri="{FF2B5EF4-FFF2-40B4-BE49-F238E27FC236}">
                <a16:creationId xmlns:a16="http://schemas.microsoft.com/office/drawing/2014/main" id="{3CCFC344-F6F3-0AF5-1823-B5E3BFDF7F3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26" b="8804"/>
          <a:stretch/>
        </p:blipFill>
        <p:spPr bwMode="auto">
          <a:xfrm>
            <a:off x="5328724" y="6347902"/>
            <a:ext cx="611183" cy="491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 Naval Research Laboratory ...">
            <a:extLst>
              <a:ext uri="{FF2B5EF4-FFF2-40B4-BE49-F238E27FC236}">
                <a16:creationId xmlns:a16="http://schemas.microsoft.com/office/drawing/2014/main" id="{4D97251C-C472-E1F5-067C-5CE20C7D8A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7112" y="6347902"/>
            <a:ext cx="491206" cy="491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versity of Arizona Logo and symbol ...">
            <a:extLst>
              <a:ext uri="{FF2B5EF4-FFF2-40B4-BE49-F238E27FC236}">
                <a16:creationId xmlns:a16="http://schemas.microsoft.com/office/drawing/2014/main" id="{9AD576EA-EC3D-91CA-C4FA-739BD1C145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977" b="17923"/>
          <a:stretch/>
        </p:blipFill>
        <p:spPr bwMode="auto">
          <a:xfrm>
            <a:off x="6575562" y="6352184"/>
            <a:ext cx="1818191" cy="486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AB4DC-C268-4277-A54D-5E68D1711C3C}"/>
              </a:ext>
            </a:extLst>
          </p:cNvPr>
          <p:cNvSpPr txBox="1"/>
          <p:nvPr/>
        </p:nvSpPr>
        <p:spPr>
          <a:xfrm>
            <a:off x="5939907" y="3863296"/>
            <a:ext cx="6403320" cy="1872307"/>
          </a:xfrm>
          <a:prstGeom prst="rect">
            <a:avLst/>
          </a:prstGeom>
          <a:noFill/>
        </p:spPr>
        <p:txBody>
          <a:bodyPr wrap="square" rtlCol="0">
            <a:spAutoFit/>
          </a:bodyPr>
          <a:lstStyle/>
          <a:p>
            <a:pPr>
              <a:spcAft>
                <a:spcPts val="100"/>
              </a:spcAft>
            </a:pPr>
            <a:r>
              <a:rPr lang="en-US" altLang="ja-JP" b="1" dirty="0">
                <a:latin typeface="+mj-lt"/>
                <a:ea typeface="Calibri" pitchFamily="34" charset="0"/>
                <a:cs typeface="Calibri"/>
              </a:rPr>
              <a:t>Research Details</a:t>
            </a:r>
          </a:p>
          <a:p>
            <a:pPr marL="182880" lvl="1" indent="-182880" fontAlgn="base">
              <a:spcAft>
                <a:spcPts val="100"/>
              </a:spcAft>
              <a:buFont typeface="Arial" panose="020B0604020202020204" pitchFamily="34" charset="0"/>
              <a:buChar char="•"/>
            </a:pPr>
            <a:r>
              <a:rPr lang="en-US" sz="1600" dirty="0">
                <a:latin typeface="+mj-lt"/>
              </a:rPr>
              <a:t>E</a:t>
            </a:r>
            <a:r>
              <a:rPr lang="en-US" sz="1600" dirty="0" smtClean="0">
                <a:latin typeface="+mj-lt"/>
              </a:rPr>
              <a:t>ncoding </a:t>
            </a:r>
            <a:r>
              <a:rPr lang="en-US" sz="1600" dirty="0">
                <a:latin typeface="+mj-lt"/>
              </a:rPr>
              <a:t>approach is based on an autoencoder framework </a:t>
            </a:r>
            <a:r>
              <a:rPr lang="en-US" sz="1600" dirty="0" smtClean="0">
                <a:latin typeface="+mj-lt"/>
              </a:rPr>
              <a:t>where </a:t>
            </a:r>
            <a:r>
              <a:rPr lang="en-US" sz="1600" dirty="0">
                <a:latin typeface="+mj-lt"/>
              </a:rPr>
              <a:t>an analog silicon photonics-based encoder performs random encodings of blocks of images for compression. </a:t>
            </a:r>
          </a:p>
          <a:p>
            <a:pPr marL="182880" lvl="1" indent="-182880" fontAlgn="base">
              <a:spcAft>
                <a:spcPts val="100"/>
              </a:spcAft>
              <a:buFont typeface="Arial" panose="020B0604020202020204" pitchFamily="34" charset="0"/>
              <a:buChar char="•"/>
            </a:pPr>
            <a:r>
              <a:rPr lang="en-US" sz="1600" dirty="0">
                <a:latin typeface="+mj-lt"/>
              </a:rPr>
              <a:t>This approach can perform compression with ~ 100x fewer mathematical operations compared to JPEG and can allow 4X larger compression ratios compared to JPEG.</a:t>
            </a:r>
          </a:p>
        </p:txBody>
      </p:sp>
      <p:pic>
        <p:nvPicPr>
          <p:cNvPr id="1036" name="Picture 12" descr="AIM Photonics">
            <a:extLst>
              <a:ext uri="{FF2B5EF4-FFF2-40B4-BE49-F238E27FC236}">
                <a16:creationId xmlns:a16="http://schemas.microsoft.com/office/drawing/2014/main" id="{CB9D79AC-523E-4756-F711-1405D9ED59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0265" y="6347902"/>
            <a:ext cx="1221426" cy="4912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up of a microscope&#10;&#10;Description automatically generated">
            <a:extLst>
              <a:ext uri="{FF2B5EF4-FFF2-40B4-BE49-F238E27FC236}">
                <a16:creationId xmlns:a16="http://schemas.microsoft.com/office/drawing/2014/main" id="{C0876DFA-2786-AC70-6730-82C0949F7D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664" y="1445574"/>
            <a:ext cx="2245928" cy="1908485"/>
          </a:xfrm>
          <a:prstGeom prst="rect">
            <a:avLst/>
          </a:prstGeom>
        </p:spPr>
      </p:pic>
      <p:pic>
        <p:nvPicPr>
          <p:cNvPr id="28" name="Picture 27" descr="A blue rectangular object with black text&#10;&#10;Description automatically generated">
            <a:extLst>
              <a:ext uri="{FF2B5EF4-FFF2-40B4-BE49-F238E27FC236}">
                <a16:creationId xmlns:a16="http://schemas.microsoft.com/office/drawing/2014/main" id="{25937E16-AA5E-0502-38B5-DB85096703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93" y="3493130"/>
            <a:ext cx="2371788" cy="867641"/>
          </a:xfrm>
          <a:prstGeom prst="rect">
            <a:avLst/>
          </a:prstGeom>
        </p:spPr>
      </p:pic>
      <p:sp>
        <p:nvSpPr>
          <p:cNvPr id="25" name="TextBox 24">
            <a:extLst>
              <a:ext uri="{FF2B5EF4-FFF2-40B4-BE49-F238E27FC236}">
                <a16:creationId xmlns:a16="http://schemas.microsoft.com/office/drawing/2014/main" id="{C305734B-C473-4428-A1A0-2D2513B567F5}"/>
              </a:ext>
            </a:extLst>
          </p:cNvPr>
          <p:cNvSpPr txBox="1"/>
          <p:nvPr/>
        </p:nvSpPr>
        <p:spPr>
          <a:xfrm>
            <a:off x="135663" y="5000011"/>
            <a:ext cx="5651785" cy="936237"/>
          </a:xfrm>
          <a:prstGeom prst="rect">
            <a:avLst/>
          </a:prstGeom>
          <a:noFill/>
        </p:spPr>
        <p:txBody>
          <a:bodyPr wrap="square" rtlCol="0">
            <a:noAutofit/>
          </a:bodyPr>
          <a:lstStyle/>
          <a:p>
            <a:r>
              <a:rPr lang="en-US" sz="1200" dirty="0"/>
              <a:t>The image is optically encoded block-wise and then transformed using a photonic encoder that performs a kernel-type random projection. Scanning electron micrograph of the encoder and an optical measurement is shown on left. An example of  compressed and denoised image  using experimentally measured encoding matrices is shown on the right. </a:t>
            </a:r>
          </a:p>
        </p:txBody>
      </p:sp>
      <p:pic>
        <p:nvPicPr>
          <p:cNvPr id="26" name="Picture 25" descr="A collage of images of a leopard&#10;&#10;Description automatically generated">
            <a:extLst>
              <a:ext uri="{FF2B5EF4-FFF2-40B4-BE49-F238E27FC236}">
                <a16:creationId xmlns:a16="http://schemas.microsoft.com/office/drawing/2014/main" id="{671CF85F-7F9B-0AFB-049E-4DA07E6CCC52}"/>
              </a:ext>
            </a:extLst>
          </p:cNvPr>
          <p:cNvPicPr>
            <a:picLocks/>
          </p:cNvPicPr>
          <p:nvPr/>
        </p:nvPicPr>
        <p:blipFill rotWithShape="1">
          <a:blip r:embed="rId10">
            <a:extLst>
              <a:ext uri="{28A0092B-C50C-407E-A947-70E740481C1C}">
                <a14:useLocalDpi xmlns:a14="http://schemas.microsoft.com/office/drawing/2010/main" val="0"/>
              </a:ext>
            </a:extLst>
          </a:blip>
          <a:srcRect l="81623" t="11726" r="2779" b="62649"/>
          <a:stretch/>
        </p:blipFill>
        <p:spPr bwMode="auto">
          <a:xfrm>
            <a:off x="4284833" y="1393783"/>
            <a:ext cx="1463040" cy="1514808"/>
          </a:xfrm>
          <a:prstGeom prst="rect">
            <a:avLst/>
          </a:prstGeom>
          <a:noFill/>
          <a:ln>
            <a:noFill/>
          </a:ln>
        </p:spPr>
      </p:pic>
      <p:sp>
        <p:nvSpPr>
          <p:cNvPr id="4" name="TextBox 3"/>
          <p:cNvSpPr txBox="1"/>
          <p:nvPr/>
        </p:nvSpPr>
        <p:spPr>
          <a:xfrm>
            <a:off x="3280408" y="1073086"/>
            <a:ext cx="1651414" cy="338554"/>
          </a:xfrm>
          <a:prstGeom prst="rect">
            <a:avLst/>
          </a:prstGeom>
          <a:noFill/>
        </p:spPr>
        <p:txBody>
          <a:bodyPr wrap="none" rtlCol="0">
            <a:spAutoFit/>
          </a:bodyPr>
          <a:lstStyle/>
          <a:p>
            <a:r>
              <a:rPr lang="en-US" sz="1600" dirty="0" smtClean="0"/>
              <a:t>4X Compressed</a:t>
            </a:r>
            <a:endParaRPr lang="en-US" sz="1600" dirty="0"/>
          </a:p>
        </p:txBody>
      </p:sp>
      <p:sp>
        <p:nvSpPr>
          <p:cNvPr id="27" name="TextBox 26"/>
          <p:cNvSpPr txBox="1"/>
          <p:nvPr/>
        </p:nvSpPr>
        <p:spPr>
          <a:xfrm>
            <a:off x="3580971" y="3063838"/>
            <a:ext cx="1050288" cy="338554"/>
          </a:xfrm>
          <a:prstGeom prst="rect">
            <a:avLst/>
          </a:prstGeom>
          <a:noFill/>
        </p:spPr>
        <p:txBody>
          <a:bodyPr wrap="none" rtlCol="0">
            <a:spAutoFit/>
          </a:bodyPr>
          <a:lstStyle/>
          <a:p>
            <a:r>
              <a:rPr lang="en-US" sz="1600" dirty="0" err="1" smtClean="0"/>
              <a:t>Denoised</a:t>
            </a:r>
            <a:endParaRPr lang="en-US" sz="1600" dirty="0"/>
          </a:p>
        </p:txBody>
      </p:sp>
      <p:pic>
        <p:nvPicPr>
          <p:cNvPr id="30" name="Picture 29" descr="A collage of images of a leopard&#10;&#10;Description automatically generated">
            <a:extLst>
              <a:ext uri="{FF2B5EF4-FFF2-40B4-BE49-F238E27FC236}">
                <a16:creationId xmlns:a16="http://schemas.microsoft.com/office/drawing/2014/main" id="{671CF85F-7F9B-0AFB-049E-4DA07E6CCC52}"/>
              </a:ext>
            </a:extLst>
          </p:cNvPr>
          <p:cNvPicPr>
            <a:picLocks/>
          </p:cNvPicPr>
          <p:nvPr/>
        </p:nvPicPr>
        <p:blipFill rotWithShape="1">
          <a:blip r:embed="rId10">
            <a:extLst>
              <a:ext uri="{28A0092B-C50C-407E-A947-70E740481C1C}">
                <a14:useLocalDpi xmlns:a14="http://schemas.microsoft.com/office/drawing/2010/main" val="0"/>
              </a:ext>
            </a:extLst>
          </a:blip>
          <a:srcRect l="74494" t="49035" r="2772" b="10982"/>
          <a:stretch/>
        </p:blipFill>
        <p:spPr bwMode="auto">
          <a:xfrm>
            <a:off x="4299203" y="3436620"/>
            <a:ext cx="1463040" cy="1463040"/>
          </a:xfrm>
          <a:prstGeom prst="rect">
            <a:avLst/>
          </a:prstGeom>
          <a:noFill/>
          <a:ln>
            <a:noFill/>
          </a:ln>
        </p:spPr>
      </p:pic>
      <p:pic>
        <p:nvPicPr>
          <p:cNvPr id="31" name="Picture 30" descr="A collage of images of a leopard&#10;&#10;Description automatically generated">
            <a:extLst>
              <a:ext uri="{FF2B5EF4-FFF2-40B4-BE49-F238E27FC236}">
                <a16:creationId xmlns:a16="http://schemas.microsoft.com/office/drawing/2014/main" id="{671CF85F-7F9B-0AFB-049E-4DA07E6CCC52}"/>
              </a:ext>
            </a:extLst>
          </p:cNvPr>
          <p:cNvPicPr>
            <a:picLocks noChangeAspect="1"/>
          </p:cNvPicPr>
          <p:nvPr/>
        </p:nvPicPr>
        <p:blipFill rotWithShape="1">
          <a:blip r:embed="rId10">
            <a:extLst>
              <a:ext uri="{28A0092B-C50C-407E-A947-70E740481C1C}">
                <a14:useLocalDpi xmlns:a14="http://schemas.microsoft.com/office/drawing/2010/main" val="0"/>
              </a:ext>
            </a:extLst>
          </a:blip>
          <a:srcRect l="47382" t="2545" r="30181" b="57496"/>
          <a:stretch/>
        </p:blipFill>
        <p:spPr bwMode="auto">
          <a:xfrm>
            <a:off x="2531602" y="1390492"/>
            <a:ext cx="1463040" cy="1518099"/>
          </a:xfrm>
          <a:prstGeom prst="rect">
            <a:avLst/>
          </a:prstGeom>
          <a:noFill/>
          <a:ln>
            <a:noFill/>
          </a:ln>
        </p:spPr>
      </p:pic>
      <p:pic>
        <p:nvPicPr>
          <p:cNvPr id="29" name="Picture 28" descr="A collage of images of a leopard&#10;&#10;Description automatically generated">
            <a:extLst>
              <a:ext uri="{FF2B5EF4-FFF2-40B4-BE49-F238E27FC236}">
                <a16:creationId xmlns:a16="http://schemas.microsoft.com/office/drawing/2014/main" id="{671CF85F-7F9B-0AFB-049E-4DA07E6CCC52}"/>
              </a:ext>
            </a:extLst>
          </p:cNvPr>
          <p:cNvPicPr>
            <a:picLocks/>
          </p:cNvPicPr>
          <p:nvPr/>
        </p:nvPicPr>
        <p:blipFill rotWithShape="1">
          <a:blip r:embed="rId10">
            <a:extLst>
              <a:ext uri="{28A0092B-C50C-407E-A947-70E740481C1C}">
                <a14:useLocalDpi xmlns:a14="http://schemas.microsoft.com/office/drawing/2010/main" val="0"/>
              </a:ext>
            </a:extLst>
          </a:blip>
          <a:srcRect l="47691" t="56752" r="38494" b="18632"/>
          <a:stretch/>
        </p:blipFill>
        <p:spPr bwMode="auto">
          <a:xfrm>
            <a:off x="2531602" y="3436620"/>
            <a:ext cx="1463040" cy="1463040"/>
          </a:xfrm>
          <a:prstGeom prst="rect">
            <a:avLst/>
          </a:prstGeom>
          <a:noFill/>
          <a:ln w="3175">
            <a:solidFill>
              <a:schemeClr val="tx1"/>
            </a:solidFill>
          </a:ln>
        </p:spPr>
      </p:pic>
      <p:sp>
        <p:nvSpPr>
          <p:cNvPr id="7" name="TextBox 6"/>
          <p:cNvSpPr txBox="1"/>
          <p:nvPr/>
        </p:nvSpPr>
        <p:spPr>
          <a:xfrm>
            <a:off x="-31992" y="6072023"/>
            <a:ext cx="4426212" cy="246221"/>
          </a:xfrm>
          <a:prstGeom prst="rect">
            <a:avLst/>
          </a:prstGeom>
          <a:noFill/>
        </p:spPr>
        <p:txBody>
          <a:bodyPr wrap="none" rtlCol="0">
            <a:spAutoFit/>
          </a:bodyPr>
          <a:lstStyle/>
          <a:p>
            <a:r>
              <a:rPr lang="en-US" sz="1000" dirty="0" smtClean="0"/>
              <a:t>Work was performed, in part, at the Center for Integrated Nanotechnologies</a:t>
            </a:r>
            <a:endParaRPr lang="en-US" sz="1000" dirty="0"/>
          </a:p>
        </p:txBody>
      </p:sp>
      <p:sp>
        <p:nvSpPr>
          <p:cNvPr id="8" name="Right Arrow 7"/>
          <p:cNvSpPr/>
          <p:nvPr/>
        </p:nvSpPr>
        <p:spPr>
          <a:xfrm>
            <a:off x="3933443" y="2073243"/>
            <a:ext cx="365760" cy="1746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3947044" y="4130980"/>
            <a:ext cx="365760" cy="1746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t="32448" b="32129"/>
          <a:stretch/>
        </p:blipFill>
        <p:spPr>
          <a:xfrm>
            <a:off x="3868098" y="6325304"/>
            <a:ext cx="1507095" cy="533859"/>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d3abd939-9d94-49d1-925a-c93fb1ff4b6e"/>
    <ds:schemaRef ds:uri="http://schemas.microsoft.com/office/2006/metadata/properties"/>
    <ds:schemaRef ds:uri="http://purl.org/dc/terms/"/>
    <ds:schemaRef ds:uri="http://schemas.microsoft.com/office/infopath/2007/PartnerControls"/>
    <ds:schemaRef ds:uri="bc761791-33a0-47b7-8145-9d3c2515a3a0"/>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10113</TotalTime>
  <Words>575</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Harding</vt:lpstr>
      <vt:lpstr>Segoe UI Black</vt:lpstr>
      <vt:lpstr>Wingdings</vt:lpstr>
      <vt:lpstr>Office Theme</vt:lpstr>
      <vt:lpstr>Integrated Photonic Encoders for Ultrafast  and Low Power Image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11</cp:revision>
  <dcterms:created xsi:type="dcterms:W3CDTF">2023-07-20T14:08:23Z</dcterms:created>
  <dcterms:modified xsi:type="dcterms:W3CDTF">2024-07-26T16:32:15Z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