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1"/>
    <p:restoredTop sz="71528"/>
  </p:normalViewPr>
  <p:slideViewPr>
    <p:cSldViewPr snapToGrid="0">
      <p:cViewPr varScale="1">
        <p:scale>
          <a:sx n="65" d="100"/>
          <a:sy n="65" d="100"/>
        </p:scale>
        <p:origin x="528" y="78"/>
      </p:cViewPr>
      <p:guideLst/>
    </p:cSldViewPr>
  </p:slideViewPr>
  <p:notesTextViewPr>
    <p:cViewPr>
      <p:scale>
        <a:sx n="1" d="1"/>
        <a:sy n="1" d="1"/>
      </p:scale>
      <p:origin x="0" y="-1122"/>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kumimoji="0" lang="en-US" sz="1200" b="0" i="0" u="none" strike="noStrike" kern="1200" cap="none" spc="0" normalizeH="0" baseline="0" noProof="0" dirty="0">
                <a:ln>
                  <a:noFill/>
                </a:ln>
                <a:solidFill>
                  <a:prstClr val="black"/>
                </a:solidFill>
                <a:effectLst/>
                <a:uLnTx/>
                <a:uFillTx/>
                <a:latin typeface="Arial"/>
                <a:ea typeface="+mn-ea"/>
                <a:cs typeface="Arial"/>
              </a:rPr>
              <a:t>This study examines how current collector support chemistry in sodium metal batteries and electrodeposition rate affect the microstructure of plated sodium metal and its solid electrolyte interphase (SEI). The study looked at </a:t>
            </a:r>
            <a:r>
              <a:rPr kumimoji="0" lang="en-US" sz="1200" b="0" i="0" u="none" strike="noStrike" kern="1200" cap="none" spc="0" normalizeH="0" baseline="0" noProof="0" dirty="0" err="1">
                <a:ln>
                  <a:noFill/>
                </a:ln>
                <a:solidFill>
                  <a:prstClr val="black"/>
                </a:solidFill>
                <a:effectLst/>
                <a:uLnTx/>
                <a:uFillTx/>
                <a:latin typeface="Arial"/>
                <a:ea typeface="+mn-ea"/>
                <a:cs typeface="Arial"/>
              </a:rPr>
              <a:t>sodiophilic</a:t>
            </a:r>
            <a:r>
              <a:rPr kumimoji="0" lang="en-US" sz="1200" b="0" i="0" u="none" strike="noStrike" kern="1200" cap="none" spc="0" normalizeH="0" baseline="0" noProof="0" dirty="0">
                <a:ln>
                  <a:noFill/>
                </a:ln>
                <a:solidFill>
                  <a:prstClr val="black"/>
                </a:solidFill>
                <a:effectLst/>
                <a:uLnTx/>
                <a:uFillTx/>
                <a:latin typeface="Arial"/>
                <a:ea typeface="+mn-ea"/>
                <a:cs typeface="Arial"/>
              </a:rPr>
              <a:t> intermetallic Na2Te as a novel current collector vs. </a:t>
            </a:r>
            <a:r>
              <a:rPr kumimoji="0" lang="en-US" sz="1200" b="0" i="0" u="none" strike="noStrike" kern="1200" cap="none" spc="0" normalizeH="0" baseline="0" noProof="0" dirty="0" err="1">
                <a:ln>
                  <a:noFill/>
                </a:ln>
                <a:solidFill>
                  <a:prstClr val="black"/>
                </a:solidFill>
                <a:effectLst/>
                <a:uLnTx/>
                <a:uFillTx/>
                <a:latin typeface="Arial"/>
                <a:ea typeface="+mn-ea"/>
                <a:cs typeface="Arial"/>
              </a:rPr>
              <a:t>sodiophobic</a:t>
            </a:r>
            <a:r>
              <a:rPr kumimoji="0" lang="en-US" sz="1200" b="0" i="0" u="none" strike="noStrike" kern="1200" cap="none" spc="0" normalizeH="0" baseline="0" noProof="0" dirty="0">
                <a:ln>
                  <a:noFill/>
                </a:ln>
                <a:solidFill>
                  <a:prstClr val="black"/>
                </a:solidFill>
                <a:effectLst/>
                <a:uLnTx/>
                <a:uFillTx/>
                <a:latin typeface="Arial"/>
                <a:ea typeface="+mn-ea"/>
                <a:cs typeface="Arial"/>
              </a:rPr>
              <a:t> baseline Cu). The capacity and currents studied were representative of commercially relevant mass loading in anode-free sodium metal battery (AFSMBs). This study was multimodal, incorporating synchrotron X-ray </a:t>
            </a:r>
            <a:r>
              <a:rPr kumimoji="0" lang="en-US" sz="1200" b="0" i="0" u="none" strike="noStrike" kern="1200" cap="none" spc="0" normalizeH="0" baseline="0" noProof="0" dirty="0" err="1">
                <a:ln>
                  <a:noFill/>
                </a:ln>
                <a:solidFill>
                  <a:prstClr val="black"/>
                </a:solidFill>
                <a:effectLst/>
                <a:uLnTx/>
                <a:uFillTx/>
                <a:latin typeface="Arial"/>
                <a:ea typeface="+mn-ea"/>
                <a:cs typeface="Arial"/>
              </a:rPr>
              <a:t>nanotomography</a:t>
            </a:r>
            <a:r>
              <a:rPr kumimoji="0" lang="en-US" sz="1200" b="0" i="0" u="none" strike="noStrike" kern="1200" cap="none" spc="0" normalizeH="0" baseline="0" noProof="0" dirty="0">
                <a:ln>
                  <a:noFill/>
                </a:ln>
                <a:solidFill>
                  <a:prstClr val="black"/>
                </a:solidFill>
                <a:effectLst/>
                <a:uLnTx/>
                <a:uFillTx/>
                <a:latin typeface="Arial"/>
                <a:ea typeface="+mn-ea"/>
                <a:cs typeface="Arial"/>
              </a:rPr>
              <a:t> and grazing-incidence wide-angle Xray scattering (GIWAXS) with with cryogenic focused ion beam (cryo-FIB) microscopy. Highlighted are major differences in film morphology, internal porosity, and crystallographic preferred orientation e.g. (110) vs. (100) and (211) with support and deposition rate. Within the SEI, sodium fluoride (</a:t>
            </a:r>
            <a:r>
              <a:rPr kumimoji="0" lang="en-US" sz="1200" b="0" i="0" u="none" strike="noStrike" kern="1200" cap="none" spc="0" normalizeH="0" baseline="0" noProof="0" dirty="0" err="1">
                <a:ln>
                  <a:noFill/>
                </a:ln>
                <a:solidFill>
                  <a:prstClr val="black"/>
                </a:solidFill>
                <a:effectLst/>
                <a:uLnTx/>
                <a:uFillTx/>
                <a:latin typeface="Arial"/>
                <a:ea typeface="+mn-ea"/>
                <a:cs typeface="Arial"/>
              </a:rPr>
              <a:t>NaF</a:t>
            </a:r>
            <a:r>
              <a:rPr kumimoji="0" lang="en-US" sz="1200" b="0" i="0" u="none" strike="noStrike" kern="1200" cap="none" spc="0" normalizeH="0" baseline="0" noProof="0" dirty="0">
                <a:ln>
                  <a:noFill/>
                </a:ln>
                <a:solidFill>
                  <a:prstClr val="black"/>
                </a:solidFill>
                <a:effectLst/>
                <a:uLnTx/>
                <a:uFillTx/>
                <a:latin typeface="Arial"/>
                <a:ea typeface="+mn-ea"/>
                <a:cs typeface="Arial"/>
              </a:rPr>
              <a:t>) is more prevalent with </a:t>
            </a:r>
            <a:r>
              <a:rPr kumimoji="0" lang="en-US" sz="1200" b="0" i="0" u="none" strike="noStrike" kern="1200" cap="none" spc="0" normalizeH="0" baseline="0" noProof="0" dirty="0" err="1">
                <a:ln>
                  <a:noFill/>
                </a:ln>
                <a:solidFill>
                  <a:prstClr val="black"/>
                </a:solidFill>
                <a:effectLst/>
                <a:uLnTx/>
                <a:uFillTx/>
                <a:latin typeface="Arial"/>
                <a:ea typeface="+mn-ea"/>
                <a:cs typeface="Arial"/>
              </a:rPr>
              <a:t>Te</a:t>
            </a:r>
            <a:r>
              <a:rPr kumimoji="0" lang="en-US" sz="1200" b="0" i="0" u="none" strike="noStrike" kern="1200" cap="none" spc="0" normalizeH="0" baseline="0" noProof="0" dirty="0">
                <a:ln>
                  <a:noFill/>
                </a:ln>
                <a:solidFill>
                  <a:prstClr val="black"/>
                </a:solidFill>
                <a:effectLst/>
                <a:uLnTx/>
                <a:uFillTx/>
                <a:latin typeface="Arial"/>
                <a:ea typeface="+mn-ea"/>
                <a:cs typeface="Arial"/>
              </a:rPr>
              <a:t>-Cu versus sodium hydride (</a:t>
            </a:r>
            <a:r>
              <a:rPr kumimoji="0" lang="en-US" sz="1200" b="0" i="0" u="none" strike="noStrike" kern="1200" cap="none" spc="0" normalizeH="0" baseline="0" noProof="0" dirty="0" err="1">
                <a:ln>
                  <a:noFill/>
                </a:ln>
                <a:solidFill>
                  <a:prstClr val="black"/>
                </a:solidFill>
                <a:effectLst/>
                <a:uLnTx/>
                <a:uFillTx/>
                <a:latin typeface="Arial"/>
                <a:ea typeface="+mn-ea"/>
                <a:cs typeface="Arial"/>
              </a:rPr>
              <a:t>NaH</a:t>
            </a:r>
            <a:r>
              <a:rPr kumimoji="0" lang="en-US" sz="1200" b="0" i="0" u="none" strike="noStrike" kern="1200" cap="none" spc="0" normalizeH="0" baseline="0" noProof="0" dirty="0">
                <a:ln>
                  <a:noFill/>
                </a:ln>
                <a:solidFill>
                  <a:prstClr val="black"/>
                </a:solidFill>
                <a:effectLst/>
                <a:uLnTx/>
                <a:uFillTx/>
                <a:latin typeface="Arial"/>
                <a:ea typeface="+mn-ea"/>
                <a:cs typeface="Arial"/>
              </a:rPr>
              <a:t>) and sodium hydroxide (NaOH) with baseline Cu. Due to competitive grain growth the preferred orientation of sodium crystallites depends on film thickness. Mesoscale modelling delineates the role of SEI (ionic conductivity, morphology) on electrodeposit growth and onset of electrochemical instability. This study presents </a:t>
            </a:r>
            <a:r>
              <a:rPr lang="en-US" i="0" dirty="0">
                <a:effectLst/>
                <a:latin typeface="Helvetica" pitchFamily="2" charset="0"/>
              </a:rPr>
              <a:t>present a first of its kind multimodal investigation of the interdependence of the current</a:t>
            </a:r>
          </a:p>
          <a:p>
            <a:r>
              <a:rPr lang="en-US" i="0" dirty="0">
                <a:effectLst/>
                <a:latin typeface="Helvetica" pitchFamily="2" charset="0"/>
              </a:rPr>
              <a:t>collector support </a:t>
            </a:r>
            <a:r>
              <a:rPr lang="en-US" i="0" dirty="0" err="1">
                <a:effectLst/>
                <a:latin typeface="Helvetica" pitchFamily="2" charset="0"/>
              </a:rPr>
              <a:t>sodiophilicity</a:t>
            </a:r>
            <a:r>
              <a:rPr lang="en-US" i="0" dirty="0">
                <a:effectLst/>
                <a:latin typeface="Helvetica" pitchFamily="2" charset="0"/>
              </a:rPr>
              <a:t>/</a:t>
            </a:r>
            <a:r>
              <a:rPr lang="en-US" i="0" dirty="0" err="1">
                <a:effectLst/>
                <a:latin typeface="Helvetica" pitchFamily="2" charset="0"/>
              </a:rPr>
              <a:t>phobicity</a:t>
            </a:r>
            <a:r>
              <a:rPr lang="en-US" i="0" dirty="0">
                <a:effectLst/>
                <a:latin typeface="Helvetica" pitchFamily="2" charset="0"/>
              </a:rPr>
              <a:t>, electrodeposition current density, and sodium metal and associated SEI structure (morphology, porosity, preferred orientation).</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i="0" dirty="0">
                <a:effectLst/>
                <a:latin typeface="Helvetica" pitchFamily="2" charset="0"/>
              </a:rPr>
              <a:t>Chang-An Lo, Varun R. </a:t>
            </a:r>
            <a:r>
              <a:rPr lang="en-US" i="0" dirty="0" err="1">
                <a:effectLst/>
                <a:latin typeface="Helvetica" pitchFamily="2" charset="0"/>
              </a:rPr>
              <a:t>Kankanallu</a:t>
            </a:r>
            <a:r>
              <a:rPr lang="en-US" i="0" dirty="0">
                <a:effectLst/>
                <a:latin typeface="Helvetica" pitchFamily="2" charset="0"/>
              </a:rPr>
              <a:t>, Dean Yen, </a:t>
            </a:r>
            <a:r>
              <a:rPr lang="en-US" i="0" dirty="0" err="1">
                <a:effectLst/>
                <a:latin typeface="Helvetica" pitchFamily="2" charset="0"/>
              </a:rPr>
              <a:t>Xiaoyin</a:t>
            </a:r>
            <a:r>
              <a:rPr lang="en-US" i="0" dirty="0">
                <a:effectLst/>
                <a:latin typeface="Helvetica" pitchFamily="2" charset="0"/>
              </a:rPr>
              <a:t> Zheng, </a:t>
            </a:r>
            <a:r>
              <a:rPr lang="en-US" i="0" dirty="0" err="1">
                <a:effectLst/>
                <a:latin typeface="Helvetica" pitchFamily="2" charset="0"/>
              </a:rPr>
              <a:t>Chonghang</a:t>
            </a:r>
            <a:r>
              <a:rPr lang="en-US" i="0" dirty="0">
                <a:effectLst/>
                <a:latin typeface="Helvetica" pitchFamily="2" charset="0"/>
              </a:rPr>
              <a:t> Zhao, Yu-</a:t>
            </a:r>
            <a:r>
              <a:rPr lang="en-US" i="0" dirty="0" err="1">
                <a:effectLst/>
                <a:latin typeface="Helvetica" pitchFamily="2" charset="0"/>
              </a:rPr>
              <a:t>chen</a:t>
            </a:r>
            <a:r>
              <a:rPr lang="en-US" i="0" dirty="0">
                <a:effectLst/>
                <a:latin typeface="Helvetica" pitchFamily="2" charset="0"/>
              </a:rPr>
              <a:t> Karen Chen-</a:t>
            </a:r>
            <a:r>
              <a:rPr lang="en-US" i="0" dirty="0" err="1">
                <a:effectLst/>
                <a:latin typeface="Helvetica" pitchFamily="2" charset="0"/>
              </a:rPr>
              <a:t>Wiegart</a:t>
            </a:r>
            <a:r>
              <a:rPr lang="en-US" i="0" dirty="0">
                <a:effectLst/>
                <a:latin typeface="Helvetica" pitchFamily="2" charset="0"/>
              </a:rPr>
              <a:t>. (Stony Brook University) Yixian Wang, Callum Campbell, </a:t>
            </a:r>
            <a:r>
              <a:rPr lang="en-US" i="0" dirty="0" err="1">
                <a:effectLst/>
                <a:latin typeface="Helvetica" pitchFamily="2" charset="0"/>
              </a:rPr>
              <a:t>Vikalp</a:t>
            </a:r>
            <a:r>
              <a:rPr lang="en-US" i="0" dirty="0">
                <a:effectLst/>
                <a:latin typeface="Helvetica" pitchFamily="2" charset="0"/>
              </a:rPr>
              <a:t> Raj, David </a:t>
            </a:r>
            <a:r>
              <a:rPr lang="en-US" i="0" dirty="0" err="1">
                <a:effectLst/>
                <a:latin typeface="Helvetica" pitchFamily="2" charset="0"/>
              </a:rPr>
              <a:t>Mitlin</a:t>
            </a:r>
            <a:r>
              <a:rPr lang="en-US" i="0" dirty="0">
                <a:effectLst/>
                <a:latin typeface="Helvetica" pitchFamily="2" charset="0"/>
              </a:rPr>
              <a:t> (UT Austin), Aditya Singla, Kaustubh G. Naik, </a:t>
            </a:r>
            <a:r>
              <a:rPr lang="en-US" i="0" dirty="0" err="1">
                <a:effectLst/>
                <a:latin typeface="Helvetica" pitchFamily="2" charset="0"/>
              </a:rPr>
              <a:t>Bairav</a:t>
            </a:r>
            <a:r>
              <a:rPr lang="en-US" i="0" dirty="0">
                <a:effectLst/>
                <a:latin typeface="Helvetica" pitchFamily="2" charset="0"/>
              </a:rPr>
              <a:t> S. </a:t>
            </a:r>
            <a:r>
              <a:rPr lang="en-US" i="0" dirty="0" err="1">
                <a:effectLst/>
                <a:latin typeface="Helvetica" pitchFamily="2" charset="0"/>
              </a:rPr>
              <a:t>Vishnugopi</a:t>
            </a:r>
            <a:r>
              <a:rPr lang="en-US" i="0" dirty="0">
                <a:effectLst/>
                <a:latin typeface="Helvetica" pitchFamily="2" charset="0"/>
              </a:rPr>
              <a:t>, Partha P. Mukherjee (Purdue University), Lu Ma, </a:t>
            </a:r>
            <a:r>
              <a:rPr lang="en-US" i="0" dirty="0" err="1">
                <a:effectLst/>
                <a:latin typeface="Helvetica" pitchFamily="2" charset="0"/>
              </a:rPr>
              <a:t>Jianming</a:t>
            </a:r>
            <a:r>
              <a:rPr lang="en-US" i="0" dirty="0">
                <a:effectLst/>
                <a:latin typeface="Helvetica" pitchFamily="2" charset="0"/>
              </a:rPr>
              <a:t> Bai, </a:t>
            </a:r>
            <a:r>
              <a:rPr lang="en-US" i="0" dirty="0" err="1">
                <a:effectLst/>
                <a:latin typeface="Helvetica" pitchFamily="2" charset="0"/>
              </a:rPr>
              <a:t>Feipeng</a:t>
            </a:r>
            <a:r>
              <a:rPr lang="en-US" i="0" dirty="0">
                <a:effectLst/>
                <a:latin typeface="Helvetica" pitchFamily="2" charset="0"/>
              </a:rPr>
              <a:t> Yang, </a:t>
            </a:r>
            <a:r>
              <a:rPr lang="en-US" i="0" dirty="0" err="1">
                <a:effectLst/>
                <a:latin typeface="Helvetica" pitchFamily="2" charset="0"/>
              </a:rPr>
              <a:t>Ruipeng</a:t>
            </a:r>
            <a:r>
              <a:rPr lang="en-US" i="0" dirty="0">
                <a:effectLst/>
                <a:latin typeface="Helvetica" pitchFamily="2" charset="0"/>
              </a:rPr>
              <a:t> Li, </a:t>
            </a:r>
            <a:r>
              <a:rPr lang="en-US" i="0" dirty="0" err="1">
                <a:effectLst/>
                <a:latin typeface="Helvetica" pitchFamily="2" charset="0"/>
              </a:rPr>
              <a:t>Mingyuan</a:t>
            </a:r>
            <a:r>
              <a:rPr lang="en-US" i="0" dirty="0">
                <a:effectLst/>
                <a:latin typeface="Helvetica" pitchFamily="2" charset="0"/>
              </a:rPr>
              <a:t> Ge (Brookhaven National Laboratory) John Watt (Los Alamos National Laboratory). </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r>
              <a:rPr kumimoji="0" lang="en-US" sz="1200" b="0" i="0" u="none" strike="noStrike" kern="1200" cap="none" spc="0" normalizeH="0" baseline="0" noProof="0" dirty="0">
                <a:ln>
                  <a:noFill/>
                </a:ln>
                <a:solidFill>
                  <a:prstClr val="black"/>
                </a:solidFill>
                <a:effectLst/>
                <a:uLnTx/>
                <a:uFillTx/>
                <a:latin typeface="Arial"/>
                <a:ea typeface="+mn-ea"/>
                <a:cs typeface="Arial"/>
              </a:rPr>
              <a:t>Acknowledgement from paper: </a:t>
            </a:r>
            <a:r>
              <a:rPr lang="en-US" i="0" dirty="0">
                <a:effectLst/>
                <a:latin typeface="Helvetica" pitchFamily="2" charset="0"/>
              </a:rPr>
              <a:t>This work was supported by the U.S. Department of Energy, Office of Basic Energy Sciences,</a:t>
            </a:r>
          </a:p>
          <a:p>
            <a:r>
              <a:rPr lang="en-US" i="0" dirty="0">
                <a:effectLst/>
                <a:latin typeface="Helvetica" pitchFamily="2" charset="0"/>
              </a:rPr>
              <a:t>Division of Materials Sciences and Engineering under Award #DE-SC0023260. This research used</a:t>
            </a:r>
          </a:p>
          <a:p>
            <a:r>
              <a:rPr lang="en-US" i="0" dirty="0">
                <a:effectLst/>
                <a:latin typeface="Helvetica" pitchFamily="2" charset="0"/>
              </a:rPr>
              <a:t>resources, Full Field X-ray Imaging (FXI) beamline (18-ID), Complex Materials Scattering (CMS)</a:t>
            </a:r>
          </a:p>
          <a:p>
            <a:r>
              <a:rPr lang="en-US" i="0" dirty="0">
                <a:effectLst/>
                <a:latin typeface="Helvetica" pitchFamily="2" charset="0"/>
              </a:rPr>
              <a:t>beamline (11-BM), and Quick x-ray Absorption and Scattering (QAS) beamline (7-BM) of the</a:t>
            </a:r>
          </a:p>
          <a:p>
            <a:r>
              <a:rPr lang="en-US" i="0" dirty="0">
                <a:effectLst/>
                <a:latin typeface="Helvetica" pitchFamily="2" charset="0"/>
              </a:rPr>
              <a:t>National Synchrotron Light Source II, a U.S. Department of Energy (DOE) Office of Science by</a:t>
            </a:r>
          </a:p>
          <a:p>
            <a:r>
              <a:rPr lang="en-US" i="0" dirty="0">
                <a:effectLst/>
                <a:latin typeface="Helvetica" pitchFamily="2" charset="0"/>
              </a:rPr>
              <a:t>Brookhaven National Laboratory under Contract No. DE-SC0012704. This research used</a:t>
            </a:r>
          </a:p>
          <a:p>
            <a:r>
              <a:rPr lang="en-US" i="0" dirty="0">
                <a:effectLst/>
                <a:latin typeface="Helvetica" pitchFamily="2" charset="0"/>
              </a:rPr>
              <a:t>resources of the Center for Functional Nanomaterials (CFN), which is a U.S. DOE Office of</a:t>
            </a:r>
          </a:p>
          <a:p>
            <a:r>
              <a:rPr lang="en-US" i="0" dirty="0">
                <a:effectLst/>
                <a:latin typeface="Helvetica" pitchFamily="2" charset="0"/>
              </a:rPr>
              <a:t>Science Facility, at Brookhaven National Laboratory under Contract No. DE-SC0012704. Cryo-</a:t>
            </a:r>
          </a:p>
          <a:p>
            <a:r>
              <a:rPr lang="en-US" i="0" dirty="0">
                <a:effectLst/>
                <a:latin typeface="Helvetica" pitchFamily="2" charset="0"/>
              </a:rPr>
              <a:t>EM was performed at the Center for Integrated Nanotechnologies, an Office of Science User</a:t>
            </a:r>
          </a:p>
          <a:p>
            <a:r>
              <a:rPr lang="en-US" i="0" dirty="0">
                <a:effectLst/>
                <a:latin typeface="Helvetica" pitchFamily="2" charset="0"/>
              </a:rPr>
              <a:t>Facility operated for the U.S. Department of Energy (DOE) Office of Science. The Los Alamos</a:t>
            </a:r>
          </a:p>
          <a:p>
            <a:r>
              <a:rPr lang="en-US" i="0" dirty="0">
                <a:effectLst/>
                <a:latin typeface="Helvetica" pitchFamily="2" charset="0"/>
              </a:rPr>
              <a:t>National Laboratory, an affirmative action equal opportunity employer, is managed by Triad</a:t>
            </a:r>
          </a:p>
          <a:p>
            <a:r>
              <a:rPr lang="en-US" i="0" dirty="0">
                <a:effectLst/>
                <a:latin typeface="Helvetica" pitchFamily="2" charset="0"/>
              </a:rPr>
              <a:t>National Security, LLC for the U.S. Department of Energy’s NNSA, under contract</a:t>
            </a:r>
          </a:p>
          <a:p>
            <a:r>
              <a:rPr lang="en-US" i="0" dirty="0">
                <a:effectLst/>
                <a:latin typeface="Helvetica" pitchFamily="2" charset="0"/>
              </a:rPr>
              <a:t>89233218CNA000001.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a:t>
            </a:r>
            <a:r>
              <a:rPr kumimoji="0" lang="en-US" sz="1200" b="0" i="0" u="none" strike="noStrike" kern="1200" cap="none" spc="0" normalizeH="0" baseline="0" noProof="0" dirty="0" smtClean="0">
                <a:ln>
                  <a:noFill/>
                </a:ln>
                <a:solidFill>
                  <a:srgbClr val="106636"/>
                </a:solidFill>
                <a:effectLst/>
                <a:uLnTx/>
                <a:uFillTx/>
                <a:latin typeface="+mn-lt"/>
                <a:ea typeface="+mn-ea"/>
                <a:cs typeface="+mn-cs"/>
              </a:rPr>
              <a:t>:</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106636"/>
              </a:solidFill>
              <a:effectLst/>
              <a:uLnTx/>
              <a:uFillTx/>
              <a:latin typeface="+mn-lt"/>
              <a:ea typeface="+mn-ea"/>
              <a:cs typeface="+mn-cs"/>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sz="1200" dirty="0" smtClean="0"/>
              <a:t>Lo, C.-A.; Wang, Y.; </a:t>
            </a:r>
            <a:r>
              <a:rPr lang="en-US" sz="1200" dirty="0" err="1" smtClean="0"/>
              <a:t>Kankanallu</a:t>
            </a:r>
            <a:r>
              <a:rPr lang="en-US" sz="1200" dirty="0" smtClean="0"/>
              <a:t>, V. R.; </a:t>
            </a:r>
            <a:r>
              <a:rPr lang="en-US" sz="1200" dirty="0" err="1" smtClean="0"/>
              <a:t>Singla</a:t>
            </a:r>
            <a:r>
              <a:rPr lang="en-US" sz="1200" dirty="0" smtClean="0"/>
              <a:t>, A.; Yen, D.; Zheng, X.; </a:t>
            </a:r>
            <a:r>
              <a:rPr lang="en-US" sz="1200" dirty="0" err="1" smtClean="0"/>
              <a:t>Naik</a:t>
            </a:r>
            <a:r>
              <a:rPr lang="en-US" sz="1200" dirty="0" smtClean="0"/>
              <a:t>, K. G.; </a:t>
            </a:r>
            <a:r>
              <a:rPr lang="en-US" sz="1200" dirty="0" err="1" smtClean="0"/>
              <a:t>Vishnugopi</a:t>
            </a:r>
            <a:r>
              <a:rPr lang="en-US" sz="1200" dirty="0" smtClean="0"/>
              <a:t>, B. S.; Campbell, C.; Raj, V.; Zhao, C.; Ma, L.; Bai, J.; Yang, F.; Li, R.; Ge, M.; Watt, J.; Mukherjee, P. P.; </a:t>
            </a:r>
            <a:r>
              <a:rPr lang="en-US" sz="1200" dirty="0" err="1" smtClean="0"/>
              <a:t>Mitlin</a:t>
            </a:r>
            <a:r>
              <a:rPr lang="en-US" sz="1200" dirty="0" smtClean="0"/>
              <a:t>, D.; Chen-</a:t>
            </a:r>
            <a:r>
              <a:rPr lang="en-US" sz="1200" dirty="0" err="1" smtClean="0"/>
              <a:t>Wiegart</a:t>
            </a:r>
            <a:r>
              <a:rPr lang="en-US" sz="1200" dirty="0" smtClean="0"/>
              <a:t>, Y. K. Interdependence of Support Wettability ‐electrodeposition Rate ‐ Sodium Metal Anode and </a:t>
            </a:r>
            <a:r>
              <a:rPr lang="en-US" sz="1200" dirty="0" err="1" smtClean="0"/>
              <a:t>Sei</a:t>
            </a:r>
            <a:r>
              <a:rPr lang="en-US" sz="1200" dirty="0" smtClean="0"/>
              <a:t> Microstructure. </a:t>
            </a:r>
            <a:r>
              <a:rPr lang="en-US" sz="1200" i="1" dirty="0" smtClean="0"/>
              <a:t>Angewandte Chemie International Edition</a:t>
            </a:r>
            <a:r>
              <a:rPr lang="en-US" sz="1200" dirty="0" smtClean="0"/>
              <a:t> </a:t>
            </a:r>
            <a:r>
              <a:rPr lang="en-US" sz="1200" b="1" dirty="0" smtClean="0"/>
              <a:t>2024</a:t>
            </a:r>
            <a:r>
              <a:rPr lang="en-US" sz="1200" dirty="0" smtClean="0"/>
              <a:t>. DOI:10.1002/anie.202412550. </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11/4/2024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11/4/2024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5C7456-1612-DE16-3CD3-69AEC68EA248}"/>
              </a:ext>
            </a:extLst>
          </p:cNvPr>
          <p:cNvSpPr/>
          <p:nvPr/>
        </p:nvSpPr>
        <p:spPr>
          <a:xfrm>
            <a:off x="2837161" y="6296959"/>
            <a:ext cx="6517678"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0" y="23286"/>
            <a:ext cx="12191999" cy="902525"/>
          </a:xfrm>
        </p:spPr>
        <p:txBody>
          <a:bodyPr>
            <a:normAutofit/>
          </a:bodyPr>
          <a:lstStyle/>
          <a:p>
            <a:pPr algn="ctr"/>
            <a:r>
              <a:rPr lang="en-US" sz="2800" dirty="0"/>
              <a:t>Interdependence of Wettability </a:t>
            </a:r>
            <a:r>
              <a:rPr lang="en-US" sz="2800" dirty="0" smtClean="0"/>
              <a:t/>
            </a:r>
            <a:br>
              <a:rPr lang="en-US" sz="2800" dirty="0" smtClean="0"/>
            </a:br>
            <a:r>
              <a:rPr lang="en-US" sz="2800" dirty="0" smtClean="0"/>
              <a:t>and </a:t>
            </a:r>
            <a:r>
              <a:rPr lang="en-US" sz="2800" dirty="0"/>
              <a:t>Electrodeposition </a:t>
            </a:r>
            <a:r>
              <a:rPr lang="en-US" sz="2800" dirty="0" smtClean="0"/>
              <a:t>Rate </a:t>
            </a:r>
            <a:r>
              <a:rPr lang="en-US" sz="2800" dirty="0"/>
              <a:t>in Na Batteries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586261" y="1112718"/>
            <a:ext cx="7605738" cy="4655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2400" b="1" i="0" u="none" strike="noStrike" kern="1200" cap="none" spc="0" normalizeH="0" baseline="0" noProof="0" dirty="0">
                <a:ln>
                  <a:noFill/>
                </a:ln>
                <a:effectLst/>
                <a:uLnTx/>
                <a:uFillTx/>
                <a:latin typeface="+mj-lt"/>
                <a:ea typeface="Calibri" pitchFamily="34" charset="0"/>
                <a:cs typeface="Calibri"/>
              </a:rPr>
              <a:t>Scientific Achievement</a:t>
            </a:r>
          </a:p>
          <a:p>
            <a:pPr marL="114300" fontAlgn="base">
              <a:spcBef>
                <a:spcPct val="0"/>
              </a:spcBef>
              <a:spcAft>
                <a:spcPts val="600"/>
              </a:spcAft>
              <a:defRPr/>
            </a:pPr>
            <a:r>
              <a:rPr lang="en-US" dirty="0"/>
              <a:t>First of its kind multimodal investigation of the interdependence of the current collector support </a:t>
            </a:r>
            <a:r>
              <a:rPr lang="en-US" dirty="0" err="1"/>
              <a:t>sodiophilicity</a:t>
            </a:r>
            <a:r>
              <a:rPr lang="en-US" dirty="0"/>
              <a:t>, electrodeposition current density, and sodium metal and associated SEI </a:t>
            </a:r>
            <a:r>
              <a:rPr lang="en-US" dirty="0" smtClean="0"/>
              <a:t>structure. </a:t>
            </a:r>
            <a:endParaRPr lang="en-US" dirty="0"/>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altLang="ja-JP" sz="2400" b="1" i="0" u="none" strike="noStrike" kern="1200" cap="none" spc="0" normalizeH="0" baseline="0" noProof="0" dirty="0" smtClean="0">
                <a:ln>
                  <a:noFill/>
                </a:ln>
                <a:effectLst/>
                <a:uLnTx/>
                <a:uFillTx/>
                <a:latin typeface="+mj-lt"/>
                <a:ea typeface="Calibri" pitchFamily="34" charset="0"/>
                <a:cs typeface="Calibri"/>
              </a:rPr>
              <a:t>Significance </a:t>
            </a:r>
            <a:r>
              <a:rPr kumimoji="0" lang="en-US" altLang="ja-JP" sz="2400" b="1"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effectLst/>
                <a:uLnTx/>
                <a:uFillTx/>
                <a:latin typeface="+mj-lt"/>
                <a:ea typeface="Calibri" pitchFamily="34" charset="0"/>
                <a:cs typeface="Calibri"/>
              </a:rPr>
              <a:t> Impact</a:t>
            </a:r>
          </a:p>
          <a:p>
            <a:pPr marL="114300" lvl="0" fontAlgn="base">
              <a:spcBef>
                <a:spcPct val="0"/>
              </a:spcBef>
              <a:spcAft>
                <a:spcPts val="600"/>
              </a:spcAft>
              <a:defRPr/>
            </a:pPr>
            <a:r>
              <a:rPr lang="en-US" dirty="0"/>
              <a:t>This study examines how current collector support chemistry (</a:t>
            </a:r>
            <a:r>
              <a:rPr lang="en-US" dirty="0" err="1"/>
              <a:t>sodiophilic</a:t>
            </a:r>
            <a:r>
              <a:rPr lang="en-US" dirty="0"/>
              <a:t> intermetallic Na</a:t>
            </a:r>
            <a:r>
              <a:rPr lang="en-US" baseline="-25000" dirty="0"/>
              <a:t>2</a:t>
            </a:r>
            <a:r>
              <a:rPr lang="en-US" dirty="0"/>
              <a:t>Te vs. </a:t>
            </a:r>
            <a:r>
              <a:rPr lang="en-US" dirty="0" err="1"/>
              <a:t>sodiophobic</a:t>
            </a:r>
            <a:r>
              <a:rPr lang="en-US" dirty="0"/>
              <a:t> baseline Cu) and electrodeposition rate affect microstructure of sodium metal and its solid electrolyte interphase (SEI).</a:t>
            </a: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altLang="ja-JP" sz="2200" b="1" i="0" u="none" strike="noStrike" kern="1200" cap="none" spc="0" normalizeH="0" baseline="0" noProof="0" dirty="0" smtClean="0">
                <a:ln>
                  <a:noFill/>
                </a:ln>
                <a:effectLst/>
                <a:uLnTx/>
                <a:uFillTx/>
                <a:latin typeface="+mj-lt"/>
                <a:ea typeface="Calibri" pitchFamily="34" charset="0"/>
                <a:cs typeface="Calibri"/>
              </a:rPr>
              <a:t>Research </a:t>
            </a:r>
            <a:r>
              <a:rPr kumimoji="0" lang="en-US" altLang="ja-JP" sz="2200" b="1" i="0" u="none" strike="noStrike" kern="1200" cap="none" spc="0" normalizeH="0" baseline="0" noProof="0" dirty="0">
                <a:ln>
                  <a:noFill/>
                </a:ln>
                <a:effectLst/>
                <a:uLnTx/>
                <a:uFillTx/>
                <a:latin typeface="+mj-lt"/>
                <a:ea typeface="Calibri" pitchFamily="34" charset="0"/>
                <a:cs typeface="Calibri"/>
              </a:rPr>
              <a:t>Details</a:t>
            </a:r>
          </a:p>
          <a:p>
            <a:pPr marL="182880" marR="0" lvl="1" indent="-137160" algn="l" defTabSz="914400" rtl="0" eaLnBrk="1" fontAlgn="base" latinLnBrk="0" hangingPunct="1">
              <a:lnSpc>
                <a:spcPct val="100000"/>
              </a:lnSpc>
              <a:spcBef>
                <a:spcPts val="0"/>
              </a:spcBef>
              <a:buClrTx/>
              <a:buSzTx/>
              <a:buFont typeface="Arial" panose="020B0604020202020204" pitchFamily="34" charset="0"/>
              <a:buChar char="•"/>
              <a:tabLst/>
              <a:defRPr/>
            </a:pPr>
            <a:r>
              <a:rPr lang="en-US" altLang="ja-JP" sz="1600" dirty="0">
                <a:latin typeface="+mj-lt"/>
                <a:cs typeface="Calibri"/>
              </a:rPr>
              <a:t>I</a:t>
            </a:r>
            <a:r>
              <a:rPr kumimoji="0" lang="en-US" altLang="ja-JP" sz="1600" b="0" i="0" u="none" strike="noStrike" kern="1200" cap="none" spc="0" normalizeH="0" baseline="0" noProof="0" dirty="0" err="1">
                <a:ln>
                  <a:noFill/>
                </a:ln>
                <a:effectLst/>
                <a:uLnTx/>
                <a:uFillTx/>
                <a:latin typeface="+mj-lt"/>
                <a:cs typeface="Calibri"/>
              </a:rPr>
              <a:t>nvestigated</a:t>
            </a:r>
            <a:r>
              <a:rPr kumimoji="0" lang="en-US" altLang="ja-JP" sz="1600" b="0" i="0" u="none" strike="noStrike" kern="1200" cap="none" spc="0" normalizeH="0" baseline="0" noProof="0" dirty="0">
                <a:ln>
                  <a:noFill/>
                </a:ln>
                <a:effectLst/>
                <a:uLnTx/>
                <a:uFillTx/>
                <a:latin typeface="+mj-lt"/>
                <a:cs typeface="Calibri"/>
              </a:rPr>
              <a:t> the role of current collector wettability on cycle-one microstructure of electrodeposited sodium metal and its solid electrolyte interphase (SEI).</a:t>
            </a:r>
          </a:p>
          <a:p>
            <a:pPr marL="182880" marR="0" lvl="1" indent="-137160" algn="l" defTabSz="914400" rtl="0" eaLnBrk="1" fontAlgn="base" latinLnBrk="0" hangingPunct="1">
              <a:lnSpc>
                <a:spcPct val="100000"/>
              </a:lnSpc>
              <a:spcBef>
                <a:spcPts val="0"/>
              </a:spcBef>
              <a:buClrTx/>
              <a:buSzTx/>
              <a:buFont typeface="Arial" panose="020B0604020202020204" pitchFamily="34" charset="0"/>
              <a:buChar char="•"/>
              <a:tabLst/>
              <a:defRPr/>
            </a:pPr>
            <a:r>
              <a:rPr kumimoji="0" lang="en-US" altLang="ja-JP" sz="1600" b="0" i="0" u="none" strike="noStrike" kern="1200" cap="none" spc="0" normalizeH="0" baseline="0" noProof="0" dirty="0">
                <a:ln>
                  <a:noFill/>
                </a:ln>
                <a:effectLst/>
                <a:uLnTx/>
                <a:uFillTx/>
                <a:latin typeface="+mj-lt"/>
                <a:cs typeface="Calibri"/>
              </a:rPr>
              <a:t>Experiments demonstrate complex support and rate dependent interrelations to predict the effect on localized current density, and onset of electrochemical instability.</a:t>
            </a:r>
          </a:p>
        </p:txBody>
      </p:sp>
      <p:sp>
        <p:nvSpPr>
          <p:cNvPr id="5" name="TextBox 4">
            <a:extLst>
              <a:ext uri="{FF2B5EF4-FFF2-40B4-BE49-F238E27FC236}">
                <a16:creationId xmlns:a16="http://schemas.microsoft.com/office/drawing/2014/main" id="{49B2BCC9-030F-8595-73CD-F119708DF463}"/>
              </a:ext>
            </a:extLst>
          </p:cNvPr>
          <p:cNvSpPr txBox="1"/>
          <p:nvPr/>
        </p:nvSpPr>
        <p:spPr>
          <a:xfrm>
            <a:off x="111360" y="4954771"/>
            <a:ext cx="4173471" cy="1061829"/>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prstClr val="black"/>
                </a:solidFill>
                <a:effectLst/>
                <a:uLnTx/>
                <a:uFillTx/>
                <a:ea typeface="+mn-ea"/>
                <a:cs typeface="+mn-cs"/>
              </a:rPr>
              <a:t>Figure.</a:t>
            </a:r>
            <a:r>
              <a:rPr kumimoji="0" lang="en-US" sz="1050" b="0" i="0" u="none" strike="noStrike" kern="1200" cap="none" spc="0" normalizeH="0" baseline="0" noProof="0" dirty="0">
                <a:ln>
                  <a:noFill/>
                </a:ln>
                <a:solidFill>
                  <a:prstClr val="black"/>
                </a:solidFill>
                <a:effectLst/>
                <a:uLnTx/>
                <a:uFillTx/>
                <a:ea typeface="+mn-ea"/>
                <a:cs typeface="+mn-cs"/>
              </a:rPr>
              <a:t> 3D synchrotron X-ray nano-tomography by transmission X-ray microscopy for visualizing the internal structure of the deposited Na on </a:t>
            </a:r>
            <a:r>
              <a:rPr kumimoji="0" lang="en-US" sz="1050" b="0" i="0" u="none" strike="noStrike" kern="1200" cap="none" spc="0" normalizeH="0" baseline="0" noProof="0" dirty="0" err="1">
                <a:ln>
                  <a:noFill/>
                </a:ln>
                <a:solidFill>
                  <a:prstClr val="black"/>
                </a:solidFill>
                <a:effectLst/>
                <a:uLnTx/>
                <a:uFillTx/>
                <a:ea typeface="+mn-ea"/>
                <a:cs typeface="+mn-cs"/>
              </a:rPr>
              <a:t>Te</a:t>
            </a:r>
            <a:r>
              <a:rPr kumimoji="0" lang="en-US" sz="1050" b="0" i="0" u="none" strike="noStrike" kern="1200" cap="none" spc="0" normalizeH="0" baseline="0" noProof="0" dirty="0">
                <a:ln>
                  <a:noFill/>
                </a:ln>
                <a:solidFill>
                  <a:prstClr val="black"/>
                </a:solidFill>
                <a:effectLst/>
                <a:uLnTx/>
                <a:uFillTx/>
                <a:ea typeface="+mn-ea"/>
                <a:cs typeface="+mn-cs"/>
              </a:rPr>
              <a:t>-Cu as a function of current density. (a) 3D tomographic volume rendering and (b) Corresponding pseudo cross-sectional 2D images along the XZ plane. Cyan arrows indicate surface Na structures.</a:t>
            </a:r>
          </a:p>
        </p:txBody>
      </p:sp>
      <p:pic>
        <p:nvPicPr>
          <p:cNvPr id="2" name="Picture 1">
            <a:extLst>
              <a:ext uri="{FF2B5EF4-FFF2-40B4-BE49-F238E27FC236}">
                <a16:creationId xmlns:a16="http://schemas.microsoft.com/office/drawing/2014/main" id="{21FA9AA2-3811-B4D2-EEDC-DA3349C593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933" y="6358758"/>
            <a:ext cx="476390" cy="475956"/>
          </a:xfrm>
          <a:prstGeom prst="rect">
            <a:avLst/>
          </a:prstGeom>
        </p:spPr>
      </p:pic>
      <p:sp>
        <p:nvSpPr>
          <p:cNvPr id="4" name="TextBox 3">
            <a:extLst>
              <a:ext uri="{FF2B5EF4-FFF2-40B4-BE49-F238E27FC236}">
                <a16:creationId xmlns:a16="http://schemas.microsoft.com/office/drawing/2014/main" id="{461A97E3-0C96-1F96-DEB9-5737E8D2A1F1}"/>
              </a:ext>
            </a:extLst>
          </p:cNvPr>
          <p:cNvSpPr txBox="1"/>
          <p:nvPr/>
        </p:nvSpPr>
        <p:spPr>
          <a:xfrm>
            <a:off x="120303" y="6110053"/>
            <a:ext cx="4465958" cy="255720"/>
          </a:xfrm>
          <a:prstGeom prst="rect">
            <a:avLst/>
          </a:prstGeom>
          <a:noFill/>
        </p:spPr>
        <p:txBody>
          <a:bodyPr wrap="square" lIns="0" tIns="0" rIns="0" bIns="0" rtlCol="0">
            <a:noAutofit/>
          </a:bodyPr>
          <a:lstStyle/>
          <a:p>
            <a:r>
              <a:rPr lang="en-US" sz="1000" dirty="0"/>
              <a:t>This work was performed in part at The Center for Integrated Nanotechnologies.</a:t>
            </a:r>
          </a:p>
        </p:txBody>
      </p:sp>
      <p:pic>
        <p:nvPicPr>
          <p:cNvPr id="6" name="Picture 6" descr="University of Texas at Austin - Wikipedia">
            <a:extLst>
              <a:ext uri="{FF2B5EF4-FFF2-40B4-BE49-F238E27FC236}">
                <a16:creationId xmlns:a16="http://schemas.microsoft.com/office/drawing/2014/main" id="{D0799BF9-DC53-B443-198C-1A10A081BF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3150" y="6306213"/>
            <a:ext cx="544783" cy="5447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9183FDF-3746-FD52-23E4-B76E09C5183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412" b="29489"/>
          <a:stretch/>
        </p:blipFill>
        <p:spPr bwMode="auto">
          <a:xfrm>
            <a:off x="6399721" y="6365773"/>
            <a:ext cx="2206272" cy="485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3440F56-EF98-178B-79C8-7C98198F86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831" y="6358758"/>
            <a:ext cx="2017733" cy="492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9AB06FC-A23B-E9FD-5107-9A0615B12693}"/>
              </a:ext>
            </a:extLst>
          </p:cNvPr>
          <p:cNvPicPr>
            <a:picLocks noChangeAspect="1"/>
          </p:cNvPicPr>
          <p:nvPr/>
        </p:nvPicPr>
        <p:blipFill>
          <a:blip r:embed="rId7"/>
          <a:stretch>
            <a:fillRect/>
          </a:stretch>
        </p:blipFill>
        <p:spPr>
          <a:xfrm>
            <a:off x="120303" y="1204956"/>
            <a:ext cx="4219540" cy="3656362"/>
          </a:xfrm>
          <a:prstGeom prst="rect">
            <a:avLst/>
          </a:prstGeom>
        </p:spPr>
      </p:pic>
      <p:sp>
        <p:nvSpPr>
          <p:cNvPr id="9" name="TextBox 8"/>
          <p:cNvSpPr txBox="1"/>
          <p:nvPr/>
        </p:nvSpPr>
        <p:spPr>
          <a:xfrm>
            <a:off x="5930780" y="5640224"/>
            <a:ext cx="6261219" cy="711531"/>
          </a:xfrm>
          <a:prstGeom prst="rect">
            <a:avLst/>
          </a:prstGeom>
          <a:noFill/>
        </p:spPr>
        <p:txBody>
          <a:bodyPr wrap="square" rtlCol="0">
            <a:noAutofit/>
          </a:bodyPr>
          <a:lstStyle/>
          <a:p>
            <a:r>
              <a:rPr lang="en-US" sz="1000" dirty="0"/>
              <a:t>Lo, C.-A.; Wang, Y.; </a:t>
            </a:r>
            <a:r>
              <a:rPr lang="en-US" sz="1000" dirty="0" err="1"/>
              <a:t>Kankanallu</a:t>
            </a:r>
            <a:r>
              <a:rPr lang="en-US" sz="1000" dirty="0"/>
              <a:t>, V. R.; </a:t>
            </a:r>
            <a:r>
              <a:rPr lang="en-US" sz="1000" dirty="0" err="1"/>
              <a:t>Singla</a:t>
            </a:r>
            <a:r>
              <a:rPr lang="en-US" sz="1000" dirty="0"/>
              <a:t>, A.; Yen, D.; Zheng, X.; </a:t>
            </a:r>
            <a:r>
              <a:rPr lang="en-US" sz="1000" dirty="0" err="1"/>
              <a:t>Naik</a:t>
            </a:r>
            <a:r>
              <a:rPr lang="en-US" sz="1000" dirty="0"/>
              <a:t>, K. G.; </a:t>
            </a:r>
            <a:r>
              <a:rPr lang="en-US" sz="1000" dirty="0" err="1"/>
              <a:t>Vishnugopi</a:t>
            </a:r>
            <a:r>
              <a:rPr lang="en-US" sz="1000" dirty="0"/>
              <a:t>, B. S.; Campbell, C.; Raj, V.; Zhao, C.; Ma, L.; Bai, J.; Yang, F.; Li, R.; Ge, M.; Watt, J.; Mukherjee, P. P.; </a:t>
            </a:r>
            <a:r>
              <a:rPr lang="en-US" sz="1000" dirty="0" err="1"/>
              <a:t>Mitlin</a:t>
            </a:r>
            <a:r>
              <a:rPr lang="en-US" sz="1000" dirty="0"/>
              <a:t>, D.; Chen-</a:t>
            </a:r>
            <a:r>
              <a:rPr lang="en-US" sz="1000" dirty="0" err="1"/>
              <a:t>Wiegart</a:t>
            </a:r>
            <a:r>
              <a:rPr lang="en-US" sz="1000" dirty="0"/>
              <a:t>, Y. K. Interdependence of Support Wettability ‐electrodeposition Rate ‐ Sodium Metal Anode and </a:t>
            </a:r>
            <a:r>
              <a:rPr lang="en-US" sz="1000" dirty="0" err="1"/>
              <a:t>Sei</a:t>
            </a:r>
            <a:r>
              <a:rPr lang="en-US" sz="1000" dirty="0"/>
              <a:t> Microstructure. </a:t>
            </a:r>
            <a:r>
              <a:rPr lang="en-US" sz="1000" i="1" dirty="0"/>
              <a:t>Angewandte Chemie International Edition</a:t>
            </a:r>
            <a:r>
              <a:rPr lang="en-US" sz="1000" dirty="0"/>
              <a:t> </a:t>
            </a:r>
            <a:r>
              <a:rPr lang="en-US" sz="1000" b="1" dirty="0"/>
              <a:t>2024</a:t>
            </a:r>
            <a:r>
              <a:rPr lang="en-US" sz="1000" dirty="0"/>
              <a:t>. </a:t>
            </a:r>
            <a:endParaRPr lang="en-US" dirty="0"/>
          </a:p>
        </p:txBody>
      </p:sp>
    </p:spTree>
    <p:extLst>
      <p:ext uri="{BB962C8B-B14F-4D97-AF65-F5344CB8AC3E}">
        <p14:creationId xmlns:p14="http://schemas.microsoft.com/office/powerpoint/2010/main" val="285146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9A9CC-1221-4480-B719-A3FDECFA9433}">
  <ds:schemaRef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http://schemas.microsoft.com/office/2006/documentManagement/types"/>
    <ds:schemaRef ds:uri="bc761791-33a0-47b7-8145-9d3c2515a3a0"/>
    <ds:schemaRef ds:uri="http://www.w3.org/XML/1998/namespace"/>
  </ds:schemaRefs>
</ds:datastoreItem>
</file>

<file path=customXml/itemProps2.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521C20-9E33-48A5-B56C-6DBE0ADA3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382</TotalTime>
  <Words>960</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Avenir Next LT Pro</vt:lpstr>
      <vt:lpstr>AvenirNext LT Pro Bold</vt:lpstr>
      <vt:lpstr>AvenirNext LT Pro Regular</vt:lpstr>
      <vt:lpstr>Calibri</vt:lpstr>
      <vt:lpstr>Helvetica</vt:lpstr>
      <vt:lpstr>Segoe UI Black</vt:lpstr>
      <vt:lpstr>Wingdings</vt:lpstr>
      <vt:lpstr>Office Theme</vt:lpstr>
      <vt:lpstr>Interdependence of Wettability  and Electrodeposition Rate in Na Batteries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11</cp:revision>
  <dcterms:created xsi:type="dcterms:W3CDTF">2023-07-20T14:08:23Z</dcterms:created>
  <dcterms:modified xsi:type="dcterms:W3CDTF">2024-11-04T19:50:43Z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