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7" autoAdjust="0"/>
    <p:restoredTop sz="82844" autoAdjust="0"/>
  </p:normalViewPr>
  <p:slideViewPr>
    <p:cSldViewPr snapToGrid="0">
      <p:cViewPr varScale="1">
        <p:scale>
          <a:sx n="91" d="100"/>
          <a:sy n="91" d="100"/>
        </p:scale>
        <p:origin x="1380" y="6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1008"/>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6/14/2023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6/14/2023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p>
          <a:p>
            <a:pPr algn="l"/>
            <a:r>
              <a:rPr lang="en-US" sz="1800" b="0" i="0" u="none" strike="noStrike" baseline="0" dirty="0">
                <a:latin typeface="ScalaPro-Regular"/>
              </a:rPr>
              <a:t>The past 3 decades have witnessed the dominance of lithium-ion batteries (LIBs), with extensive applications ranging from portable electronics to electric vehicles. However, as demand for LIBs continues to grow, concerns are raised regarding the economic and supply-chain sustainability of key elements making up the cathode, including Li precursors, Co and Ni. Sodium-based secondary batteries are emerging as potential alternatives to LIBs due to their analogous working mechanism but the greater availability of sodium precursors and the other elements making up the cathode.</a:t>
            </a:r>
          </a:p>
          <a:p>
            <a:pPr algn="l"/>
            <a:endPar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DengXian" panose="02010600030101010101" pitchFamily="2" charset="-122"/>
              <a:cs typeface="Times New Roman" panose="02020603050405020304" pitchFamily="18" charset="0"/>
            </a:endParaRPr>
          </a:p>
          <a:p>
            <a:pPr algn="l"/>
            <a:r>
              <a:rPr lang="en-US" sz="1800" b="0" i="0" u="none" strike="noStrike" baseline="0" dirty="0">
                <a:latin typeface="ScalaPro-Regular"/>
              </a:rPr>
              <a:t>Sodium metal batteries (SMBs) hold considerable promise due to the high theoretical capacity of the metal anode and the associated low electrodeposition/</a:t>
            </a:r>
            <a:r>
              <a:rPr lang="en-US" sz="1800" b="0" i="0" u="none" strike="noStrike" baseline="0" dirty="0" err="1">
                <a:latin typeface="ScalaPro-Regular"/>
              </a:rPr>
              <a:t>electrodissolution</a:t>
            </a:r>
            <a:r>
              <a:rPr lang="en-US" sz="1800" b="0" i="0" u="none" strike="noStrike" baseline="0" dirty="0">
                <a:latin typeface="ScalaPro-Regular"/>
              </a:rPr>
              <a:t> potential (0.33 V vs Li/Li</a:t>
            </a:r>
            <a:r>
              <a:rPr lang="en-US" sz="1800" b="0" i="0" u="none" strike="noStrike" baseline="0" dirty="0">
                <a:latin typeface="STIXMath-Regular"/>
              </a:rPr>
              <a:t>+</a:t>
            </a:r>
            <a:r>
              <a:rPr lang="en-US" sz="1800" b="0" i="0" u="none" strike="noStrike" baseline="0" dirty="0">
                <a:latin typeface="ScalaPro-Regular"/>
              </a:rPr>
              <a:t>). Unfortunately, the metal dendrite growth and the associated unstable solid electrolyte interphase (SEI) prevail with SMBs in a wide range of electrolytes. In this study it is demonstrated a thin surface layer of electrochemically stable </a:t>
            </a:r>
            <a:r>
              <a:rPr lang="en-US" sz="1800" b="0" i="0" u="none" strike="noStrike" baseline="0" dirty="0" err="1">
                <a:latin typeface="ScalaPro-Regular"/>
              </a:rPr>
              <a:t>intermetallics</a:t>
            </a:r>
            <a:r>
              <a:rPr lang="en-US" sz="1800" b="0" i="0" u="none" strike="noStrike" baseline="0" dirty="0">
                <a:latin typeface="ScalaPro-Regular"/>
              </a:rPr>
              <a:t> (two systems examined, Na2Te and Na2S) thermally deposited onto a commercial 3D copper foam (CF) current collector enables state-of-the-art SMB electrochemical performance. The key difference observed versus the uncoated baseline copper foam is the wetting behavior of the sodium, which appears to have a major influence on almost all aspects of the electrodeposition/</a:t>
            </a:r>
            <a:r>
              <a:rPr lang="en-US" sz="1800" b="0" i="0" u="none" strike="noStrike" baseline="0" dirty="0" err="1">
                <a:latin typeface="ScalaPro-Regular"/>
              </a:rPr>
              <a:t>electrodissolution</a:t>
            </a:r>
            <a:r>
              <a:rPr lang="en-US" sz="1800" b="0" i="0" u="none" strike="noStrike" baseline="0" dirty="0">
                <a:latin typeface="ScalaPro-Regular"/>
              </a:rPr>
              <a:t> process.</a:t>
            </a:r>
          </a:p>
          <a:p>
            <a:pPr algn="l"/>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r>
              <a:rPr lang="en-US" b="0" i="0" dirty="0">
                <a:solidFill>
                  <a:srgbClr val="1C1D1E"/>
                </a:solidFill>
                <a:effectLst/>
                <a:latin typeface="Open Sans"/>
              </a:rPr>
              <a:t>This work was supported by the U.S. Department of Energy, Office of Basic Energy Sciences, Division of Materials Sciences and Engineering under Award # DE-SC0023260. Cryo-EM was performed at the Center for Integrated Nanotechnologies, an Office of Science User Facility operated for the U.S. Department of Energy (DOE) Office of Science. The Los Alamos National Laboratory, an affirmative action equal opportunity employer, is managed by Triad National Security, LLC for the U.S. Department of Energy’s NNSA, under contract 89233218CNA000001. DFT calculations by N.K. and G.H. were supported by the Welch Foundation (F- 1841), and computing resources at the Extreme Science and Engineering Discovery Environment (XSEDE)/Advanced Cyberinfrastructure Coordination Ecosystem: Services and Support (ACCESS) and the Texas Advanced Computing Center (TACC) with the allocation CHE190010—Modeling Materials for Energy Conversion and Storage over Experimental Timescales.</a:t>
            </a:r>
          </a:p>
          <a:p>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effectLst/>
              </a:rPr>
              <a:t>Wang, Y.; Dong, H.; Katyal, N.; </a:t>
            </a:r>
            <a:r>
              <a:rPr lang="en-US" dirty="0" err="1">
                <a:effectLst/>
              </a:rPr>
              <a:t>Vishnugopi</a:t>
            </a:r>
            <a:r>
              <a:rPr lang="en-US" dirty="0">
                <a:effectLst/>
              </a:rPr>
              <a:t>, B. S.; Singh, M. K.; Hao, H.; Liu, Y.; Liu, P.; Mukherjee, P. P.; </a:t>
            </a:r>
            <a:r>
              <a:rPr lang="en-US" dirty="0" err="1">
                <a:effectLst/>
              </a:rPr>
              <a:t>Henkelman</a:t>
            </a:r>
            <a:r>
              <a:rPr lang="en-US" dirty="0">
                <a:effectLst/>
              </a:rPr>
              <a:t>, G.; Watt, J.; </a:t>
            </a:r>
            <a:r>
              <a:rPr lang="en-US" dirty="0" err="1">
                <a:effectLst/>
              </a:rPr>
              <a:t>Mitlin</a:t>
            </a:r>
            <a:r>
              <a:rPr lang="en-US" dirty="0">
                <a:effectLst/>
              </a:rPr>
              <a:t>, D. </a:t>
            </a:r>
            <a:r>
              <a:rPr lang="en-US" dirty="0" err="1">
                <a:effectLst/>
              </a:rPr>
              <a:t>Intermetallics</a:t>
            </a:r>
            <a:r>
              <a:rPr lang="en-US" dirty="0">
                <a:effectLst/>
              </a:rPr>
              <a:t> Based on Sodium Chalcogenides Promote Stable Electrodeposition–</a:t>
            </a:r>
            <a:r>
              <a:rPr lang="en-US" dirty="0" err="1">
                <a:effectLst/>
              </a:rPr>
              <a:t>Electrodissolution</a:t>
            </a:r>
            <a:r>
              <a:rPr lang="en-US" dirty="0">
                <a:effectLst/>
              </a:rPr>
              <a:t> of Sodium Metal Anodes. </a:t>
            </a:r>
            <a:r>
              <a:rPr lang="en-US" i="1" dirty="0">
                <a:effectLst/>
              </a:rPr>
              <a:t>Advanced Energy Materials</a:t>
            </a:r>
            <a:r>
              <a:rPr lang="en-US" dirty="0">
                <a:effectLst/>
              </a:rPr>
              <a:t> </a:t>
            </a:r>
            <a:r>
              <a:rPr lang="en-US" b="1" dirty="0">
                <a:effectLst/>
              </a:rPr>
              <a:t>2023</a:t>
            </a:r>
            <a:r>
              <a:rPr lang="en-US" dirty="0">
                <a:effectLst/>
              </a:rPr>
              <a:t>. DOI:10.1002/aenm.202204402.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3"/>
            <a:ext cx="12191999" cy="902525"/>
          </a:xfrm>
        </p:spPr>
        <p:txBody>
          <a:bodyPr>
            <a:noAutofit/>
          </a:bodyPr>
          <a:lstStyle/>
          <a:p>
            <a:pPr algn="ctr"/>
            <a:r>
              <a:rPr lang="en-US" sz="3000" dirty="0" err="1"/>
              <a:t>Sodiophilic</a:t>
            </a:r>
            <a:r>
              <a:rPr lang="en-US" sz="3000" dirty="0"/>
              <a:t> Current Collectors Promote Stable Electrodeposition–</a:t>
            </a:r>
            <a:r>
              <a:rPr lang="en-US" sz="3000" dirty="0" err="1"/>
              <a:t>Electrodissolution</a:t>
            </a:r>
            <a:endParaRPr lang="en-US" sz="3000" baseline="-25000" dirty="0"/>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081635" y="1087347"/>
            <a:ext cx="6827933" cy="1418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sz="1500" dirty="0">
                <a:latin typeface="+mj-lt"/>
              </a:rPr>
              <a:t>Development of novel </a:t>
            </a:r>
            <a:r>
              <a:rPr lang="en-US" sz="1500" dirty="0" err="1">
                <a:latin typeface="+mj-lt"/>
              </a:rPr>
              <a:t>sodiophilic</a:t>
            </a:r>
            <a:r>
              <a:rPr lang="en-US" sz="1500" dirty="0">
                <a:latin typeface="+mj-lt"/>
              </a:rPr>
              <a:t> micro-composite films of sodium chalcogenide </a:t>
            </a:r>
            <a:r>
              <a:rPr lang="en-US" sz="1500" dirty="0" err="1">
                <a:latin typeface="+mj-lt"/>
              </a:rPr>
              <a:t>intermetallics</a:t>
            </a:r>
            <a:r>
              <a:rPr lang="en-US" sz="1500" dirty="0">
                <a:latin typeface="+mj-lt"/>
              </a:rPr>
              <a:t> (Na</a:t>
            </a:r>
            <a:r>
              <a:rPr lang="en-US" sz="1500" baseline="-25000" dirty="0">
                <a:latin typeface="+mj-lt"/>
              </a:rPr>
              <a:t>2</a:t>
            </a:r>
            <a:r>
              <a:rPr lang="en-US" sz="1500" dirty="0">
                <a:latin typeface="+mj-lt"/>
              </a:rPr>
              <a:t>Te, Na</a:t>
            </a:r>
            <a:r>
              <a:rPr lang="en-US" sz="1500" baseline="-25000" dirty="0">
                <a:latin typeface="+mj-lt"/>
              </a:rPr>
              <a:t>2</a:t>
            </a:r>
            <a:r>
              <a:rPr lang="en-US" sz="1500" dirty="0">
                <a:latin typeface="+mj-lt"/>
              </a:rPr>
              <a:t>S) which were fabricated onto commercial foam current collectors to enhance metal wetting </a:t>
            </a:r>
            <a:r>
              <a:rPr lang="en-US" sz="1500" dirty="0" err="1">
                <a:latin typeface="+mj-lt"/>
              </a:rPr>
              <a:t>properties,leading</a:t>
            </a:r>
            <a:r>
              <a:rPr lang="en-US" sz="1500" dirty="0">
                <a:latin typeface="+mj-lt"/>
              </a:rPr>
              <a:t> to state-of-the-art electrochemical performance in sodium metal batteries. </a:t>
            </a:r>
            <a:endParaRPr lang="en-US" sz="1500" baseline="-25000" dirty="0">
              <a:latin typeface="+mj-lt"/>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5081635" y="4423857"/>
            <a:ext cx="6747331" cy="1418399"/>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Research Details</a:t>
            </a:r>
          </a:p>
          <a:p>
            <a:pPr marL="182880" lvl="1" indent="-137160" fontAlgn="base">
              <a:spcAft>
                <a:spcPts val="200"/>
              </a:spcAft>
              <a:buFont typeface="Arial" panose="020B0604020202020204" pitchFamily="34" charset="0"/>
              <a:buChar char="•"/>
            </a:pPr>
            <a:r>
              <a:rPr lang="en-US" sz="1300" dirty="0">
                <a:latin typeface="+mj-lt"/>
              </a:rPr>
              <a:t>Sodium chalcogenides-coated 3D copper foam (CF) current collectors were fabricated using a one-step heat-treatment method.</a:t>
            </a:r>
          </a:p>
          <a:p>
            <a:pPr marL="182880" lvl="1" indent="-137160" fontAlgn="base">
              <a:spcAft>
                <a:spcPts val="200"/>
              </a:spcAft>
              <a:buFont typeface="Arial" panose="020B0604020202020204" pitchFamily="34" charset="0"/>
              <a:buChar char="•"/>
            </a:pPr>
            <a:r>
              <a:rPr lang="en-US" sz="1300" dirty="0">
                <a:latin typeface="+mj-lt"/>
              </a:rPr>
              <a:t>Sodium metal batteries with the modified current collectors as anodes are stable for 10,000 cycles at 10 </a:t>
            </a:r>
            <a:r>
              <a:rPr lang="en-US" sz="1300" baseline="30000" dirty="0" err="1">
                <a:latin typeface="+mj-lt"/>
              </a:rPr>
              <a:t>o</a:t>
            </a:r>
            <a:r>
              <a:rPr lang="en-US" sz="1300" dirty="0" err="1">
                <a:latin typeface="+mj-lt"/>
              </a:rPr>
              <a:t>C.</a:t>
            </a:r>
            <a:endParaRPr lang="en-US" sz="1300" dirty="0">
              <a:latin typeface="+mj-lt"/>
            </a:endParaRPr>
          </a:p>
          <a:p>
            <a:pPr marL="182880" lvl="1" indent="-137160" fontAlgn="base">
              <a:spcAft>
                <a:spcPts val="200"/>
              </a:spcAft>
              <a:buFont typeface="Arial" panose="020B0604020202020204" pitchFamily="34" charset="0"/>
              <a:buChar char="•"/>
            </a:pPr>
            <a:r>
              <a:rPr lang="en-US" sz="1300" dirty="0">
                <a:latin typeface="+mj-lt"/>
              </a:rPr>
              <a:t>Cryo-FIB analysis shows the difference in plating behavior between coated and uncoated copper foam occurred at a very early stage. </a:t>
            </a:r>
          </a:p>
          <a:p>
            <a:pPr marL="45720" lvl="1" fontAlgn="base">
              <a:spcAft>
                <a:spcPts val="200"/>
              </a:spcAft>
            </a:pPr>
            <a:r>
              <a:rPr lang="en-US" sz="1300" dirty="0">
                <a:latin typeface="+mj-lt"/>
              </a:rPr>
              <a:t> </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081635" y="2640546"/>
            <a:ext cx="6747330" cy="1715403"/>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Significance and Impact</a:t>
            </a:r>
            <a:endParaRPr lang="en-US" altLang="ja-JP" sz="1500" b="1" dirty="0">
              <a:solidFill>
                <a:srgbClr val="0F6636"/>
              </a:solidFill>
              <a:latin typeface="+mn-lt"/>
              <a:ea typeface="Calibri" pitchFamily="34" charset="0"/>
              <a:cs typeface="Calibri"/>
            </a:endParaRPr>
          </a:p>
          <a:p>
            <a:pPr marL="0" marR="0">
              <a:spcBef>
                <a:spcPts val="0"/>
              </a:spcBef>
              <a:spcAft>
                <a:spcPts val="800"/>
              </a:spcAft>
            </a:pPr>
            <a:r>
              <a:rPr lang="en-US" sz="1500" dirty="0">
                <a:solidFill>
                  <a:srgbClr val="222222"/>
                </a:solidFill>
                <a:latin typeface="+mj-lt"/>
                <a:ea typeface="DengXian" panose="02010600030101010101" pitchFamily="2" charset="-122"/>
                <a:cs typeface="Times New Roman" panose="02020603050405020304" pitchFamily="18" charset="0"/>
              </a:rPr>
              <a:t>N</a:t>
            </a:r>
            <a:r>
              <a:rPr lang="en-US" sz="1500" b="0" dirty="0">
                <a:solidFill>
                  <a:srgbClr val="222222"/>
                </a:solidFill>
                <a:effectLst/>
                <a:latin typeface="+mj-lt"/>
                <a:ea typeface="DengXian" panose="02010600030101010101" pitchFamily="2" charset="-122"/>
                <a:cs typeface="Times New Roman" panose="02020603050405020304" pitchFamily="18" charset="0"/>
              </a:rPr>
              <a:t>ovel thermal treatment using sodium chalcogenide </a:t>
            </a:r>
            <a:r>
              <a:rPr lang="en-US" sz="1500" b="0" dirty="0" err="1">
                <a:solidFill>
                  <a:srgbClr val="222222"/>
                </a:solidFill>
                <a:effectLst/>
                <a:latin typeface="+mj-lt"/>
                <a:ea typeface="DengXian" panose="02010600030101010101" pitchFamily="2" charset="-122"/>
                <a:cs typeface="Times New Roman" panose="02020603050405020304" pitchFamily="18" charset="0"/>
              </a:rPr>
              <a:t>intermetallics</a:t>
            </a:r>
            <a:r>
              <a:rPr lang="en-US" sz="1500" b="0" dirty="0">
                <a:solidFill>
                  <a:srgbClr val="222222"/>
                </a:solidFill>
                <a:effectLst/>
                <a:latin typeface="+mj-lt"/>
                <a:ea typeface="DengXian" panose="02010600030101010101" pitchFamily="2" charset="-122"/>
                <a:cs typeface="Times New Roman" panose="02020603050405020304" pitchFamily="18" charset="0"/>
              </a:rPr>
              <a:t> turned the </a:t>
            </a:r>
            <a:r>
              <a:rPr lang="en-US" sz="1500" b="0" dirty="0" err="1">
                <a:solidFill>
                  <a:srgbClr val="222222"/>
                </a:solidFill>
                <a:effectLst/>
                <a:latin typeface="+mj-lt"/>
                <a:ea typeface="DengXian" panose="02010600030101010101" pitchFamily="2" charset="-122"/>
                <a:cs typeface="Times New Roman" panose="02020603050405020304" pitchFamily="18" charset="0"/>
              </a:rPr>
              <a:t>sodiophobic</a:t>
            </a:r>
            <a:r>
              <a:rPr lang="en-US" sz="1500" b="0" dirty="0">
                <a:solidFill>
                  <a:srgbClr val="222222"/>
                </a:solidFill>
                <a:effectLst/>
                <a:latin typeface="+mj-lt"/>
                <a:ea typeface="DengXian" panose="02010600030101010101" pitchFamily="2" charset="-122"/>
                <a:cs typeface="Times New Roman" panose="02020603050405020304" pitchFamily="18" charset="0"/>
              </a:rPr>
              <a:t> current collector </a:t>
            </a:r>
            <a:r>
              <a:rPr lang="en-US" sz="1500" b="0" dirty="0" err="1">
                <a:solidFill>
                  <a:srgbClr val="222222"/>
                </a:solidFill>
                <a:effectLst/>
                <a:latin typeface="+mj-lt"/>
                <a:ea typeface="DengXian" panose="02010600030101010101" pitchFamily="2" charset="-122"/>
                <a:cs typeface="Times New Roman" panose="02020603050405020304" pitchFamily="18" charset="0"/>
              </a:rPr>
              <a:t>sodiophilic</a:t>
            </a:r>
            <a:r>
              <a:rPr lang="en-US" sz="1500" b="0" dirty="0">
                <a:solidFill>
                  <a:srgbClr val="222222"/>
                </a:solidFill>
                <a:effectLst/>
                <a:latin typeface="+mj-lt"/>
                <a:ea typeface="DengXian" panose="02010600030101010101" pitchFamily="2" charset="-122"/>
                <a:cs typeface="Times New Roman" panose="02020603050405020304" pitchFamily="18" charset="0"/>
              </a:rPr>
              <a:t>, enabling planar-and-dendrite-free sodium metal wetting. Improved electrochemical performance is achieved in half-cell, symmetric cell, and full battery cell architectures. Cryo-FIB revealed early-stage deposition influenced late-stage cycling. </a:t>
            </a:r>
            <a:endParaRPr lang="en-US" sz="1500" dirty="0">
              <a:effectLst/>
              <a:latin typeface="+mj-lt"/>
              <a:ea typeface="DengXian" panose="02010600030101010101" pitchFamily="2" charset="-122"/>
              <a:cs typeface="Times New Roman" panose="02020603050405020304" pitchFamily="18" charset="0"/>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341680" y="6001948"/>
            <a:ext cx="5197085" cy="494223"/>
          </a:xfrm>
          <a:prstGeom prst="rect">
            <a:avLst/>
          </a:prstGeom>
          <a:noFill/>
        </p:spPr>
        <p:txBody>
          <a:bodyPr wrap="square">
            <a:noAutofit/>
          </a:bodyPr>
          <a:lstStyle/>
          <a:p>
            <a:r>
              <a:rPr lang="en-US" sz="1000" dirty="0">
                <a:solidFill>
                  <a:srgbClr val="106636"/>
                </a:solidFill>
              </a:rPr>
              <a:t>Wang, Y.; Dong, H.; Katyal, N.; </a:t>
            </a:r>
            <a:r>
              <a:rPr lang="en-US" sz="1000" dirty="0" err="1">
                <a:solidFill>
                  <a:srgbClr val="106636"/>
                </a:solidFill>
              </a:rPr>
              <a:t>Vishnugopi</a:t>
            </a:r>
            <a:r>
              <a:rPr lang="en-US" sz="1000" dirty="0">
                <a:solidFill>
                  <a:srgbClr val="106636"/>
                </a:solidFill>
              </a:rPr>
              <a:t>, B. S.; Singh, M. K.; Hao, H.; Liu, Y.; Liu, P.; Mukherjee, P. P.; </a:t>
            </a:r>
            <a:r>
              <a:rPr lang="en-US" sz="1000" dirty="0" err="1">
                <a:solidFill>
                  <a:srgbClr val="106636"/>
                </a:solidFill>
              </a:rPr>
              <a:t>Henkelman</a:t>
            </a:r>
            <a:r>
              <a:rPr lang="en-US" sz="1000" dirty="0">
                <a:solidFill>
                  <a:srgbClr val="106636"/>
                </a:solidFill>
              </a:rPr>
              <a:t>, G.; Watt, J.; </a:t>
            </a:r>
            <a:r>
              <a:rPr lang="en-US" sz="1000" dirty="0" err="1">
                <a:solidFill>
                  <a:srgbClr val="106636"/>
                </a:solidFill>
              </a:rPr>
              <a:t>Mitlin</a:t>
            </a:r>
            <a:r>
              <a:rPr lang="en-US" sz="1000" dirty="0">
                <a:solidFill>
                  <a:srgbClr val="106636"/>
                </a:solidFill>
              </a:rPr>
              <a:t>, D. </a:t>
            </a:r>
            <a:r>
              <a:rPr lang="en-US" sz="1000" dirty="0" err="1">
                <a:solidFill>
                  <a:srgbClr val="106636"/>
                </a:solidFill>
              </a:rPr>
              <a:t>Intermetallics</a:t>
            </a:r>
            <a:r>
              <a:rPr lang="en-US" sz="1000" dirty="0">
                <a:solidFill>
                  <a:srgbClr val="106636"/>
                </a:solidFill>
              </a:rPr>
              <a:t> Based on Sodium Chalcogenides Promote Stable Electrodeposition-</a:t>
            </a:r>
            <a:r>
              <a:rPr lang="en-US" sz="1000" dirty="0" err="1">
                <a:solidFill>
                  <a:srgbClr val="106636"/>
                </a:solidFill>
              </a:rPr>
              <a:t>Electrodissolution</a:t>
            </a:r>
            <a:r>
              <a:rPr lang="en-US" sz="1000" dirty="0">
                <a:solidFill>
                  <a:srgbClr val="106636"/>
                </a:solidFill>
              </a:rPr>
              <a:t> of Sodium Metal Anodes. </a:t>
            </a:r>
            <a:r>
              <a:rPr lang="en-US" sz="1000" i="1" dirty="0">
                <a:solidFill>
                  <a:srgbClr val="106636"/>
                </a:solidFill>
              </a:rPr>
              <a:t>Advanced Energy Materials </a:t>
            </a:r>
            <a:r>
              <a:rPr lang="en-US" sz="1000" dirty="0">
                <a:solidFill>
                  <a:srgbClr val="106636"/>
                </a:solidFill>
              </a:rPr>
              <a:t>2023, 2204402.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157655" y="5229031"/>
            <a:ext cx="4923980" cy="756526"/>
          </a:xfrm>
          <a:prstGeom prst="rect">
            <a:avLst/>
          </a:prstGeom>
          <a:noFill/>
        </p:spPr>
        <p:txBody>
          <a:bodyPr wrap="square" rtlCol="0">
            <a:noAutofit/>
          </a:bodyPr>
          <a:lstStyle/>
          <a:p>
            <a:r>
              <a:rPr lang="en-US" sz="1000" dirty="0"/>
              <a:t>(</a:t>
            </a:r>
            <a:r>
              <a:rPr lang="en-US" sz="1000" b="1" dirty="0"/>
              <a:t>a</a:t>
            </a:r>
            <a:r>
              <a:rPr lang="en-US" sz="1000" dirty="0"/>
              <a:t>) Cryo-FIB shows that when a copper foam current collector is coated with sodium telluride, Na</a:t>
            </a:r>
            <a:r>
              <a:rPr lang="en-US" sz="1000" baseline="-25000" dirty="0"/>
              <a:t>2</a:t>
            </a:r>
            <a:r>
              <a:rPr lang="en-US" sz="1000" dirty="0"/>
              <a:t>Te nanoplates (or sodium sulfide, Na</a:t>
            </a:r>
            <a:r>
              <a:rPr lang="en-US" sz="1000" baseline="-25000" dirty="0"/>
              <a:t>2</a:t>
            </a:r>
            <a:r>
              <a:rPr lang="en-US" sz="1000" dirty="0"/>
              <a:t>S) sodium metal electrodeposition is dense, smooth, and free of dendrites. (</a:t>
            </a:r>
            <a:r>
              <a:rPr lang="en-US" sz="1000" b="1" dirty="0"/>
              <a:t>b</a:t>
            </a:r>
            <a:r>
              <a:rPr lang="en-US" sz="1000" dirty="0"/>
              <a:t>) On unmodified copper foam, sodium grows in a filament, dendrite-like manner.</a:t>
            </a:r>
          </a:p>
        </p:txBody>
      </p:sp>
      <p:pic>
        <p:nvPicPr>
          <p:cNvPr id="18" name="Picture 17">
            <a:extLst>
              <a:ext uri="{FF2B5EF4-FFF2-40B4-BE49-F238E27FC236}">
                <a16:creationId xmlns:a16="http://schemas.microsoft.com/office/drawing/2014/main" id="{46AB94F6-A152-4FF9-2202-DBBECE40A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449" y="6208554"/>
            <a:ext cx="494673" cy="494223"/>
          </a:xfrm>
          <a:prstGeom prst="rect">
            <a:avLst/>
          </a:prstGeom>
        </p:spPr>
      </p:pic>
      <p:sp>
        <p:nvSpPr>
          <p:cNvPr id="20" name="TextBox 19">
            <a:extLst>
              <a:ext uri="{FF2B5EF4-FFF2-40B4-BE49-F238E27FC236}">
                <a16:creationId xmlns:a16="http://schemas.microsoft.com/office/drawing/2014/main" id="{BB7C43B2-3864-71CD-8511-D34F6BDAE5EC}"/>
              </a:ext>
            </a:extLst>
          </p:cNvPr>
          <p:cNvSpPr txBox="1"/>
          <p:nvPr/>
        </p:nvSpPr>
        <p:spPr>
          <a:xfrm>
            <a:off x="76498" y="6001948"/>
            <a:ext cx="5005137" cy="255720"/>
          </a:xfrm>
          <a:prstGeom prst="rect">
            <a:avLst/>
          </a:prstGeom>
          <a:noFill/>
        </p:spPr>
        <p:txBody>
          <a:bodyPr wrap="square" lIns="0" tIns="0" rIns="0" bIns="0" rtlCol="0">
            <a:noAutofit/>
          </a:bodyPr>
          <a:lstStyle/>
          <a:p>
            <a:r>
              <a:rPr lang="en-US" sz="1100" dirty="0">
                <a:solidFill>
                  <a:srgbClr val="106600"/>
                </a:solidFill>
              </a:rPr>
              <a:t>This work was performed in part at The Center for Integrated Nanotechnologies.</a:t>
            </a:r>
          </a:p>
        </p:txBody>
      </p:sp>
      <p:sp>
        <p:nvSpPr>
          <p:cNvPr id="28" name="AutoShape 4" descr="Details are in the caption following the image">
            <a:extLst>
              <a:ext uri="{FF2B5EF4-FFF2-40B4-BE49-F238E27FC236}">
                <a16:creationId xmlns:a16="http://schemas.microsoft.com/office/drawing/2014/main" id="{A213F024-6ED3-24F6-A184-8F83DA3B88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University of Texas at Austin - Wikipedia">
            <a:extLst>
              <a:ext uri="{FF2B5EF4-FFF2-40B4-BE49-F238E27FC236}">
                <a16:creationId xmlns:a16="http://schemas.microsoft.com/office/drawing/2014/main" id="{435E69D3-AE8A-1D86-212E-9F619F114C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8765" y="6206153"/>
            <a:ext cx="433061" cy="433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9216BFA-D6C9-8CD9-7653-AD8A75137B60}"/>
              </a:ext>
            </a:extLst>
          </p:cNvPr>
          <p:cNvPicPr>
            <a:picLocks noChangeAspect="1"/>
          </p:cNvPicPr>
          <p:nvPr/>
        </p:nvPicPr>
        <p:blipFill rotWithShape="1">
          <a:blip r:embed="rId5"/>
          <a:srcRect r="50556"/>
          <a:stretch/>
        </p:blipFill>
        <p:spPr>
          <a:xfrm>
            <a:off x="2508717" y="1298855"/>
            <a:ext cx="2348209" cy="3827381"/>
          </a:xfrm>
          <a:prstGeom prst="rect">
            <a:avLst/>
          </a:prstGeom>
        </p:spPr>
      </p:pic>
      <p:pic>
        <p:nvPicPr>
          <p:cNvPr id="10" name="Picture 9">
            <a:extLst>
              <a:ext uri="{FF2B5EF4-FFF2-40B4-BE49-F238E27FC236}">
                <a16:creationId xmlns:a16="http://schemas.microsoft.com/office/drawing/2014/main" id="{125D0FB5-7C95-CF30-9C43-6D30499460A9}"/>
              </a:ext>
            </a:extLst>
          </p:cNvPr>
          <p:cNvPicPr>
            <a:picLocks noChangeAspect="1"/>
          </p:cNvPicPr>
          <p:nvPr/>
        </p:nvPicPr>
        <p:blipFill rotWithShape="1">
          <a:blip r:embed="rId6"/>
          <a:srcRect l="12014" t="32358" r="80592" b="36173"/>
          <a:stretch/>
        </p:blipFill>
        <p:spPr>
          <a:xfrm>
            <a:off x="246669" y="1492564"/>
            <a:ext cx="2119188" cy="3402925"/>
          </a:xfrm>
          <a:prstGeom prst="rect">
            <a:avLst/>
          </a:prstGeom>
        </p:spPr>
      </p:pic>
      <p:sp>
        <p:nvSpPr>
          <p:cNvPr id="11" name="Rectangle 10">
            <a:extLst>
              <a:ext uri="{FF2B5EF4-FFF2-40B4-BE49-F238E27FC236}">
                <a16:creationId xmlns:a16="http://schemas.microsoft.com/office/drawing/2014/main" id="{D2D8D43F-939A-1179-1573-DE82FB61C9AE}"/>
              </a:ext>
            </a:extLst>
          </p:cNvPr>
          <p:cNvSpPr/>
          <p:nvPr/>
        </p:nvSpPr>
        <p:spPr>
          <a:xfrm>
            <a:off x="2508717" y="1309686"/>
            <a:ext cx="365760" cy="3657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1ADA129-9522-C20E-10A5-7F86D8481201}"/>
              </a:ext>
            </a:extLst>
          </p:cNvPr>
          <p:cNvSpPr/>
          <p:nvPr/>
        </p:nvSpPr>
        <p:spPr>
          <a:xfrm>
            <a:off x="2530077" y="3234223"/>
            <a:ext cx="365760" cy="3657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5E27BE1C-B147-5DDA-6D3A-F773CDB0A78A}"/>
              </a:ext>
            </a:extLst>
          </p:cNvPr>
          <p:cNvSpPr txBox="1"/>
          <p:nvPr/>
        </p:nvSpPr>
        <p:spPr>
          <a:xfrm>
            <a:off x="2517444" y="1277122"/>
            <a:ext cx="365760" cy="430887"/>
          </a:xfrm>
          <a:prstGeom prst="rect">
            <a:avLst/>
          </a:prstGeom>
          <a:noFill/>
        </p:spPr>
        <p:txBody>
          <a:bodyPr wrap="square" rtlCol="0">
            <a:spAutoFit/>
          </a:bodyPr>
          <a:lstStyle/>
          <a:p>
            <a:r>
              <a:rPr lang="en-US" sz="2200" b="1" dirty="0"/>
              <a:t>a</a:t>
            </a:r>
          </a:p>
        </p:txBody>
      </p:sp>
      <p:sp>
        <p:nvSpPr>
          <p:cNvPr id="15" name="TextBox 14">
            <a:extLst>
              <a:ext uri="{FF2B5EF4-FFF2-40B4-BE49-F238E27FC236}">
                <a16:creationId xmlns:a16="http://schemas.microsoft.com/office/drawing/2014/main" id="{4B5EAA36-0F05-616E-9D2B-5433567D07DC}"/>
              </a:ext>
            </a:extLst>
          </p:cNvPr>
          <p:cNvSpPr txBox="1"/>
          <p:nvPr/>
        </p:nvSpPr>
        <p:spPr>
          <a:xfrm>
            <a:off x="2523160" y="3182407"/>
            <a:ext cx="283847" cy="436867"/>
          </a:xfrm>
          <a:prstGeom prst="rect">
            <a:avLst/>
          </a:prstGeom>
          <a:noFill/>
        </p:spPr>
        <p:txBody>
          <a:bodyPr wrap="square" rtlCol="0">
            <a:spAutoFit/>
          </a:bodyPr>
          <a:lstStyle/>
          <a:p>
            <a:r>
              <a:rPr lang="en-US" sz="2200" b="1" dirty="0"/>
              <a:t>b</a:t>
            </a:r>
          </a:p>
        </p:txBody>
      </p:sp>
      <p:pic>
        <p:nvPicPr>
          <p:cNvPr id="9" name="Picture 8" descr="A blue letters on a black background&#10;&#10;Description automatically generated with medium confidence">
            <a:extLst>
              <a:ext uri="{FF2B5EF4-FFF2-40B4-BE49-F238E27FC236}">
                <a16:creationId xmlns:a16="http://schemas.microsoft.com/office/drawing/2014/main" id="{29B0B43A-48FA-3AD0-1B41-6C378CCD3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7120" y="6274060"/>
            <a:ext cx="1694560" cy="332779"/>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8975</TotalTime>
  <Words>806</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Corbel</vt:lpstr>
      <vt:lpstr>Open Sans</vt:lpstr>
      <vt:lpstr>ScalaPro-Regular</vt:lpstr>
      <vt:lpstr>STIXMath-Regular</vt:lpstr>
      <vt:lpstr>Verdana</vt:lpstr>
      <vt:lpstr>Wingdings 3</vt:lpstr>
      <vt:lpstr>DOE SC Theme - Green v13 (16x9)</vt:lpstr>
      <vt:lpstr>Sodiophilic Current Collectors Promote Stable Electrodeposition–Electrodissolution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466</cp:revision>
  <cp:lastPrinted>2021-03-18T13:29:33Z</cp:lastPrinted>
  <dcterms:created xsi:type="dcterms:W3CDTF">2020-04-15T21:20:35Z</dcterms:created>
  <dcterms:modified xsi:type="dcterms:W3CDTF">2023-06-14T19:25:09Z</dcterms:modified>
</cp:coreProperties>
</file>