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54C03-F464-A633-3944-F591ECBA64AC}" v="27" dt="2024-01-16T19:29:52.218"/>
    <p1510:client id="{7C850C72-03DF-4F7D-96C8-A57D42EFC934}" v="160" dt="2024-01-16T19:26:10.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033" autoAdjust="0"/>
  </p:normalViewPr>
  <p:slideViewPr>
    <p:cSldViewPr snapToGrid="0">
      <p:cViewPr varScale="1">
        <p:scale>
          <a:sx n="90" d="100"/>
          <a:sy n="90" d="100"/>
        </p:scale>
        <p:origin x="2892" y="84"/>
      </p:cViewPr>
      <p:guideLst/>
    </p:cSldViewPr>
  </p:slideViewPr>
  <p:notesTextViewPr>
    <p:cViewPr>
      <p:scale>
        <a:sx n="1" d="1"/>
        <a:sy n="1" d="1"/>
      </p:scale>
      <p:origin x="0" y="-27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orcid.org/0000-0002-3139-0625" TargetMode="External"/><Relationship Id="rId3" Type="http://schemas.openxmlformats.org/officeDocument/2006/relationships/hyperlink" Target="https://orcid.org/0000-0002-5260-9788" TargetMode="External"/><Relationship Id="rId7" Type="http://schemas.openxmlformats.org/officeDocument/2006/relationships/hyperlink" Target="https://orcid.org/0000-0002-4812-1034"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mailto:dperahi@g.clemson.edu" TargetMode="External"/><Relationship Id="rId5" Type="http://schemas.openxmlformats.org/officeDocument/2006/relationships/hyperlink" Target="https://orcid.org/0000-0002-8486-8645" TargetMode="External"/><Relationship Id="rId10" Type="http://schemas.openxmlformats.org/officeDocument/2006/relationships/hyperlink" Target="https://doi.org/10.1021/acspolymersau.3c00049" TargetMode="External"/><Relationship Id="rId4" Type="http://schemas.openxmlformats.org/officeDocument/2006/relationships/hyperlink" Target="mailto:gsgrest@sandia.gov" TargetMode="External"/><Relationship Id="rId9" Type="http://schemas.openxmlformats.org/officeDocument/2006/relationships/hyperlink" Target="https://orcid.org/0000-0002-8656-8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smtClean="0">
                <a:ln>
                  <a:noFill/>
                </a:ln>
                <a:solidFill>
                  <a:prstClr val="black"/>
                </a:solidFill>
                <a:effectLst/>
                <a:uLnTx/>
                <a:uFillTx/>
                <a:latin typeface="Arial"/>
                <a:ea typeface="+mn-ea"/>
                <a:cs typeface="Arial"/>
              </a:rPr>
              <a:t>–</a:t>
            </a:r>
          </a:p>
          <a:p>
            <a:r>
              <a:rPr lang="en-US" sz="1200" kern="1200" dirty="0" smtClean="0">
                <a:solidFill>
                  <a:schemeClr val="tx1"/>
                </a:solidFill>
                <a:effectLst/>
                <a:latin typeface="+mn-lt"/>
                <a:ea typeface="+mn-ea"/>
                <a:cs typeface="+mn-cs"/>
              </a:rPr>
              <a:t>The dynamics of </a:t>
            </a:r>
            <a:r>
              <a:rPr lang="en-US" sz="1200" kern="1200" dirty="0" err="1" smtClean="0">
                <a:solidFill>
                  <a:schemeClr val="tx1"/>
                </a:solidFill>
                <a:effectLst/>
                <a:latin typeface="+mn-lt"/>
                <a:ea typeface="+mn-ea"/>
                <a:cs typeface="+mn-cs"/>
              </a:rPr>
              <a:t>ionizable</a:t>
            </a:r>
            <a:r>
              <a:rPr lang="en-US" sz="1200" kern="1200" dirty="0" smtClean="0">
                <a:solidFill>
                  <a:schemeClr val="tx1"/>
                </a:solidFill>
                <a:effectLst/>
                <a:latin typeface="+mn-lt"/>
                <a:ea typeface="+mn-ea"/>
                <a:cs typeface="+mn-cs"/>
              </a:rPr>
              <a:t> polymers grant their unique physics that ultimately enables their current and potential uses for light weigh energy applications. These polymers form physical networks with ionic assemblies, often termed clusters, as cross-linking centers, that determine the stability of the materials, and at the same time, enable the function of these polymers in device application.  However, these assemblies morph as their environment changes, particularly in the presence of solvents that are integral to their function, introducing instabilities that ultimately result in device failure. Understanding the dynamics of these networks across time and length scales is fundamental to controlling these networks.</a:t>
            </a:r>
          </a:p>
          <a:p>
            <a:r>
              <a:rPr lang="en-US" sz="1200" kern="1200" dirty="0" smtClean="0">
                <a:solidFill>
                  <a:schemeClr val="tx1"/>
                </a:solidFill>
                <a:effectLst/>
                <a:latin typeface="+mn-lt"/>
                <a:ea typeface="+mn-ea"/>
                <a:cs typeface="+mn-cs"/>
              </a:rPr>
              <a:t>Capturing coupled dynamics exhibit a unique challenge, addressed in this work by combining results from neutron spin echo (NSE) experiments and molecular dynamics (MD) simulations carried out to times of the actual chain relaxation times. These groundbreaking long atomistic-level simulations were made possible by </a:t>
            </a:r>
            <a:r>
              <a:rPr lang="en-US" sz="1200" kern="1200" dirty="0" err="1" smtClean="0">
                <a:solidFill>
                  <a:schemeClr val="tx1"/>
                </a:solidFill>
                <a:effectLst/>
                <a:latin typeface="+mn-lt"/>
                <a:ea typeface="+mn-ea"/>
                <a:cs typeface="+mn-cs"/>
              </a:rPr>
              <a:t>exascale</a:t>
            </a:r>
            <a:r>
              <a:rPr lang="en-US" sz="1200" kern="1200" dirty="0" smtClean="0">
                <a:solidFill>
                  <a:schemeClr val="tx1"/>
                </a:solidFill>
                <a:effectLst/>
                <a:latin typeface="+mn-lt"/>
                <a:ea typeface="+mn-ea"/>
                <a:cs typeface="+mn-cs"/>
              </a:rPr>
              <a:t> computing, probing time scales that were not accessible before. With this two-prong approach, we were able to identify the dynamics within ionic clusters of a model ionic polymer solutions and provide a first direct correlation between ionic assembly and network dynamics.  Beyond the impact of the results on ionic polymers’ enabling technologies, this approach would impact a broad range of soft matter systems that are governed by highly distinctive interactions.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D.P. gratefully acknowledges DOE grant DE-SC0019284 for support. NSE measurements were carried at ORNL’s spallation neutron source. This research used resources at the Spallation Neutron Source, a DOE Office of Science User Facility operated by the Oak Ridge National Laboratory. The authors kindly acknowledge the use of computational resources provided by NSF MRI-1725573. This work was made possible in part by advanced computational resources deployed and maintained by Clemson Computing and Information Technology. This research used resources at the National Energy Research Scientific Computing Center (NERSC), a U.S. Department of Energy Office of Science User Facility operated under contract no. DE-AC02-05CH11231. This work was performed, in part, at the Center for Integrated Nanotechnologies, an Office of Science User Facility operated for the U.S. Department of Energy (DOE) Office of Science. Sandia National Laboratories is a </a:t>
            </a:r>
            <a:r>
              <a:rPr lang="en-US" dirty="0" err="1" smtClean="0"/>
              <a:t>multimission</a:t>
            </a:r>
            <a:r>
              <a:rPr lang="en-US" dirty="0" smtClean="0"/>
              <a:t> laboratory managed and operated by National Technology &amp; Engineering Solutions of Sandia, LLC, a wholly owned subsidiary of Honeywell International, Inc., for the U.S. DOEs National Nuclear Security Administration under contract no. DE-NA-0003525. The views expressed in this article do not necessarily represent the views of the U.S. DOE or the United States Government. We thank Shalika </a:t>
            </a:r>
            <a:r>
              <a:rPr lang="en-US" dirty="0" err="1" smtClean="0"/>
              <a:t>Meedin</a:t>
            </a:r>
            <a:r>
              <a:rPr lang="en-US" dirty="0" smtClean="0"/>
              <a:t> for helpful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smtClean="0">
              <a:ln>
                <a:noFill/>
              </a:ln>
              <a:solidFill>
                <a:prstClr val="black"/>
              </a:solidFill>
              <a:effectLst/>
              <a:uLnTx/>
              <a:uFillTx/>
              <a:latin typeface="Arial"/>
              <a:ea typeface="+mn-ea"/>
              <a:cs typeface="Arial"/>
            </a:endParaRPr>
          </a:p>
          <a:p>
            <a:r>
              <a:rPr lang="en-US" dirty="0" smtClean="0"/>
              <a:t>Corresponding Authors</a:t>
            </a:r>
          </a:p>
          <a:p>
            <a:r>
              <a:rPr lang="en-US" dirty="0" smtClean="0"/>
              <a:t>Gary S. Grest - Sandia National Laboratories, Albuquerque, New Mexico 87175, United States;  </a:t>
            </a:r>
            <a:r>
              <a:rPr lang="en-US" dirty="0" smtClean="0">
                <a:hlinkClick r:id="rId3" tooltip="Orcid link"/>
              </a:rPr>
              <a:t>https://orcid.org/0000-0002-5260-9788</a:t>
            </a:r>
            <a:r>
              <a:rPr lang="en-US" dirty="0" smtClean="0"/>
              <a:t>;  Email: </a:t>
            </a:r>
            <a:r>
              <a:rPr lang="en-US" dirty="0" smtClean="0">
                <a:hlinkClick r:id="rId4"/>
              </a:rPr>
              <a:t>gsgrest@sandia.gov</a:t>
            </a:r>
            <a:endParaRPr lang="en-US" dirty="0" smtClean="0"/>
          </a:p>
          <a:p>
            <a:r>
              <a:rPr lang="en-US" dirty="0" smtClean="0"/>
              <a:t>Dvora Perahia - Department of Chemistry, Clemson University, Clemson, South Carolina 29634, United States;  Department of Physics, Clemson University, Clemson, South Carolina 29631, United States;  </a:t>
            </a:r>
            <a:r>
              <a:rPr lang="en-US" dirty="0" smtClean="0">
                <a:hlinkClick r:id="rId5" tooltip="Orcid link"/>
              </a:rPr>
              <a:t>https://orcid.org/0000-0002-8486-8645</a:t>
            </a:r>
            <a:r>
              <a:rPr lang="en-US" dirty="0" smtClean="0"/>
              <a:t>;  Email: </a:t>
            </a:r>
            <a:r>
              <a:rPr lang="en-US" dirty="0" smtClean="0">
                <a:hlinkClick r:id="rId6"/>
              </a:rPr>
              <a:t>dperahi@g.clemson.edu</a:t>
            </a:r>
            <a:endParaRPr lang="en-US" dirty="0" smtClean="0"/>
          </a:p>
          <a:p>
            <a:r>
              <a:rPr lang="en-US" dirty="0" smtClean="0"/>
              <a:t>Authors</a:t>
            </a:r>
          </a:p>
          <a:p>
            <a:r>
              <a:rPr lang="en-US" dirty="0" err="1" smtClean="0"/>
              <a:t>Chathurika</a:t>
            </a:r>
            <a:r>
              <a:rPr lang="en-US" dirty="0" smtClean="0"/>
              <a:t> Kosgallana - Department of Chemistry, Clemson University, Clemson, South Carolina 29634, United States</a:t>
            </a:r>
          </a:p>
          <a:p>
            <a:r>
              <a:rPr lang="en-US" dirty="0" err="1" smtClean="0"/>
              <a:t>Sidath</a:t>
            </a:r>
            <a:r>
              <a:rPr lang="en-US" dirty="0" smtClean="0"/>
              <a:t> Wijesinghe - Department of Chemistry, Clemson University, Clemson, South Carolina 29634, United States;  Department of </a:t>
            </a:r>
            <a:r>
              <a:rPr lang="en-US" dirty="0" err="1" smtClean="0"/>
              <a:t>ChemistryAppalachian</a:t>
            </a:r>
            <a:r>
              <a:rPr lang="en-US" dirty="0" smtClean="0"/>
              <a:t> State University, Boone, North Carolina 26808, United States;  </a:t>
            </a:r>
            <a:r>
              <a:rPr lang="en-US" dirty="0" smtClean="0">
                <a:hlinkClick r:id="rId7" tooltip="Orcid link"/>
              </a:rPr>
              <a:t>https://orcid.org/0000-0002-4812-1034</a:t>
            </a:r>
            <a:endParaRPr lang="en-US" dirty="0" smtClean="0"/>
          </a:p>
          <a:p>
            <a:r>
              <a:rPr lang="en-US" dirty="0" err="1" smtClean="0"/>
              <a:t>Manjula</a:t>
            </a:r>
            <a:r>
              <a:rPr lang="en-US" dirty="0" smtClean="0"/>
              <a:t> Senanayake - Department of Chemistry, Clemson University, Clemson, South Carolina 29634, United States;  Present Address: Neutron Scattering Division, Oak Ridge National Laboratory, Oak Ridge, Tennessee 37831, USA;  </a:t>
            </a:r>
            <a:r>
              <a:rPr lang="en-US" dirty="0" smtClean="0">
                <a:hlinkClick r:id="rId8" tooltip="Orcid link"/>
              </a:rPr>
              <a:t>https://orcid.org/0000-0002-3139-0625</a:t>
            </a:r>
            <a:endParaRPr lang="en-US" dirty="0" smtClean="0"/>
          </a:p>
          <a:p>
            <a:r>
              <a:rPr lang="en-US" dirty="0" err="1" smtClean="0"/>
              <a:t>Supun</a:t>
            </a:r>
            <a:r>
              <a:rPr lang="en-US" dirty="0" smtClean="0"/>
              <a:t> S. Mohottalalage - Department of Chemistry, Clemson University, Clemson, South Carolina 29634, United States;  Present Address: Materials Science Division, Lawrence Livermore National Laboratory, Livermore, California 94550, USA</a:t>
            </a:r>
          </a:p>
          <a:p>
            <a:r>
              <a:rPr lang="en-US" dirty="0" smtClean="0"/>
              <a:t>Michael Ohl - Neutron Scattering Division, Oak Ridge National Laboratory, Oak Ridge, Tennessee 37831, United States;  Present Address: Research Center </a:t>
            </a:r>
            <a:r>
              <a:rPr lang="en-US" dirty="0" err="1" smtClean="0"/>
              <a:t>Jülich</a:t>
            </a:r>
            <a:r>
              <a:rPr lang="en-US" dirty="0" smtClean="0"/>
              <a:t>, 52428 </a:t>
            </a:r>
            <a:r>
              <a:rPr lang="en-US" dirty="0" err="1" smtClean="0"/>
              <a:t>Jülich</a:t>
            </a:r>
            <a:r>
              <a:rPr lang="en-US" dirty="0" smtClean="0"/>
              <a:t>, Germany;  </a:t>
            </a:r>
            <a:r>
              <a:rPr lang="en-US" dirty="0" smtClean="0">
                <a:hlinkClick r:id="rId9" tooltip="Orcid link"/>
              </a:rPr>
              <a:t>https://orcid.org/0000-0002-8656-8005</a:t>
            </a:r>
            <a:endParaRPr lang="en-US" dirty="0" smtClean="0"/>
          </a:p>
          <a:p>
            <a:r>
              <a:rPr lang="en-US" dirty="0" smtClean="0"/>
              <a:t>Piotr Zolnierczuk - Neutron Scattering Division, Oak Ridge National Laboratory, Oak Ridge, Tennessee 37831, United States</a:t>
            </a:r>
          </a:p>
          <a:p>
            <a:r>
              <a:rPr lang="en-US" dirty="0" smtClean="0"/>
              <a:t>Notes</a:t>
            </a: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r>
              <a:rPr kumimoji="0" lang="en-US" sz="1200" b="0" i="0" u="sng" strike="noStrike" kern="1200" cap="none" spc="0" normalizeH="0" baseline="0" noProof="0" dirty="0" smtClean="0">
                <a:ln>
                  <a:noFill/>
                </a:ln>
                <a:solidFill>
                  <a:prstClr val="black"/>
                </a:solidFill>
                <a:effectLst/>
                <a:uLnTx/>
                <a:uFillTx/>
                <a:latin typeface="Arial"/>
                <a:ea typeface="+mn-ea"/>
                <a:cs typeface="Arial"/>
              </a:rPr>
              <a:t>:</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smtClean="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smtClean="0">
                <a:hlinkClick r:id="rId10" tooltip="DOI URL"/>
              </a:rPr>
              <a:t>doi.org/10.1021/acspolymersau.3c00049</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7/1/2024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7/1/2024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fontScale="90000"/>
          </a:bodyPr>
          <a:lstStyle/>
          <a:p>
            <a:r>
              <a:rPr lang="en-US" sz="2800" dirty="0">
                <a:solidFill>
                  <a:srgbClr val="10436A"/>
                </a:solidFill>
              </a:rPr>
              <a:t>From Molecular Constraints to Macroscopic Dynamics in Associative Networks Formed by Ionizable Polymers</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976293" y="1084802"/>
            <a:ext cx="7036811" cy="151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pPr marL="118872" lvl="1" indent="0">
              <a:lnSpc>
                <a:spcPct val="95000"/>
              </a:lnSpc>
              <a:spcBef>
                <a:spcPts val="0"/>
              </a:spcBef>
              <a:buNone/>
            </a:pPr>
            <a:r>
              <a:rPr lang="en-US" dirty="0">
                <a:ea typeface="SimSun" panose="02010600030101010101" pitchFamily="2" charset="-122"/>
                <a:sym typeface="Symbol" panose="05050102010706020507" pitchFamily="18" charset="2"/>
              </a:rPr>
              <a:t>Neutron spin echo (NSE) and atomistic molecular dynamics (MD) simulations revealed</a:t>
            </a:r>
            <a:r>
              <a:rPr lang="en-US" dirty="0"/>
              <a:t> multi-scale dynamics of networks formed by sulfonated polystyrene solutions</a:t>
            </a:r>
            <a:r>
              <a:rPr lang="en-US" dirty="0">
                <a:ea typeface="SimSun" panose="02010600030101010101" pitchFamily="2" charset="-122"/>
                <a:sym typeface="Symbol" panose="05050102010706020507" pitchFamily="18" charset="2"/>
              </a:rPr>
              <a:t> that strongly depends on </a:t>
            </a:r>
            <a:r>
              <a:rPr lang="en-US" dirty="0"/>
              <a:t>the size and distribution of the ionic clusters. </a:t>
            </a:r>
          </a:p>
        </p:txBody>
      </p:sp>
      <p:sp>
        <p:nvSpPr>
          <p:cNvPr id="6" name="TextBox 5">
            <a:extLst>
              <a:ext uri="{FF2B5EF4-FFF2-40B4-BE49-F238E27FC236}">
                <a16:creationId xmlns:a16="http://schemas.microsoft.com/office/drawing/2014/main" id="{5B5AB4DC-C268-4277-A54D-5E68D1711C3C}"/>
              </a:ext>
            </a:extLst>
          </p:cNvPr>
          <p:cNvSpPr txBox="1"/>
          <p:nvPr/>
        </p:nvSpPr>
        <p:spPr>
          <a:xfrm>
            <a:off x="4976292" y="4243588"/>
            <a:ext cx="7036812" cy="2064467"/>
          </a:xfrm>
          <a:prstGeom prst="rect">
            <a:avLst/>
          </a:prstGeom>
          <a:noFill/>
        </p:spPr>
        <p:txBody>
          <a:bodyPr wrap="square" rtlCol="0">
            <a:noAutofit/>
          </a:bodyPr>
          <a:lstStyle/>
          <a:p>
            <a:pPr>
              <a:spcAft>
                <a:spcPts val="100"/>
              </a:spcAft>
            </a:pPr>
            <a:r>
              <a:rPr lang="en-US" altLang="ja-JP" sz="2200" b="1" dirty="0">
                <a:latin typeface="+mj-lt"/>
                <a:ea typeface="Calibri" pitchFamily="34" charset="0"/>
                <a:cs typeface="Calibri"/>
              </a:rPr>
              <a:t>Research Details</a:t>
            </a:r>
          </a:p>
          <a:p>
            <a:pPr marL="512064" lvl="1" indent="-283464">
              <a:spcBef>
                <a:spcPts val="0"/>
              </a:spcBef>
              <a:spcAft>
                <a:spcPts val="300"/>
              </a:spcAft>
              <a:buFont typeface="Arial" panose="020B0604020202020204" pitchFamily="34" charset="0"/>
              <a:buChar char="•"/>
            </a:pPr>
            <a:r>
              <a:rPr lang="en-US" sz="1600" dirty="0">
                <a:ea typeface="SimSun" panose="02010600030101010101" pitchFamily="2" charset="-122"/>
              </a:rPr>
              <a:t>NSE results for polystyrene sulfonate in toluene were a</a:t>
            </a:r>
            <a:r>
              <a:rPr lang="en-US" sz="1600" dirty="0"/>
              <a:t>nalyzed by the sum of two exponentials, providing two distinctive dynamics time scales.</a:t>
            </a:r>
            <a:endParaRPr lang="en-US" sz="1600" dirty="0">
              <a:ea typeface="SimSun" panose="02010600030101010101" pitchFamily="2" charset="-122"/>
            </a:endParaRPr>
          </a:p>
          <a:p>
            <a:pPr marL="512064" lvl="1" indent="-283464">
              <a:spcBef>
                <a:spcPts val="0"/>
              </a:spcBef>
              <a:spcAft>
                <a:spcPts val="300"/>
              </a:spcAft>
              <a:buFont typeface="Arial" panose="020B0604020202020204" pitchFamily="34" charset="0"/>
              <a:buChar char="•"/>
            </a:pPr>
            <a:r>
              <a:rPr lang="en-US" sz="1600" dirty="0">
                <a:ea typeface="SimSun" panose="02010600030101010101" pitchFamily="2" charset="-122"/>
              </a:rPr>
              <a:t>Multimillion atomistic MD simulations generated computed networks for the same system. Dynamic structure factor is the same for the 2 methods with no adjustable parameters.</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76292" y="2615168"/>
            <a:ext cx="7036810" cy="1514261"/>
          </a:xfrm>
          <a:prstGeom prst="rect">
            <a:avLst/>
          </a:prstGeom>
          <a:noFill/>
        </p:spPr>
        <p:txBody>
          <a:bodyPr wrap="square" rtlCol="0">
            <a:noAutofit/>
          </a:bodyPr>
          <a:lstStyle/>
          <a:p>
            <a:r>
              <a:rPr lang="en-US" altLang="ja-JP" sz="2400" b="1" dirty="0">
                <a:latin typeface="+mj-lt"/>
                <a:ea typeface="Calibri" pitchFamily="34" charset="0"/>
                <a:cs typeface="Calibri"/>
              </a:rPr>
              <a:t>Significance and Impact</a:t>
            </a:r>
          </a:p>
          <a:p>
            <a:pPr marL="118872" lvl="1" indent="0">
              <a:lnSpc>
                <a:spcPct val="95000"/>
              </a:lnSpc>
              <a:spcBef>
                <a:spcPts val="0"/>
              </a:spcBef>
              <a:buNone/>
            </a:pPr>
            <a:r>
              <a:rPr lang="en-US" dirty="0"/>
              <a:t>Resolving </a:t>
            </a:r>
            <a:r>
              <a:rPr lang="en-US" dirty="0" smtClean="0"/>
              <a:t>the </a:t>
            </a:r>
            <a:r>
              <a:rPr lang="en-US" dirty="0"/>
              <a:t>multiscale dynamics of these networks directly </a:t>
            </a:r>
            <a:r>
              <a:rPr lang="en-US" dirty="0" smtClean="0"/>
              <a:t>impacts </a:t>
            </a:r>
            <a:r>
              <a:rPr lang="en-US" dirty="0"/>
              <a:t>the processing of </a:t>
            </a:r>
            <a:r>
              <a:rPr lang="en-US" dirty="0" err="1"/>
              <a:t>ionizable</a:t>
            </a:r>
            <a:r>
              <a:rPr lang="en-US" dirty="0"/>
              <a:t> polymers. A feedback loop between NSE and MD simulations results provides a new effective approach to study soft materials.</a:t>
            </a:r>
          </a:p>
        </p:txBody>
      </p:sp>
      <p:sp>
        <p:nvSpPr>
          <p:cNvPr id="23" name="Rectangle 22">
            <a:extLst>
              <a:ext uri="{FF2B5EF4-FFF2-40B4-BE49-F238E27FC236}">
                <a16:creationId xmlns:a16="http://schemas.microsoft.com/office/drawing/2014/main" id="{61E319B0-40C1-4006-BDAD-053C6FD8ABA8}"/>
              </a:ext>
            </a:extLst>
          </p:cNvPr>
          <p:cNvSpPr/>
          <p:nvPr/>
        </p:nvSpPr>
        <p:spPr>
          <a:xfrm>
            <a:off x="437478" y="5087007"/>
            <a:ext cx="4218463" cy="872360"/>
          </a:xfrm>
          <a:prstGeom prst="rect">
            <a:avLst/>
          </a:prstGeom>
          <a:noFill/>
        </p:spPr>
        <p:txBody>
          <a:bodyPr wrap="square" lIns="0">
            <a:noAutofit/>
          </a:bodyPr>
          <a:lstStyle/>
          <a:p>
            <a:r>
              <a:rPr lang="en-US" sz="1000" dirty="0">
                <a:latin typeface="Arial" panose="020B0604020202020204" pitchFamily="34" charset="0"/>
              </a:rPr>
              <a:t>Kosgallana C.; Wijesinghe S.; Senanayake M.; Mohottalalage S. S.; Ohl, M.; Zolnierczuk, P., M.; Grest G. S.; Perahia D. “From Molecular Constraints to Macroscopic Dynamics in Associating Networks Formed by Ionizable Polymers: A Neutron Spin Echo and Molecular Dynamics Simulation </a:t>
            </a:r>
            <a:r>
              <a:rPr lang="en-US" sz="1000" dirty="0" smtClean="0">
                <a:latin typeface="Arial" panose="020B0604020202020204" pitchFamily="34" charset="0"/>
              </a:rPr>
              <a:t>Study,” ACS </a:t>
            </a:r>
            <a:r>
              <a:rPr lang="en-US" sz="1000" dirty="0">
                <a:latin typeface="Arial" panose="020B0604020202020204" pitchFamily="34" charset="0"/>
              </a:rPr>
              <a:t>Polymers Au 4, 149-156 (2024</a:t>
            </a:r>
            <a:r>
              <a:rPr lang="en-US" sz="1000" dirty="0" smtClean="0">
                <a:latin typeface="Arial" panose="020B0604020202020204" pitchFamily="34" charset="0"/>
              </a:rPr>
              <a:t>).</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437478" y="4369532"/>
            <a:ext cx="4218463" cy="664923"/>
          </a:xfrm>
          <a:prstGeom prst="rect">
            <a:avLst/>
          </a:prstGeom>
          <a:noFill/>
        </p:spPr>
        <p:txBody>
          <a:bodyPr wrap="square" lIns="0" rtlCol="0">
            <a:noAutofit/>
          </a:bodyPr>
          <a:lstStyle/>
          <a:p>
            <a:pPr algn="just"/>
            <a:r>
              <a:rPr lang="en-US" sz="1000" dirty="0">
                <a:latin typeface="Arial" panose="020B0604020202020204" pitchFamily="34" charset="0"/>
                <a:cs typeface="Arial" panose="020B0604020202020204" pitchFamily="34" charset="0"/>
              </a:rPr>
              <a:t>Visualization of sulfonated polystyrene ionomer in toluene. Sulfur (yellow), Oxygen (red), Na</a:t>
            </a:r>
            <a:r>
              <a:rPr lang="en-US" sz="1000" baseline="30000"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(black), polystyrene backbone (blue) (left). Dynamic structure factor </a:t>
            </a:r>
            <a:r>
              <a:rPr lang="en-US" sz="1000" i="1" dirty="0">
                <a:latin typeface="Arial" panose="020B0604020202020204" pitchFamily="34" charset="0"/>
                <a:cs typeface="Arial" panose="020B0604020202020204" pitchFamily="34" charset="0"/>
              </a:rPr>
              <a:t>S(</a:t>
            </a:r>
            <a:r>
              <a:rPr lang="en-US" sz="1000" i="1" dirty="0" err="1">
                <a:latin typeface="Arial" panose="020B0604020202020204" pitchFamily="34" charset="0"/>
                <a:cs typeface="Arial" panose="020B0604020202020204" pitchFamily="34" charset="0"/>
              </a:rPr>
              <a:t>q,t</a:t>
            </a:r>
            <a:r>
              <a:rPr lang="en-US" sz="1000" i="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from NSE (filled) and atomistic MD simulations (open) showing the excellent agree between the two (right).</a:t>
            </a:r>
          </a:p>
        </p:txBody>
      </p:sp>
      <p:pic>
        <p:nvPicPr>
          <p:cNvPr id="13" name="Picture 12">
            <a:extLst>
              <a:ext uri="{FF2B5EF4-FFF2-40B4-BE49-F238E27FC236}">
                <a16:creationId xmlns:a16="http://schemas.microsoft.com/office/drawing/2014/main" id="{AA7AD6FD-3289-0114-7E0B-BBA838965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90" y="1084802"/>
            <a:ext cx="2470094" cy="3284730"/>
          </a:xfrm>
          <a:prstGeom prst="rect">
            <a:avLst/>
          </a:prstGeom>
        </p:spPr>
      </p:pic>
      <p:pic>
        <p:nvPicPr>
          <p:cNvPr id="11" name="Picture 10">
            <a:extLst>
              <a:ext uri="{FF2B5EF4-FFF2-40B4-BE49-F238E27FC236}">
                <a16:creationId xmlns:a16="http://schemas.microsoft.com/office/drawing/2014/main" id="{3566287B-EC4F-DE22-D7DF-FE315342D9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73262" y="1841933"/>
            <a:ext cx="2782679" cy="2527600"/>
          </a:xfrm>
          <a:prstGeom prst="rect">
            <a:avLst/>
          </a:prstGeom>
          <a:solidFill>
            <a:schemeClr val="bg1"/>
          </a:solidFill>
        </p:spPr>
      </p:pic>
      <p:sp>
        <p:nvSpPr>
          <p:cNvPr id="14" name="Rectangle 13">
            <a:extLst>
              <a:ext uri="{FF2B5EF4-FFF2-40B4-BE49-F238E27FC236}">
                <a16:creationId xmlns:a16="http://schemas.microsoft.com/office/drawing/2014/main" id="{61E319B0-40C1-4006-BDAD-053C6FD8ABA8}"/>
              </a:ext>
            </a:extLst>
          </p:cNvPr>
          <p:cNvSpPr/>
          <p:nvPr/>
        </p:nvSpPr>
        <p:spPr>
          <a:xfrm>
            <a:off x="437477" y="5959367"/>
            <a:ext cx="4538814" cy="296137"/>
          </a:xfrm>
          <a:prstGeom prst="rect">
            <a:avLst/>
          </a:prstGeom>
          <a:noFill/>
        </p:spPr>
        <p:txBody>
          <a:bodyPr wrap="square" lIns="0">
            <a:noAutofit/>
          </a:bodyPr>
          <a:lstStyle/>
          <a:p>
            <a:r>
              <a:rPr lang="en-US" sz="1000" dirty="0" smtClean="0">
                <a:solidFill>
                  <a:srgbClr val="106636"/>
                </a:solidFill>
                <a:latin typeface="Arial" panose="020B0604020202020204" pitchFamily="34" charset="0"/>
              </a:rPr>
              <a:t>Work was performed, in part, at the Center for Integrated Nanotechnologies</a:t>
            </a:r>
            <a:endParaRPr lang="en-US" sz="1000" dirty="0">
              <a:solidFill>
                <a:srgbClr val="106636"/>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306" y="6352869"/>
            <a:ext cx="485072" cy="484632"/>
          </a:xfrm>
          <a:prstGeom prst="rect">
            <a:avLst/>
          </a:prstGeom>
        </p:spPr>
      </p:pic>
      <p:pic>
        <p:nvPicPr>
          <p:cNvPr id="17" name="Picture 16">
            <a:extLst>
              <a:ext uri="{FF2B5EF4-FFF2-40B4-BE49-F238E27FC236}">
                <a16:creationId xmlns:a16="http://schemas.microsoft.com/office/drawing/2014/main" id="{B8943213-C3BE-FD91-351E-75AFC36F460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09995" y="6426227"/>
            <a:ext cx="1435390" cy="336881"/>
          </a:xfrm>
          <a:prstGeom prst="rect">
            <a:avLst/>
          </a:prstGeom>
        </p:spPr>
      </p:pic>
      <p:pic>
        <p:nvPicPr>
          <p:cNvPr id="18" name="Picture 17" descr="A black and orange logo&#10;&#10;Description automatically generated">
            <a:extLst>
              <a:ext uri="{FF2B5EF4-FFF2-40B4-BE49-F238E27FC236}">
                <a16:creationId xmlns:a16="http://schemas.microsoft.com/office/drawing/2014/main" id="{22083655-C18C-2D3E-2FF1-F45BED3A59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3801" y="6439888"/>
            <a:ext cx="1181495" cy="296296"/>
          </a:xfrm>
          <a:prstGeom prst="rect">
            <a:avLst/>
          </a:prstGeom>
        </p:spPr>
      </p:pic>
      <p:pic>
        <p:nvPicPr>
          <p:cNvPr id="19" name="Picture 2">
            <a:extLst>
              <a:ext uri="{FF2B5EF4-FFF2-40B4-BE49-F238E27FC236}">
                <a16:creationId xmlns:a16="http://schemas.microsoft.com/office/drawing/2014/main" id="{02BC3F70-ABBA-E551-28AC-98FC923E519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228" t="22676" r="4292" b="28151"/>
          <a:stretch/>
        </p:blipFill>
        <p:spPr bwMode="auto">
          <a:xfrm>
            <a:off x="6740503" y="6406178"/>
            <a:ext cx="1198180" cy="3366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t="27220" b="21848"/>
          <a:stretch/>
        </p:blipFill>
        <p:spPr>
          <a:xfrm>
            <a:off x="4001418" y="6352869"/>
            <a:ext cx="1108577" cy="564618"/>
          </a:xfrm>
          <a:prstGeom prst="rect">
            <a:avLst/>
          </a:prstGeom>
        </p:spPr>
      </p:pic>
    </p:spTree>
    <p:extLst>
      <p:ext uri="{BB962C8B-B14F-4D97-AF65-F5344CB8AC3E}">
        <p14:creationId xmlns:p14="http://schemas.microsoft.com/office/powerpoint/2010/main" val="193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9A9CC-1221-4480-B719-A3FDECFA9433}">
  <ds:schemaRefs>
    <ds:schemaRef ds:uri="http://schemas.openxmlformats.org/package/2006/metadata/core-properties"/>
    <ds:schemaRef ds:uri="http://purl.org/dc/terms/"/>
    <ds:schemaRef ds:uri="d3abd939-9d94-49d1-925a-c93fb1ff4b6e"/>
    <ds:schemaRef ds:uri="http://schemas.microsoft.com/office/2006/documentManagement/types"/>
    <ds:schemaRef ds:uri="http://www.w3.org/XML/1998/namespace"/>
    <ds:schemaRef ds:uri="http://schemas.microsoft.com/office/infopath/2007/PartnerControls"/>
    <ds:schemaRef ds:uri="http://purl.org/dc/elements/1.1/"/>
    <ds:schemaRef ds:uri="bc761791-33a0-47b7-8145-9d3c2515a3a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592</TotalTime>
  <Words>1050</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SimSun</vt:lpstr>
      <vt:lpstr>Arial</vt:lpstr>
      <vt:lpstr>Arial Black</vt:lpstr>
      <vt:lpstr>Avenir Next LT Pro</vt:lpstr>
      <vt:lpstr>AvenirNext LT Pro Bold</vt:lpstr>
      <vt:lpstr>AvenirNext LT Pro Regular</vt:lpstr>
      <vt:lpstr>Calibri</vt:lpstr>
      <vt:lpstr>Segoe UI Black</vt:lpstr>
      <vt:lpstr>Symbol</vt:lpstr>
      <vt:lpstr>Times New Roman</vt:lpstr>
      <vt:lpstr>Wingdings</vt:lpstr>
      <vt:lpstr>Office Theme</vt:lpstr>
      <vt:lpstr>From Molecular Constraints to Macroscopic Dynamics in Associative Networks Formed by Ionizable Polymers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6</cp:revision>
  <dcterms:created xsi:type="dcterms:W3CDTF">2023-07-20T14:08:23Z</dcterms:created>
  <dcterms:modified xsi:type="dcterms:W3CDTF">2024-07-01T18:48:00Z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