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250"/>
    <a:srgbClr val="10436A"/>
    <a:srgbClr val="333333"/>
    <a:srgbClr val="555555"/>
    <a:srgbClr val="3B5458"/>
    <a:srgbClr val="541D14"/>
    <a:srgbClr val="072815"/>
    <a:srgbClr val="0D212F"/>
    <a:srgbClr val="0B2C4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8"/>
    <p:restoredTop sz="67340"/>
  </p:normalViewPr>
  <p:slideViewPr>
    <p:cSldViewPr snapToGrid="0">
      <p:cViewPr varScale="1">
        <p:scale>
          <a:sx n="103" d="100"/>
          <a:sy n="103" d="100"/>
        </p:scale>
        <p:origin x="254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science/article/pii/S1359645425001144#gs000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ciencedirect.com/science/article/pii/S1359645425001144#gs0003" TargetMode="External"/><Relationship Id="rId4" Type="http://schemas.openxmlformats.org/officeDocument/2006/relationships/hyperlink" Target="https://www.sciencedirect.com/science/article/pii/S1359645425001144#gs000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t>Developing high performance plasma facing materials (PFMs) is one of the greatest challenges for fusion reactors because PFMs face unprecedented harsh environments. In this work, the radiation resistance of tungsten-containing amorphous refractory multi-component alloy film was studied by He plasma irradiation. The amorphous </a:t>
            </a:r>
            <a:r>
              <a:rPr lang="en-US" dirty="0" err="1"/>
              <a:t>TiZrHfTaW</a:t>
            </a:r>
            <a:r>
              <a:rPr lang="en-US" dirty="0"/>
              <a:t> film was evaluated by 50 eV helium plasma irradiation at 1275 K. The invaded helium atoms quickly diffuse inside the film delaying the formation of large He bubbles near surface and its break to form fuzz. Instead, He migrates and merges to form large number of relatively small helium bubbles, leading to the formation of nanoporous structures, which blocks the diffusion of He. This new "migration-blocking" strategy in the amorphous </a:t>
            </a:r>
            <a:r>
              <a:rPr lang="en-US" dirty="0" err="1"/>
              <a:t>TiZrHfTaW</a:t>
            </a:r>
            <a:r>
              <a:rPr lang="en-US" dirty="0"/>
              <a:t> film greatly slowing down the growth of fuzz. The threshold fluence for forming fuzz structure in </a:t>
            </a:r>
            <a:r>
              <a:rPr lang="en-US" dirty="0" err="1"/>
              <a:t>TiZrHfTaW</a:t>
            </a:r>
            <a:r>
              <a:rPr lang="en-US" dirty="0"/>
              <a:t> film is increased greatly to 20 times higher and the length of fuzz irradiated to the fluence of 3 × 10</a:t>
            </a:r>
            <a:r>
              <a:rPr lang="en-US" baseline="30000" dirty="0"/>
              <a:t>26</a:t>
            </a:r>
            <a:r>
              <a:rPr lang="en-US" dirty="0"/>
              <a:t> ions/m</a:t>
            </a:r>
            <a:r>
              <a:rPr lang="en-US" baseline="30000" dirty="0"/>
              <a:t>2</a:t>
            </a:r>
            <a:r>
              <a:rPr lang="en-US" dirty="0"/>
              <a:t> is 28 times shorter than those of bulk W. The presented results provide an idea for development of amorphous refractory multi-component alloys as a new kind of radiation resistant PFMs and trigger further study on it.</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authors thank professor </a:t>
            </a:r>
            <a:r>
              <a:rPr lang="en-US" dirty="0" err="1"/>
              <a:t>Minyou</a:t>
            </a:r>
            <a:r>
              <a:rPr lang="en-US" dirty="0"/>
              <a:t> Ye and Dr. Zhe Lu from University of Science and Technology of China for supporting </a:t>
            </a:r>
            <a:r>
              <a:rPr lang="en-US" dirty="0" err="1"/>
              <a:t>parial</a:t>
            </a:r>
            <a:r>
              <a:rPr lang="en-US" dirty="0"/>
              <a:t> plasma irradiation experiments. This work was supported by the National Natural Science Foundation of China (grants </a:t>
            </a:r>
            <a:r>
              <a:rPr lang="en-US" dirty="0">
                <a:hlinkClick r:id="rId3"/>
              </a:rPr>
              <a:t>12105206</a:t>
            </a:r>
            <a:r>
              <a:rPr lang="en-US" dirty="0"/>
              <a:t>, </a:t>
            </a:r>
            <a:r>
              <a:rPr lang="en-US" dirty="0">
                <a:hlinkClick r:id="rId3"/>
              </a:rPr>
              <a:t>11935011</a:t>
            </a:r>
            <a:r>
              <a:rPr lang="en-US" dirty="0"/>
              <a:t>, and </a:t>
            </a:r>
            <a:r>
              <a:rPr lang="en-US" dirty="0">
                <a:hlinkClick r:id="rId3"/>
              </a:rPr>
              <a:t>12275197</a:t>
            </a:r>
            <a:r>
              <a:rPr lang="en-US" dirty="0"/>
              <a:t>), and the Natural Science Foundation of Hubei Province, China (</a:t>
            </a:r>
            <a:r>
              <a:rPr lang="en-US" dirty="0">
                <a:hlinkClick r:id="rId4"/>
              </a:rPr>
              <a:t>2020CFA041</a:t>
            </a:r>
            <a:r>
              <a:rPr lang="en-US" dirty="0"/>
              <a:t>, </a:t>
            </a:r>
            <a:r>
              <a:rPr lang="en-US" dirty="0">
                <a:hlinkClick r:id="rId4"/>
              </a:rPr>
              <a:t>2023BAA009</a:t>
            </a:r>
            <a:r>
              <a:rPr lang="en-US" dirty="0"/>
              <a:t>) for financial support. We thank the Core Facility of Wuhan University for assisting with the FIB and TEM measurements. This work was performed, in part, at the Center for Integrated Nanotechnologies, an Office of Science User Facility operated for the U.S. Department of Energy (DOE) Office of Science. Los Alamos National Laboratory, an affirmative action equal opportunity employer, is managed by Triad National Security, LLC for the U.S. Department of Energy's NNSA, under contract </a:t>
            </a:r>
            <a:r>
              <a:rPr lang="en-US" dirty="0">
                <a:hlinkClick r:id="rId5"/>
              </a:rPr>
              <a:t>89233218CNA000001</a:t>
            </a:r>
            <a:r>
              <a:rPr lang="en-US" dirty="0"/>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r>
              <a:rPr lang="en-US" sz="1200" dirty="0"/>
              <a:t>Ge, W.; Cai, G.; Qu, C.; Wei, G.; Ni, W.; Zhong, F.; Guo, E.; Fu, B.; Hong, M.; Wang, Y.; Ren, F. A New Type of Plasma Irradiation-Resistant Amorphous </a:t>
            </a:r>
            <a:r>
              <a:rPr lang="en-US" sz="1200" dirty="0" err="1"/>
              <a:t>TiZrHfTaW</a:t>
            </a:r>
            <a:r>
              <a:rPr lang="en-US" sz="1200" dirty="0"/>
              <a:t> Refractory Multi-Component Alloy. Acta </a:t>
            </a:r>
            <a:r>
              <a:rPr lang="en-US" sz="1200" dirty="0" err="1"/>
              <a:t>Materialia</a:t>
            </a:r>
            <a:r>
              <a:rPr lang="en-US" sz="1200" dirty="0"/>
              <a:t> 2025, 288, 120822. DOI:10.1016/j.actamat.2025.120822. </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4/15/2025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4/15/2025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224157-AC33-F84F-D6FB-C48342E8E043}"/>
              </a:ext>
            </a:extLst>
          </p:cNvPr>
          <p:cNvSpPr/>
          <p:nvPr/>
        </p:nvSpPr>
        <p:spPr>
          <a:xfrm>
            <a:off x="4181475" y="6308056"/>
            <a:ext cx="5466824" cy="57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Next LT Pro Regular"/>
              <a:ea typeface="+mn-ea"/>
              <a:cs typeface="+mn-cs"/>
            </a:endParaRPr>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184819"/>
            <a:ext cx="12192000" cy="763151"/>
          </a:xfrm>
        </p:spPr>
        <p:txBody>
          <a:bodyPr>
            <a:normAutofit fontScale="90000"/>
          </a:bodyPr>
          <a:lstStyle/>
          <a:p>
            <a:pPr algn="ctr"/>
            <a:r>
              <a:rPr lang="en-US" sz="3600" dirty="0"/>
              <a:t>A New Type of Plasma Irradiation-Resistant Amorphous </a:t>
            </a:r>
            <a:br>
              <a:rPr lang="en-US" sz="3600" dirty="0"/>
            </a:br>
            <a:r>
              <a:rPr lang="en-US" sz="3600" dirty="0" err="1"/>
              <a:t>TiZrHfTaW</a:t>
            </a:r>
            <a:r>
              <a:rPr lang="en-US" sz="3600" dirty="0"/>
              <a:t> Refractory Multi-component Alloy</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181961" y="1179155"/>
            <a:ext cx="7010039"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000" b="1" dirty="0">
                <a:ea typeface="Calibri" pitchFamily="34" charset="0"/>
                <a:cs typeface="Calibri"/>
              </a:rPr>
              <a:t>Scientific Achievement</a:t>
            </a:r>
          </a:p>
          <a:p>
            <a:pPr marL="114300"/>
            <a:r>
              <a:rPr lang="en-US" sz="2000" b="0" i="0" dirty="0">
                <a:solidFill>
                  <a:srgbClr val="151515"/>
                </a:solidFill>
                <a:effectLst/>
              </a:rPr>
              <a:t>Discovery of new plasma facing materials, amorphous </a:t>
            </a:r>
            <a:r>
              <a:rPr lang="en-US" sz="2000" b="0" i="0" dirty="0" err="1">
                <a:solidFill>
                  <a:srgbClr val="151515"/>
                </a:solidFill>
                <a:effectLst/>
              </a:rPr>
              <a:t>TiZrHfTaW</a:t>
            </a:r>
            <a:r>
              <a:rPr lang="en-US" sz="2000" b="0" i="0" dirty="0">
                <a:solidFill>
                  <a:srgbClr val="151515"/>
                </a:solidFill>
                <a:effectLst/>
              </a:rPr>
              <a:t> film, with enhanced radiation resistance with a new mechanism. </a:t>
            </a:r>
          </a:p>
        </p:txBody>
      </p:sp>
      <p:sp>
        <p:nvSpPr>
          <p:cNvPr id="6" name="TextBox 5">
            <a:extLst>
              <a:ext uri="{FF2B5EF4-FFF2-40B4-BE49-F238E27FC236}">
                <a16:creationId xmlns:a16="http://schemas.microsoft.com/office/drawing/2014/main" id="{5B5AB4DC-C268-4277-A54D-5E68D1711C3C}"/>
              </a:ext>
            </a:extLst>
          </p:cNvPr>
          <p:cNvSpPr txBox="1"/>
          <p:nvPr/>
        </p:nvSpPr>
        <p:spPr>
          <a:xfrm>
            <a:off x="5260263" y="3831289"/>
            <a:ext cx="6696662" cy="2074927"/>
          </a:xfrm>
          <a:prstGeom prst="rect">
            <a:avLst/>
          </a:prstGeom>
          <a:noFill/>
        </p:spPr>
        <p:txBody>
          <a:bodyPr wrap="square" rtlCol="0">
            <a:spAutoFit/>
          </a:bodyPr>
          <a:lstStyle/>
          <a:p>
            <a:pPr>
              <a:spcAft>
                <a:spcPts val="100"/>
              </a:spcAft>
            </a:pPr>
            <a:r>
              <a:rPr lang="en-US" altLang="ja-JP" sz="1600" b="1" dirty="0">
                <a:latin typeface="+mj-lt"/>
                <a:ea typeface="Calibri" pitchFamily="34" charset="0"/>
                <a:cs typeface="Calibri"/>
              </a:rPr>
              <a:t>Research Details</a:t>
            </a:r>
          </a:p>
          <a:p>
            <a:pPr marL="182880" lvl="1" indent="-137160" fontAlgn="base">
              <a:buFont typeface="Arial" panose="020B0604020202020204" pitchFamily="34" charset="0"/>
              <a:buChar char="•"/>
            </a:pPr>
            <a:r>
              <a:rPr lang="en-US" sz="1600" b="0" i="0" dirty="0">
                <a:solidFill>
                  <a:srgbClr val="151515"/>
                </a:solidFill>
                <a:effectLst/>
              </a:rPr>
              <a:t>The amorphous </a:t>
            </a:r>
            <a:r>
              <a:rPr lang="en-US" sz="1600" b="0" i="0" dirty="0" err="1">
                <a:solidFill>
                  <a:srgbClr val="151515"/>
                </a:solidFill>
                <a:effectLst/>
              </a:rPr>
              <a:t>TiZrHfTaW</a:t>
            </a:r>
            <a:r>
              <a:rPr lang="en-US" sz="1600" b="0" i="0" dirty="0">
                <a:solidFill>
                  <a:srgbClr val="151515"/>
                </a:solidFill>
                <a:effectLst/>
              </a:rPr>
              <a:t> films were deposited on W discs by ultrahigh vacuum DC magnetron sputtering at room temperature .</a:t>
            </a:r>
          </a:p>
          <a:p>
            <a:pPr marL="182880" lvl="1" indent="-137160" fontAlgn="base">
              <a:buFont typeface="Arial" panose="020B0604020202020204" pitchFamily="34" charset="0"/>
              <a:buChar char="•"/>
            </a:pPr>
            <a:r>
              <a:rPr lang="en-US" sz="1600" b="0" i="0" dirty="0">
                <a:solidFill>
                  <a:srgbClr val="151515"/>
                </a:solidFill>
                <a:effectLst/>
              </a:rPr>
              <a:t>The samples were exposed to the high-flux He plasma (50 eV) at ion flux of 1 × 1022 ions/m2s and temperature of around 1275 K.</a:t>
            </a:r>
          </a:p>
          <a:p>
            <a:pPr marL="182880" lvl="1" indent="-137160" fontAlgn="base">
              <a:buFont typeface="Arial" panose="020B0604020202020204" pitchFamily="34" charset="0"/>
              <a:buChar char="•"/>
            </a:pPr>
            <a:r>
              <a:rPr lang="en-US" sz="1600" dirty="0"/>
              <a:t>The threshold fluence for forming fuzz structure in </a:t>
            </a:r>
            <a:r>
              <a:rPr lang="en-US" sz="1600" dirty="0" err="1"/>
              <a:t>TiZrHfTaW</a:t>
            </a:r>
            <a:r>
              <a:rPr lang="en-US" sz="1600" dirty="0"/>
              <a:t> film is increased greatly to 20 times higher and the length of fuzz irradiated to the fluence of 3 × 1026 ions/m2 is 28 times shorter than those of bulk W. </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181473" y="2173853"/>
            <a:ext cx="6951697" cy="1631216"/>
          </a:xfrm>
          <a:prstGeom prst="rect">
            <a:avLst/>
          </a:prstGeom>
          <a:noFill/>
        </p:spPr>
        <p:txBody>
          <a:bodyPr wrap="square" rtlCol="0">
            <a:spAutoFit/>
          </a:bodyPr>
          <a:lstStyle/>
          <a:p>
            <a:r>
              <a:rPr lang="en-US" altLang="ja-JP" sz="2000" b="1" dirty="0">
                <a:ea typeface="Calibri" pitchFamily="34" charset="0"/>
                <a:cs typeface="Calibri"/>
              </a:rPr>
              <a:t>Significance and Impact</a:t>
            </a:r>
          </a:p>
          <a:p>
            <a:pPr marL="114300"/>
            <a:r>
              <a:rPr lang="en-US" sz="1600" b="0" i="0" dirty="0">
                <a:solidFill>
                  <a:srgbClr val="151515"/>
                </a:solidFill>
                <a:effectLst/>
              </a:rPr>
              <a:t>Finding high performance plasma-facing materials for realization of commercial application of fusion reactors is a challenging task. </a:t>
            </a:r>
            <a:r>
              <a:rPr lang="en-US" sz="1600" dirty="0">
                <a:solidFill>
                  <a:srgbClr val="151515"/>
                </a:solidFill>
              </a:rPr>
              <a:t>With this new material, </a:t>
            </a:r>
            <a:r>
              <a:rPr lang="en-US" sz="1600" b="0" i="0" dirty="0">
                <a:solidFill>
                  <a:srgbClr val="151515"/>
                </a:solidFill>
                <a:effectLst/>
              </a:rPr>
              <a:t>He migrates and merges to form large number of relatively small helium bubbles, leading to the formation of nanoporous structures, which blocks the diffusion of He.</a:t>
            </a:r>
          </a:p>
        </p:txBody>
      </p:sp>
      <p:pic>
        <p:nvPicPr>
          <p:cNvPr id="15" name="Picture 14">
            <a:extLst>
              <a:ext uri="{FF2B5EF4-FFF2-40B4-BE49-F238E27FC236}">
                <a16:creationId xmlns:a16="http://schemas.microsoft.com/office/drawing/2014/main" id="{BF7FF30E-6C0F-70D1-4565-D74E78D2A950}"/>
              </a:ext>
            </a:extLst>
          </p:cNvPr>
          <p:cNvPicPr>
            <a:picLocks noChangeAspect="1"/>
          </p:cNvPicPr>
          <p:nvPr/>
        </p:nvPicPr>
        <p:blipFill>
          <a:blip r:embed="rId3" cstate="print">
            <a:extLst>
              <a:ext uri="{28A0092B-C50C-407E-A947-70E740481C1C}">
                <a14:useLocalDpi xmlns:a14="http://schemas.microsoft.com/office/drawing/2010/main" val="0"/>
              </a:ext>
            </a:extLst>
          </a:blip>
          <a:srcRect t="16485" b="20598"/>
          <a:stretch/>
        </p:blipFill>
        <p:spPr>
          <a:xfrm>
            <a:off x="6285318" y="6308056"/>
            <a:ext cx="2167856" cy="545581"/>
          </a:xfrm>
          <a:prstGeom prst="rect">
            <a:avLst/>
          </a:prstGeom>
        </p:spPr>
      </p:pic>
      <p:pic>
        <p:nvPicPr>
          <p:cNvPr id="7" name="Picture 6" descr="Logo&#10;&#10;AI-generated content may be incorrect.">
            <a:extLst>
              <a:ext uri="{FF2B5EF4-FFF2-40B4-BE49-F238E27FC236}">
                <a16:creationId xmlns:a16="http://schemas.microsoft.com/office/drawing/2014/main" id="{0847A7CE-EB97-AEE6-205D-986B54D5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991" y="6302160"/>
            <a:ext cx="577606" cy="577081"/>
          </a:xfrm>
          <a:prstGeom prst="rect">
            <a:avLst/>
          </a:prstGeom>
        </p:spPr>
      </p:pic>
      <p:sp>
        <p:nvSpPr>
          <p:cNvPr id="10" name="Rectangle 9">
            <a:extLst>
              <a:ext uri="{FF2B5EF4-FFF2-40B4-BE49-F238E27FC236}">
                <a16:creationId xmlns:a16="http://schemas.microsoft.com/office/drawing/2014/main" id="{04F60FC8-090A-B86E-9E64-78D5318CB6D3}"/>
              </a:ext>
            </a:extLst>
          </p:cNvPr>
          <p:cNvSpPr/>
          <p:nvPr/>
        </p:nvSpPr>
        <p:spPr>
          <a:xfrm>
            <a:off x="0" y="6076871"/>
            <a:ext cx="4408484" cy="253916"/>
          </a:xfrm>
          <a:prstGeom prst="rect">
            <a:avLst/>
          </a:prstGeom>
          <a:noFill/>
        </p:spPr>
        <p:txBody>
          <a:bodyPr wrap="square">
            <a:spAutoFit/>
          </a:bodyPr>
          <a:lstStyle/>
          <a:p>
            <a:pPr>
              <a:spcBef>
                <a:spcPts val="600"/>
              </a:spcBef>
            </a:pPr>
            <a:r>
              <a:rPr lang="en-US" sz="1050" dirty="0">
                <a:cs typeface="Arial" panose="020B0604020202020204" pitchFamily="34" charset="0"/>
              </a:rPr>
              <a:t>Work was performed, in part, at the Center for Integrated Nanotechnologies.</a:t>
            </a:r>
            <a:endParaRPr lang="fi-FI" sz="1050" dirty="0">
              <a:cs typeface="Arial" panose="020B0604020202020204" pitchFamily="34" charset="0"/>
            </a:endParaRPr>
          </a:p>
        </p:txBody>
      </p:sp>
      <p:pic>
        <p:nvPicPr>
          <p:cNvPr id="4" name="Picture 6" descr="Wuhan University | Tethys">
            <a:extLst>
              <a:ext uri="{FF2B5EF4-FFF2-40B4-BE49-F238E27FC236}">
                <a16:creationId xmlns:a16="http://schemas.microsoft.com/office/drawing/2014/main" id="{FC3E6F59-8232-35CA-1B7B-7926332411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4472" y="6338451"/>
            <a:ext cx="521199" cy="519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1DF15B-61EC-1129-A483-2D048D690EBA}"/>
              </a:ext>
            </a:extLst>
          </p:cNvPr>
          <p:cNvSpPr txBox="1"/>
          <p:nvPr/>
        </p:nvSpPr>
        <p:spPr>
          <a:xfrm>
            <a:off x="133200" y="5053828"/>
            <a:ext cx="4966029" cy="898704"/>
          </a:xfrm>
          <a:prstGeom prst="rect">
            <a:avLst/>
          </a:prstGeom>
          <a:noFill/>
        </p:spPr>
        <p:txBody>
          <a:bodyPr wrap="square" rtlCol="0">
            <a:noAutofit/>
          </a:bodyPr>
          <a:lstStyle/>
          <a:p>
            <a:pPr lvl="0" fontAlgn="base">
              <a:spcBef>
                <a:spcPct val="0"/>
              </a:spcBef>
              <a:spcAft>
                <a:spcPct val="0"/>
              </a:spcAft>
            </a:pPr>
            <a:r>
              <a:rPr kumimoji="0" lang="en-US" sz="1050" b="0" i="0" u="none" strike="noStrike" kern="1200" cap="none" spc="0" normalizeH="0" baseline="0" noProof="0" dirty="0">
                <a:ln>
                  <a:noFill/>
                </a:ln>
                <a:solidFill>
                  <a:prstClr val="black"/>
                </a:solidFill>
                <a:effectLst/>
                <a:uLnTx/>
                <a:uFillTx/>
                <a:latin typeface="Arial" charset="0"/>
                <a:ea typeface="+mn-ea"/>
                <a:cs typeface="+mn-cs"/>
              </a:rPr>
              <a:t>(a) Surface </a:t>
            </a:r>
            <a:r>
              <a:rPr kumimoji="0" lang="en-US" altLang="zh-CN" sz="1050" b="0" i="0" u="none" strike="noStrike" kern="1200" cap="none" spc="0" normalizeH="0" baseline="0" noProof="0" dirty="0">
                <a:ln>
                  <a:noFill/>
                </a:ln>
                <a:solidFill>
                  <a:prstClr val="black"/>
                </a:solidFill>
                <a:effectLst/>
                <a:uLnTx/>
                <a:uFillTx/>
                <a:latin typeface="Arial" charset="0"/>
                <a:ea typeface="+mn-ea"/>
                <a:cs typeface="+mn-cs"/>
              </a:rPr>
              <a:t>and cross-sectional </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SEM of the W (a) and </a:t>
            </a:r>
            <a:r>
              <a:rPr lang="en-US" altLang="zh-CN" sz="1050" dirty="0">
                <a:solidFill>
                  <a:prstClr val="black"/>
                </a:solidFill>
                <a:latin typeface="Arial" charset="0"/>
              </a:rPr>
              <a:t>amorphous </a:t>
            </a:r>
            <a:r>
              <a:rPr lang="en-US" altLang="zh-CN" sz="1050" dirty="0" err="1">
                <a:solidFill>
                  <a:prstClr val="black"/>
                </a:solidFill>
                <a:latin typeface="Arial" charset="0"/>
              </a:rPr>
              <a:t>TiZrHfTaW</a:t>
            </a:r>
            <a:r>
              <a:rPr lang="en-US" altLang="zh-CN" sz="1050" dirty="0">
                <a:solidFill>
                  <a:prstClr val="black"/>
                </a:solidFill>
                <a:latin typeface="Arial" charset="0"/>
              </a:rPr>
              <a:t> film</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(b) irradiated by He plasma to fluences of 5 × 10</a:t>
            </a:r>
            <a:r>
              <a:rPr kumimoji="0" lang="en-US" sz="1050" b="0" i="0" u="none" strike="noStrike" kern="1200" cap="none" spc="0" normalizeH="0" baseline="30000" noProof="0" dirty="0">
                <a:ln>
                  <a:noFill/>
                </a:ln>
                <a:solidFill>
                  <a:prstClr val="black"/>
                </a:solidFill>
                <a:effectLst/>
                <a:uLnTx/>
                <a:uFillTx/>
                <a:latin typeface="Arial" charset="0"/>
                <a:ea typeface="+mn-ea"/>
                <a:cs typeface="+mn-cs"/>
              </a:rPr>
              <a:t>24</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(a1,b1) and 3 × 10</a:t>
            </a:r>
            <a:r>
              <a:rPr kumimoji="0" lang="en-US" sz="1050" b="0" i="0" u="none" strike="noStrike" kern="1200" cap="none" spc="0" normalizeH="0" baseline="30000" noProof="0" dirty="0">
                <a:ln>
                  <a:noFill/>
                </a:ln>
                <a:solidFill>
                  <a:prstClr val="black"/>
                </a:solidFill>
                <a:effectLst/>
                <a:uLnTx/>
                <a:uFillTx/>
                <a:latin typeface="Arial" charset="0"/>
                <a:ea typeface="+mn-ea"/>
                <a:cs typeface="+mn-cs"/>
              </a:rPr>
              <a:t>26</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(a2, b2) ions/m</a:t>
            </a:r>
            <a:r>
              <a:rPr kumimoji="0" lang="en-US" sz="1050" b="0" i="0" u="none" strike="noStrike" kern="1200" cap="none" spc="0" normalizeH="0" baseline="30000" noProof="0" dirty="0">
                <a:ln>
                  <a:noFill/>
                </a:ln>
                <a:solidFill>
                  <a:prstClr val="black"/>
                </a:solidFill>
                <a:effectLst/>
                <a:uLnTx/>
                <a:uFillTx/>
                <a:latin typeface="Arial" charset="0"/>
                <a:ea typeface="+mn-ea"/>
                <a:cs typeface="+mn-cs"/>
              </a:rPr>
              <a:t>2</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(c) Fuzz thickness of the amorphous </a:t>
            </a:r>
            <a:r>
              <a:rPr kumimoji="0" lang="en-US" sz="1050" b="0" i="0" u="none" strike="noStrike" kern="1200" cap="none" spc="0" normalizeH="0" baseline="0" noProof="0" dirty="0" err="1">
                <a:ln>
                  <a:noFill/>
                </a:ln>
                <a:solidFill>
                  <a:prstClr val="black"/>
                </a:solidFill>
                <a:effectLst/>
                <a:uLnTx/>
                <a:uFillTx/>
                <a:latin typeface="Arial" charset="0"/>
                <a:ea typeface="+mn-ea"/>
                <a:cs typeface="+mn-cs"/>
              </a:rPr>
              <a:t>TiZrHfTaW</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film </a:t>
            </a:r>
            <a:r>
              <a:rPr lang="en-US" sz="1050" dirty="0">
                <a:solidFill>
                  <a:prstClr val="black"/>
                </a:solidFill>
                <a:latin typeface="Arial" charset="0"/>
              </a:rPr>
              <a:t>and</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W. (d) Mechanism diagram of </a:t>
            </a:r>
            <a:r>
              <a:rPr kumimoji="0" lang="en-US" sz="1050" b="0" i="0" u="none" strike="noStrike" kern="1200" cap="none" spc="0" normalizeH="0" baseline="0" noProof="0" dirty="0" err="1">
                <a:ln>
                  <a:noFill/>
                </a:ln>
                <a:solidFill>
                  <a:prstClr val="black"/>
                </a:solidFill>
                <a:effectLst/>
                <a:uLnTx/>
                <a:uFillTx/>
                <a:latin typeface="Arial" charset="0"/>
                <a:ea typeface="+mn-ea"/>
                <a:cs typeface="+mn-cs"/>
              </a:rPr>
              <a:t>TiZrHfTaW</a:t>
            </a:r>
            <a:r>
              <a:rPr kumimoji="0" lang="en-US" sz="1050" b="0" i="0" u="none" strike="noStrike" kern="1200" cap="none" spc="0" normalizeH="0" baseline="0" noProof="0" dirty="0">
                <a:ln>
                  <a:noFill/>
                </a:ln>
                <a:solidFill>
                  <a:prstClr val="black"/>
                </a:solidFill>
                <a:effectLst/>
                <a:uLnTx/>
                <a:uFillTx/>
                <a:latin typeface="Arial" charset="0"/>
                <a:ea typeface="+mn-ea"/>
                <a:cs typeface="+mn-cs"/>
              </a:rPr>
              <a:t> film morphology changes with increasing irradiation fluence. </a:t>
            </a:r>
          </a:p>
        </p:txBody>
      </p:sp>
      <p:pic>
        <p:nvPicPr>
          <p:cNvPr id="14" name="图片 39">
            <a:extLst>
              <a:ext uri="{FF2B5EF4-FFF2-40B4-BE49-F238E27FC236}">
                <a16:creationId xmlns:a16="http://schemas.microsoft.com/office/drawing/2014/main" id="{ABE3C2FB-AB3B-B35C-76AA-0BA3817204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365" b="757"/>
          <a:stretch/>
        </p:blipFill>
        <p:spPr>
          <a:xfrm>
            <a:off x="162501" y="3094956"/>
            <a:ext cx="2218841" cy="1703294"/>
          </a:xfrm>
          <a:prstGeom prst="rect">
            <a:avLst/>
          </a:prstGeom>
        </p:spPr>
      </p:pic>
      <p:pic>
        <p:nvPicPr>
          <p:cNvPr id="16" name="图片 3">
            <a:extLst>
              <a:ext uri="{FF2B5EF4-FFF2-40B4-BE49-F238E27FC236}">
                <a16:creationId xmlns:a16="http://schemas.microsoft.com/office/drawing/2014/main" id="{B4877CCA-EE3A-85D6-B6C1-BE99B985F892}"/>
              </a:ext>
            </a:extLst>
          </p:cNvPr>
          <p:cNvPicPr>
            <a:picLocks noChangeAspect="1"/>
          </p:cNvPicPr>
          <p:nvPr/>
        </p:nvPicPr>
        <p:blipFill>
          <a:blip r:embed="rId7"/>
          <a:stretch>
            <a:fillRect/>
          </a:stretch>
        </p:blipFill>
        <p:spPr>
          <a:xfrm>
            <a:off x="2544357" y="1279625"/>
            <a:ext cx="2372829" cy="1779622"/>
          </a:xfrm>
          <a:prstGeom prst="rect">
            <a:avLst/>
          </a:prstGeom>
        </p:spPr>
      </p:pic>
      <p:grpSp>
        <p:nvGrpSpPr>
          <p:cNvPr id="17" name="组合 14">
            <a:extLst>
              <a:ext uri="{FF2B5EF4-FFF2-40B4-BE49-F238E27FC236}">
                <a16:creationId xmlns:a16="http://schemas.microsoft.com/office/drawing/2014/main" id="{C07FA636-2EDD-A81D-69D2-2E2790391B73}"/>
              </a:ext>
            </a:extLst>
          </p:cNvPr>
          <p:cNvGrpSpPr/>
          <p:nvPr/>
        </p:nvGrpSpPr>
        <p:grpSpPr>
          <a:xfrm>
            <a:off x="-23557" y="1245862"/>
            <a:ext cx="2533919" cy="3558956"/>
            <a:chOff x="230484" y="920354"/>
            <a:chExt cx="2817354" cy="3777213"/>
          </a:xfrm>
        </p:grpSpPr>
        <p:pic>
          <p:nvPicPr>
            <p:cNvPr id="19" name="图片 12">
              <a:extLst>
                <a:ext uri="{FF2B5EF4-FFF2-40B4-BE49-F238E27FC236}">
                  <a16:creationId xmlns:a16="http://schemas.microsoft.com/office/drawing/2014/main" id="{BB7E3801-273B-9A38-E32E-8D0E52A02E5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0172"/>
            <a:stretch/>
          </p:blipFill>
          <p:spPr>
            <a:xfrm>
              <a:off x="441890" y="928009"/>
              <a:ext cx="2467033" cy="1842872"/>
            </a:xfrm>
            <a:prstGeom prst="rect">
              <a:avLst/>
            </a:prstGeom>
          </p:spPr>
        </p:pic>
        <p:sp>
          <p:nvSpPr>
            <p:cNvPr id="20" name="Rectangle 19">
              <a:extLst>
                <a:ext uri="{FF2B5EF4-FFF2-40B4-BE49-F238E27FC236}">
                  <a16:creationId xmlns:a16="http://schemas.microsoft.com/office/drawing/2014/main" id="{275DA6FC-2234-2AB8-12A3-364CA06B8858}"/>
                </a:ext>
              </a:extLst>
            </p:cNvPr>
            <p:cNvSpPr/>
            <p:nvPr/>
          </p:nvSpPr>
          <p:spPr>
            <a:xfrm>
              <a:off x="2884317" y="2415114"/>
              <a:ext cx="163521" cy="250896"/>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a:ea typeface="+mn-ea"/>
                <a:cs typeface="+mn-cs"/>
              </a:endParaRPr>
            </a:p>
          </p:txBody>
        </p:sp>
        <p:grpSp>
          <p:nvGrpSpPr>
            <p:cNvPr id="21" name="组合 37">
              <a:extLst>
                <a:ext uri="{FF2B5EF4-FFF2-40B4-BE49-F238E27FC236}">
                  <a16:creationId xmlns:a16="http://schemas.microsoft.com/office/drawing/2014/main" id="{FB0C26E1-BF68-045A-9A82-79069BEA67E5}"/>
                </a:ext>
              </a:extLst>
            </p:cNvPr>
            <p:cNvGrpSpPr>
              <a:grpSpLocks noChangeAspect="1"/>
            </p:cNvGrpSpPr>
            <p:nvPr/>
          </p:nvGrpSpPr>
          <p:grpSpPr>
            <a:xfrm>
              <a:off x="230484" y="920354"/>
              <a:ext cx="2678453" cy="3777213"/>
              <a:chOff x="210249" y="1013923"/>
              <a:chExt cx="2546206" cy="3583702"/>
            </a:xfrm>
          </p:grpSpPr>
          <p:sp>
            <p:nvSpPr>
              <p:cNvPr id="22" name="Rectangle 21">
                <a:extLst>
                  <a:ext uri="{FF2B5EF4-FFF2-40B4-BE49-F238E27FC236}">
                    <a16:creationId xmlns:a16="http://schemas.microsoft.com/office/drawing/2014/main" id="{A0FAE1D7-6019-324B-AFA7-C5CD3F27DFDD}"/>
                  </a:ext>
                </a:extLst>
              </p:cNvPr>
              <p:cNvSpPr/>
              <p:nvPr/>
            </p:nvSpPr>
            <p:spPr>
              <a:xfrm>
                <a:off x="210249" y="3322668"/>
                <a:ext cx="202327" cy="307211"/>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Verdana"/>
                  <a:ea typeface="+mn-ea"/>
                  <a:cs typeface="+mn-cs"/>
                </a:endParaRPr>
              </a:p>
            </p:txBody>
          </p:sp>
          <p:sp>
            <p:nvSpPr>
              <p:cNvPr id="24" name="矩形 33">
                <a:extLst>
                  <a:ext uri="{FF2B5EF4-FFF2-40B4-BE49-F238E27FC236}">
                    <a16:creationId xmlns:a16="http://schemas.microsoft.com/office/drawing/2014/main" id="{EEC07062-657E-E7B6-63D7-95C30742DAD9}"/>
                  </a:ext>
                </a:extLst>
              </p:cNvPr>
              <p:cNvSpPr/>
              <p:nvPr/>
            </p:nvSpPr>
            <p:spPr>
              <a:xfrm>
                <a:off x="380455" y="1019575"/>
                <a:ext cx="2376000" cy="1810665"/>
              </a:xfrm>
              <a:prstGeom prst="rect">
                <a:avLst/>
              </a:prstGeom>
              <a:noFill/>
              <a:ln w="12700" cap="flat" cmpd="sng" algn="ctr">
                <a:solidFill>
                  <a:srgbClr val="0F6636">
                    <a:shade val="50000"/>
                  </a:srgbClr>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noFill/>
                  <a:effectLst/>
                  <a:uLnTx/>
                  <a:uFillTx/>
                  <a:latin typeface="Verdana"/>
                  <a:ea typeface="+mn-ea"/>
                  <a:cs typeface="+mn-cs"/>
                </a:endParaRPr>
              </a:p>
            </p:txBody>
          </p:sp>
          <p:sp>
            <p:nvSpPr>
              <p:cNvPr id="25" name="矩形 36">
                <a:extLst>
                  <a:ext uri="{FF2B5EF4-FFF2-40B4-BE49-F238E27FC236}">
                    <a16:creationId xmlns:a16="http://schemas.microsoft.com/office/drawing/2014/main" id="{D62C202D-0F9F-C01C-98DB-8E18E7FF8042}"/>
                  </a:ext>
                </a:extLst>
              </p:cNvPr>
              <p:cNvSpPr/>
              <p:nvPr/>
            </p:nvSpPr>
            <p:spPr>
              <a:xfrm>
                <a:off x="380455" y="2797625"/>
                <a:ext cx="2376000" cy="1800000"/>
              </a:xfrm>
              <a:prstGeom prst="rect">
                <a:avLst/>
              </a:prstGeom>
              <a:noFill/>
              <a:ln w="12700" cap="flat" cmpd="sng" algn="ctr">
                <a:solidFill>
                  <a:srgbClr val="0F6636">
                    <a:shade val="50000"/>
                  </a:srgbClr>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noFill/>
                  <a:effectLst/>
                  <a:uLnTx/>
                  <a:uFillTx/>
                  <a:latin typeface="Verdana"/>
                  <a:ea typeface="+mn-ea"/>
                  <a:cs typeface="+mn-cs"/>
                </a:endParaRPr>
              </a:p>
            </p:txBody>
          </p:sp>
          <p:sp>
            <p:nvSpPr>
              <p:cNvPr id="26" name="文本框 34">
                <a:extLst>
                  <a:ext uri="{FF2B5EF4-FFF2-40B4-BE49-F238E27FC236}">
                    <a16:creationId xmlns:a16="http://schemas.microsoft.com/office/drawing/2014/main" id="{E4F7B9EB-EEEE-AB85-E63A-47C0245198ED}"/>
                  </a:ext>
                </a:extLst>
              </p:cNvPr>
              <p:cNvSpPr txBox="1"/>
              <p:nvPr/>
            </p:nvSpPr>
            <p:spPr>
              <a:xfrm>
                <a:off x="1088472" y="3693937"/>
                <a:ext cx="968635" cy="278925"/>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err="1">
                    <a:ln>
                      <a:noFill/>
                    </a:ln>
                    <a:solidFill>
                      <a:prstClr val="black"/>
                    </a:solidFill>
                    <a:effectLst/>
                    <a:uLnTx/>
                    <a:uFillTx/>
                    <a:latin typeface="Arial" charset="0"/>
                  </a:rPr>
                  <a:t>TiZrHfTaW</a:t>
                </a:r>
                <a:endParaRPr kumimoji="0" lang="zh-CN" altLang="en-US" sz="1200" b="0" i="0" u="none" strike="noStrike" kern="0" cap="none" spc="0" normalizeH="0" baseline="0" noProof="0" dirty="0">
                  <a:ln>
                    <a:noFill/>
                  </a:ln>
                  <a:solidFill>
                    <a:prstClr val="black"/>
                  </a:solidFill>
                  <a:effectLst/>
                  <a:uLnTx/>
                  <a:uFillTx/>
                  <a:latin typeface="Arial" charset="0"/>
                </a:endParaRPr>
              </a:p>
            </p:txBody>
          </p:sp>
          <p:sp>
            <p:nvSpPr>
              <p:cNvPr id="27" name="文本框 38">
                <a:extLst>
                  <a:ext uri="{FF2B5EF4-FFF2-40B4-BE49-F238E27FC236}">
                    <a16:creationId xmlns:a16="http://schemas.microsoft.com/office/drawing/2014/main" id="{52BEBAE4-B2DB-4A55-B09D-FAE670C63322}"/>
                  </a:ext>
                </a:extLst>
              </p:cNvPr>
              <p:cNvSpPr txBox="1"/>
              <p:nvPr/>
            </p:nvSpPr>
            <p:spPr>
              <a:xfrm>
                <a:off x="1417352" y="1862784"/>
                <a:ext cx="293900" cy="278925"/>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Arial" charset="0"/>
                  </a:rPr>
                  <a:t>W</a:t>
                </a:r>
                <a:endParaRPr kumimoji="0" lang="zh-CN" altLang="en-US" sz="1200" b="0" i="0" u="none" strike="noStrike" kern="0" cap="none" spc="0" normalizeH="0" baseline="0" noProof="0" dirty="0">
                  <a:ln>
                    <a:noFill/>
                  </a:ln>
                  <a:solidFill>
                    <a:prstClr val="black"/>
                  </a:solidFill>
                  <a:effectLst/>
                  <a:uLnTx/>
                  <a:uFillTx/>
                  <a:latin typeface="Arial" charset="0"/>
                </a:endParaRPr>
              </a:p>
            </p:txBody>
          </p:sp>
          <p:sp>
            <p:nvSpPr>
              <p:cNvPr id="28" name="文本框 35">
                <a:extLst>
                  <a:ext uri="{FF2B5EF4-FFF2-40B4-BE49-F238E27FC236}">
                    <a16:creationId xmlns:a16="http://schemas.microsoft.com/office/drawing/2014/main" id="{8F1C4BB2-2F45-87E9-E479-158BFE18B144}"/>
                  </a:ext>
                </a:extLst>
              </p:cNvPr>
              <p:cNvSpPr txBox="1"/>
              <p:nvPr/>
            </p:nvSpPr>
            <p:spPr>
              <a:xfrm>
                <a:off x="359026" y="1019575"/>
                <a:ext cx="516488"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(a1)</a:t>
                </a:r>
                <a:endParaRPr kumimoji="0" lang="zh-CN" alt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 name="文本框 41">
                <a:extLst>
                  <a:ext uri="{FF2B5EF4-FFF2-40B4-BE49-F238E27FC236}">
                    <a16:creationId xmlns:a16="http://schemas.microsoft.com/office/drawing/2014/main" id="{448FF2B9-CDBD-D201-7FDE-1702EF973A6C}"/>
                  </a:ext>
                </a:extLst>
              </p:cNvPr>
              <p:cNvSpPr txBox="1"/>
              <p:nvPr/>
            </p:nvSpPr>
            <p:spPr>
              <a:xfrm>
                <a:off x="1529186" y="1013923"/>
                <a:ext cx="516488"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(a2)</a:t>
                </a:r>
                <a:endParaRPr kumimoji="0" lang="zh-CN" alt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文本框 45">
                <a:extLst>
                  <a:ext uri="{FF2B5EF4-FFF2-40B4-BE49-F238E27FC236}">
                    <a16:creationId xmlns:a16="http://schemas.microsoft.com/office/drawing/2014/main" id="{D438BEB8-2E5F-7475-B321-F457FE131D2D}"/>
                  </a:ext>
                </a:extLst>
              </p:cNvPr>
              <p:cNvSpPr txBox="1"/>
              <p:nvPr/>
            </p:nvSpPr>
            <p:spPr>
              <a:xfrm>
                <a:off x="357663" y="2844608"/>
                <a:ext cx="527709"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(b1)</a:t>
                </a:r>
                <a:endParaRPr kumimoji="0" lang="zh-CN" alt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1" name="文本框 46">
                <a:extLst>
                  <a:ext uri="{FF2B5EF4-FFF2-40B4-BE49-F238E27FC236}">
                    <a16:creationId xmlns:a16="http://schemas.microsoft.com/office/drawing/2014/main" id="{AFB5A227-3C2C-7984-07F2-E73ECC5B35A6}"/>
                  </a:ext>
                </a:extLst>
              </p:cNvPr>
              <p:cNvSpPr txBox="1"/>
              <p:nvPr/>
            </p:nvSpPr>
            <p:spPr>
              <a:xfrm>
                <a:off x="1543020" y="2853249"/>
                <a:ext cx="527709"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(b2)</a:t>
                </a:r>
                <a:endParaRPr kumimoji="0" lang="zh-CN" alt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sp>
        <p:nvSpPr>
          <p:cNvPr id="32" name="文本框 49">
            <a:extLst>
              <a:ext uri="{FF2B5EF4-FFF2-40B4-BE49-F238E27FC236}">
                <a16:creationId xmlns:a16="http://schemas.microsoft.com/office/drawing/2014/main" id="{C38C4FED-3AAB-3953-31F6-8F0C4B07C1D3}"/>
              </a:ext>
            </a:extLst>
          </p:cNvPr>
          <p:cNvSpPr txBox="1"/>
          <p:nvPr/>
        </p:nvSpPr>
        <p:spPr>
          <a:xfrm>
            <a:off x="2376158" y="1171513"/>
            <a:ext cx="413896" cy="338554"/>
          </a:xfrm>
          <a:prstGeom prst="rect">
            <a:avLst/>
          </a:prstGeom>
          <a:noFill/>
        </p:spPr>
        <p:txBody>
          <a:bodyPr wrap="none" rtlCol="0">
            <a:spAutoFit/>
          </a:bodyPr>
          <a:lstStyle/>
          <a:p>
            <a:pPr fontAlgn="base">
              <a:spcBef>
                <a:spcPct val="0"/>
              </a:spcBef>
              <a:spcAft>
                <a:spcPct val="0"/>
              </a:spcAft>
              <a:defRPr/>
            </a:pPr>
            <a:r>
              <a:rPr lang="en-US" altLang="zh-CN" sz="1600" dirty="0">
                <a:solidFill>
                  <a:prstClr val="black"/>
                </a:solidFill>
                <a:latin typeface="Times New Roman" panose="02020603050405020304" pitchFamily="18" charset="0"/>
                <a:cs typeface="Times New Roman" panose="02020603050405020304" pitchFamily="18" charset="0"/>
              </a:rPr>
              <a:t>(c)</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sp>
        <p:nvSpPr>
          <p:cNvPr id="33" name="文本框 50">
            <a:extLst>
              <a:ext uri="{FF2B5EF4-FFF2-40B4-BE49-F238E27FC236}">
                <a16:creationId xmlns:a16="http://schemas.microsoft.com/office/drawing/2014/main" id="{14F025A2-2057-A7CD-7457-C54A013397C8}"/>
              </a:ext>
            </a:extLst>
          </p:cNvPr>
          <p:cNvSpPr txBox="1"/>
          <p:nvPr/>
        </p:nvSpPr>
        <p:spPr>
          <a:xfrm>
            <a:off x="2379723" y="3025816"/>
            <a:ext cx="425116" cy="338554"/>
          </a:xfrm>
          <a:prstGeom prst="rect">
            <a:avLst/>
          </a:prstGeom>
          <a:noFill/>
        </p:spPr>
        <p:txBody>
          <a:bodyPr wrap="none" rtlCol="0">
            <a:spAutoFit/>
          </a:bodyPr>
          <a:lstStyle/>
          <a:p>
            <a:pPr fontAlgn="base">
              <a:spcBef>
                <a:spcPct val="0"/>
              </a:spcBef>
              <a:spcAft>
                <a:spcPct val="0"/>
              </a:spcAft>
              <a:defRPr/>
            </a:pPr>
            <a:r>
              <a:rPr lang="en-US" altLang="zh-CN" sz="1600" dirty="0">
                <a:solidFill>
                  <a:prstClr val="black"/>
                </a:solidFill>
                <a:latin typeface="Times New Roman" panose="02020603050405020304" pitchFamily="18" charset="0"/>
                <a:cs typeface="Times New Roman" panose="02020603050405020304" pitchFamily="18" charset="0"/>
              </a:rPr>
              <a:t>(d)</a:t>
            </a:r>
            <a:endParaRPr lang="zh-CN" altLang="en-US" sz="1600" dirty="0">
              <a:solidFill>
                <a:prstClr val="black"/>
              </a:solidFill>
              <a:latin typeface="Times New Roman" panose="02020603050405020304" pitchFamily="18" charset="0"/>
              <a:cs typeface="Times New Roman" panose="02020603050405020304" pitchFamily="18" charset="0"/>
            </a:endParaRPr>
          </a:p>
        </p:txBody>
      </p:sp>
      <p:pic>
        <p:nvPicPr>
          <p:cNvPr id="34" name="图片 6">
            <a:extLst>
              <a:ext uri="{FF2B5EF4-FFF2-40B4-BE49-F238E27FC236}">
                <a16:creationId xmlns:a16="http://schemas.microsoft.com/office/drawing/2014/main" id="{3D772DF3-135C-0389-7B17-F5F932D9018F}"/>
              </a:ext>
            </a:extLst>
          </p:cNvPr>
          <p:cNvPicPr>
            <a:picLocks noChangeAspect="1"/>
          </p:cNvPicPr>
          <p:nvPr/>
        </p:nvPicPr>
        <p:blipFill>
          <a:blip r:embed="rId9"/>
          <a:srcRect r="33480"/>
          <a:stretch/>
        </p:blipFill>
        <p:spPr>
          <a:xfrm>
            <a:off x="2538220" y="3246571"/>
            <a:ext cx="2490468" cy="1541791"/>
          </a:xfrm>
          <a:prstGeom prst="rect">
            <a:avLst/>
          </a:prstGeom>
        </p:spPr>
      </p:pic>
      <p:sp>
        <p:nvSpPr>
          <p:cNvPr id="36" name="TextBox 35">
            <a:extLst>
              <a:ext uri="{FF2B5EF4-FFF2-40B4-BE49-F238E27FC236}">
                <a16:creationId xmlns:a16="http://schemas.microsoft.com/office/drawing/2014/main" id="{C4402F18-AB12-BD28-A7B0-F033C0166170}"/>
              </a:ext>
            </a:extLst>
          </p:cNvPr>
          <p:cNvSpPr txBox="1"/>
          <p:nvPr/>
        </p:nvSpPr>
        <p:spPr>
          <a:xfrm>
            <a:off x="5417445" y="5906216"/>
            <a:ext cx="6715725" cy="415498"/>
          </a:xfrm>
          <a:prstGeom prst="rect">
            <a:avLst/>
          </a:prstGeom>
          <a:noFill/>
        </p:spPr>
        <p:txBody>
          <a:bodyPr wrap="square">
            <a:spAutoFit/>
          </a:bodyPr>
          <a:lstStyle/>
          <a:p>
            <a:r>
              <a:rPr lang="en-US" sz="1050" dirty="0"/>
              <a:t>Ge, W.; Cai, G.; Qu, C.; Wei, G.; Ni, W.; Zhong, F.; Guo, E.; Fu, B.; Hong, M.; Wang, Y.; Ren, F. A New Type of Plasma Irradiation-Resistant Amorphous </a:t>
            </a:r>
            <a:r>
              <a:rPr lang="en-US" sz="1050" dirty="0" err="1"/>
              <a:t>TiZrHfTaW</a:t>
            </a:r>
            <a:r>
              <a:rPr lang="en-US" sz="1050" dirty="0"/>
              <a:t> Refractory Multi-Component Alloy. Acta </a:t>
            </a:r>
            <a:r>
              <a:rPr lang="en-US" sz="1050" dirty="0" err="1"/>
              <a:t>Materialia</a:t>
            </a:r>
            <a:r>
              <a:rPr lang="en-US" sz="1050" dirty="0"/>
              <a:t> 2025, 288, 120822. </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2116</TotalTime>
  <Words>813</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Times New Roman</vt:lpstr>
      <vt:lpstr>Verdana</vt:lpstr>
      <vt:lpstr>Wingdings</vt:lpstr>
      <vt:lpstr>Office Theme</vt:lpstr>
      <vt:lpstr>A New Type of Plasma Irradiation-Resistant Amorphous  TiZrHfTaW Refractory Multi-component Alloy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18</cp:revision>
  <dcterms:created xsi:type="dcterms:W3CDTF">2023-07-20T14:08:23Z</dcterms:created>
  <dcterms:modified xsi:type="dcterms:W3CDTF">2025-04-15T19:28:20Z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